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F181F-E684-46C7-9B6A-FD2E62E57134}" type="doc">
      <dgm:prSet loTypeId="urn:microsoft.com/office/officeart/2005/8/layout/process1" loCatId="process" qsTypeId="urn:microsoft.com/office/officeart/2005/8/quickstyle/simple3" qsCatId="simple" csTypeId="urn:microsoft.com/office/officeart/2005/8/colors/accent1_4" csCatId="accent1" phldr="1"/>
      <dgm:spPr/>
    </dgm:pt>
    <dgm:pt modelId="{AB6C900C-7D31-4146-B80C-C7F635EBF6AF}">
      <dgm:prSet phldrT="[Текст]"/>
      <dgm:spPr/>
      <dgm:t>
        <a:bodyPr/>
        <a:lstStyle/>
        <a:p>
          <a:r>
            <a:rPr lang="ru-RU" dirty="0" smtClean="0"/>
            <a:t>План-график ОУ</a:t>
          </a:r>
          <a:endParaRPr lang="ru-RU" dirty="0"/>
        </a:p>
      </dgm:t>
    </dgm:pt>
    <dgm:pt modelId="{3E889D44-1053-449D-A43F-08D1EF2B147B}" type="parTrans" cxnId="{CC2F04A0-9588-4725-9F87-7E59FB296C51}">
      <dgm:prSet/>
      <dgm:spPr/>
      <dgm:t>
        <a:bodyPr/>
        <a:lstStyle/>
        <a:p>
          <a:endParaRPr lang="ru-RU"/>
        </a:p>
      </dgm:t>
    </dgm:pt>
    <dgm:pt modelId="{B3D7DD9E-4186-4B59-BB06-816A359B779F}" type="sibTrans" cxnId="{CC2F04A0-9588-4725-9F87-7E59FB296C51}">
      <dgm:prSet/>
      <dgm:spPr>
        <a:gradFill rotWithShape="0">
          <a:gsLst>
            <a:gs pos="0">
              <a:srgbClr val="00B0F0"/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84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21F7E4-F8F7-4479-84D0-F4F36A7807FA}">
      <dgm:prSet phldrT="[Текст]"/>
      <dgm:spPr/>
      <dgm:t>
        <a:bodyPr/>
        <a:lstStyle/>
        <a:p>
          <a:r>
            <a:rPr lang="ru-RU" dirty="0" smtClean="0"/>
            <a:t>Реализация мероприятий</a:t>
          </a:r>
          <a:endParaRPr lang="ru-RU" dirty="0"/>
        </a:p>
      </dgm:t>
    </dgm:pt>
    <dgm:pt modelId="{24AC2ECA-9ACB-4396-9C05-C663F2899DB4}" type="parTrans" cxnId="{89FEB954-E918-480F-8886-61155259987C}">
      <dgm:prSet/>
      <dgm:spPr/>
      <dgm:t>
        <a:bodyPr/>
        <a:lstStyle/>
        <a:p>
          <a:endParaRPr lang="ru-RU"/>
        </a:p>
      </dgm:t>
    </dgm:pt>
    <dgm:pt modelId="{3894BDE4-6DC8-4225-9F5D-4636AA91C95D}" type="sibTrans" cxnId="{89FEB954-E918-480F-8886-61155259987C}">
      <dgm:prSet/>
      <dgm:spPr>
        <a:gradFill rotWithShape="0">
          <a:gsLst>
            <a:gs pos="100000">
              <a:srgbClr val="00B0F0"/>
            </a:gs>
            <a:gs pos="100000">
              <a:schemeClr val="accent1">
                <a:shade val="90000"/>
                <a:hueOff val="519554"/>
                <a:satOff val="-80"/>
                <a:lumOff val="32377"/>
                <a:alphaOff val="0"/>
                <a:tint val="84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E1378B13-23D7-480A-8FEB-0FACAA57A30B}">
      <dgm:prSet phldrT="[Текст]"/>
      <dgm:spPr/>
      <dgm:t>
        <a:bodyPr/>
        <a:lstStyle/>
        <a:p>
          <a:r>
            <a:rPr lang="ru-RU" dirty="0" smtClean="0"/>
            <a:t>Аналитическая справка</a:t>
          </a:r>
          <a:endParaRPr lang="ru-RU" dirty="0"/>
        </a:p>
      </dgm:t>
    </dgm:pt>
    <dgm:pt modelId="{4BAF067F-A2DF-468B-A7F7-0308AFB281FE}" type="parTrans" cxnId="{7DF5D507-FD6A-4B09-AE55-60A8267C63FA}">
      <dgm:prSet/>
      <dgm:spPr/>
      <dgm:t>
        <a:bodyPr/>
        <a:lstStyle/>
        <a:p>
          <a:endParaRPr lang="ru-RU"/>
        </a:p>
      </dgm:t>
    </dgm:pt>
    <dgm:pt modelId="{1A1146ED-F943-4B8D-B129-FAF2446329D1}" type="sibTrans" cxnId="{7DF5D507-FD6A-4B09-AE55-60A8267C63FA}">
      <dgm:prSet/>
      <dgm:spPr/>
      <dgm:t>
        <a:bodyPr/>
        <a:lstStyle/>
        <a:p>
          <a:endParaRPr lang="ru-RU"/>
        </a:p>
      </dgm:t>
    </dgm:pt>
    <dgm:pt modelId="{891AE027-307E-4BE3-9EC9-3A550D8D80F7}" type="pres">
      <dgm:prSet presAssocID="{390F181F-E684-46C7-9B6A-FD2E62E57134}" presName="Name0" presStyleCnt="0">
        <dgm:presLayoutVars>
          <dgm:dir/>
          <dgm:resizeHandles val="exact"/>
        </dgm:presLayoutVars>
      </dgm:prSet>
      <dgm:spPr/>
    </dgm:pt>
    <dgm:pt modelId="{FA3DC193-991D-4D48-AEC3-B1681E8DF44C}" type="pres">
      <dgm:prSet presAssocID="{AB6C900C-7D31-4146-B80C-C7F635EBF6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F07A6-15D7-4089-A037-6EC3CAF6442B}" type="pres">
      <dgm:prSet presAssocID="{B3D7DD9E-4186-4B59-BB06-816A359B779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D864F40-B679-4B9B-9D13-B168C00831C0}" type="pres">
      <dgm:prSet presAssocID="{B3D7DD9E-4186-4B59-BB06-816A359B779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B8D2C9B-3031-4B56-927D-4241561FAAC0}" type="pres">
      <dgm:prSet presAssocID="{5D21F7E4-F8F7-4479-84D0-F4F36A7807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5E5DC-ADF7-40BC-B860-C988DECA9DE5}" type="pres">
      <dgm:prSet presAssocID="{3894BDE4-6DC8-4225-9F5D-4636AA91C95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073CA86-A17E-4BE2-9919-C13001FF657F}" type="pres">
      <dgm:prSet presAssocID="{3894BDE4-6DC8-4225-9F5D-4636AA91C95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58E4532-35F3-484A-9D63-A11FC80F5365}" type="pres">
      <dgm:prSet presAssocID="{E1378B13-23D7-480A-8FEB-0FACAA57A3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04A0-9588-4725-9F87-7E59FB296C51}" srcId="{390F181F-E684-46C7-9B6A-FD2E62E57134}" destId="{AB6C900C-7D31-4146-B80C-C7F635EBF6AF}" srcOrd="0" destOrd="0" parTransId="{3E889D44-1053-449D-A43F-08D1EF2B147B}" sibTransId="{B3D7DD9E-4186-4B59-BB06-816A359B779F}"/>
    <dgm:cxn modelId="{0F882697-E676-4614-8FA1-0F0BDE1E234B}" type="presOf" srcId="{B3D7DD9E-4186-4B59-BB06-816A359B779F}" destId="{C9DF07A6-15D7-4089-A037-6EC3CAF6442B}" srcOrd="0" destOrd="0" presId="urn:microsoft.com/office/officeart/2005/8/layout/process1"/>
    <dgm:cxn modelId="{9CBA1642-9036-4EB1-AE2A-0EF45493859F}" type="presOf" srcId="{E1378B13-23D7-480A-8FEB-0FACAA57A30B}" destId="{758E4532-35F3-484A-9D63-A11FC80F5365}" srcOrd="0" destOrd="0" presId="urn:microsoft.com/office/officeart/2005/8/layout/process1"/>
    <dgm:cxn modelId="{5AB2E04A-838B-43C4-80BC-2937027750B5}" type="presOf" srcId="{5D21F7E4-F8F7-4479-84D0-F4F36A7807FA}" destId="{CB8D2C9B-3031-4B56-927D-4241561FAAC0}" srcOrd="0" destOrd="0" presId="urn:microsoft.com/office/officeart/2005/8/layout/process1"/>
    <dgm:cxn modelId="{89FEB954-E918-480F-8886-61155259987C}" srcId="{390F181F-E684-46C7-9B6A-FD2E62E57134}" destId="{5D21F7E4-F8F7-4479-84D0-F4F36A7807FA}" srcOrd="1" destOrd="0" parTransId="{24AC2ECA-9ACB-4396-9C05-C663F2899DB4}" sibTransId="{3894BDE4-6DC8-4225-9F5D-4636AA91C95D}"/>
    <dgm:cxn modelId="{1C1D4CD2-CD76-471D-BDF2-3CAC07079481}" type="presOf" srcId="{390F181F-E684-46C7-9B6A-FD2E62E57134}" destId="{891AE027-307E-4BE3-9EC9-3A550D8D80F7}" srcOrd="0" destOrd="0" presId="urn:microsoft.com/office/officeart/2005/8/layout/process1"/>
    <dgm:cxn modelId="{07E7C202-9654-40F9-9FDA-B966B6FFD5D2}" type="presOf" srcId="{3894BDE4-6DC8-4225-9F5D-4636AA91C95D}" destId="{4073CA86-A17E-4BE2-9919-C13001FF657F}" srcOrd="1" destOrd="0" presId="urn:microsoft.com/office/officeart/2005/8/layout/process1"/>
    <dgm:cxn modelId="{1A0A240A-24AF-4DFC-920A-0558602624D7}" type="presOf" srcId="{AB6C900C-7D31-4146-B80C-C7F635EBF6AF}" destId="{FA3DC193-991D-4D48-AEC3-B1681E8DF44C}" srcOrd="0" destOrd="0" presId="urn:microsoft.com/office/officeart/2005/8/layout/process1"/>
    <dgm:cxn modelId="{14E62EA1-B7C5-4BAF-B29A-682383551444}" type="presOf" srcId="{B3D7DD9E-4186-4B59-BB06-816A359B779F}" destId="{8D864F40-B679-4B9B-9D13-B168C00831C0}" srcOrd="1" destOrd="0" presId="urn:microsoft.com/office/officeart/2005/8/layout/process1"/>
    <dgm:cxn modelId="{B6EEF7A7-81BD-468D-9DF8-DF65EFC53DD6}" type="presOf" srcId="{3894BDE4-6DC8-4225-9F5D-4636AA91C95D}" destId="{A8A5E5DC-ADF7-40BC-B860-C988DECA9DE5}" srcOrd="0" destOrd="0" presId="urn:microsoft.com/office/officeart/2005/8/layout/process1"/>
    <dgm:cxn modelId="{7DF5D507-FD6A-4B09-AE55-60A8267C63FA}" srcId="{390F181F-E684-46C7-9B6A-FD2E62E57134}" destId="{E1378B13-23D7-480A-8FEB-0FACAA57A30B}" srcOrd="2" destOrd="0" parTransId="{4BAF067F-A2DF-468B-A7F7-0308AFB281FE}" sibTransId="{1A1146ED-F943-4B8D-B129-FAF2446329D1}"/>
    <dgm:cxn modelId="{AA1A3EAA-2325-4BD2-9E92-4336B4F86CBD}" type="presParOf" srcId="{891AE027-307E-4BE3-9EC9-3A550D8D80F7}" destId="{FA3DC193-991D-4D48-AEC3-B1681E8DF44C}" srcOrd="0" destOrd="0" presId="urn:microsoft.com/office/officeart/2005/8/layout/process1"/>
    <dgm:cxn modelId="{291AE10B-8011-4494-96BB-00BD1E89C13E}" type="presParOf" srcId="{891AE027-307E-4BE3-9EC9-3A550D8D80F7}" destId="{C9DF07A6-15D7-4089-A037-6EC3CAF6442B}" srcOrd="1" destOrd="0" presId="urn:microsoft.com/office/officeart/2005/8/layout/process1"/>
    <dgm:cxn modelId="{F52E85B0-F5E1-4CFA-9212-21ACDC4874CC}" type="presParOf" srcId="{C9DF07A6-15D7-4089-A037-6EC3CAF6442B}" destId="{8D864F40-B679-4B9B-9D13-B168C00831C0}" srcOrd="0" destOrd="0" presId="urn:microsoft.com/office/officeart/2005/8/layout/process1"/>
    <dgm:cxn modelId="{ADF5FFC6-8434-4DAB-9776-9CC2EF2DF607}" type="presParOf" srcId="{891AE027-307E-4BE3-9EC9-3A550D8D80F7}" destId="{CB8D2C9B-3031-4B56-927D-4241561FAAC0}" srcOrd="2" destOrd="0" presId="urn:microsoft.com/office/officeart/2005/8/layout/process1"/>
    <dgm:cxn modelId="{DE264ABD-4822-437C-A1C7-F3E8990A116A}" type="presParOf" srcId="{891AE027-307E-4BE3-9EC9-3A550D8D80F7}" destId="{A8A5E5DC-ADF7-40BC-B860-C988DECA9DE5}" srcOrd="3" destOrd="0" presId="urn:microsoft.com/office/officeart/2005/8/layout/process1"/>
    <dgm:cxn modelId="{75B5CA58-8277-4EC0-A17F-B3F19322A3E4}" type="presParOf" srcId="{A8A5E5DC-ADF7-40BC-B860-C988DECA9DE5}" destId="{4073CA86-A17E-4BE2-9919-C13001FF657F}" srcOrd="0" destOrd="0" presId="urn:microsoft.com/office/officeart/2005/8/layout/process1"/>
    <dgm:cxn modelId="{E22116B2-93EE-4BE2-AE13-4764F8695CA6}" type="presParOf" srcId="{891AE027-307E-4BE3-9EC9-3A550D8D80F7}" destId="{758E4532-35F3-484A-9D63-A11FC80F53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DC193-991D-4D48-AEC3-B1681E8DF44C}">
      <dsp:nvSpPr>
        <dsp:cNvPr id="0" name=""/>
        <dsp:cNvSpPr/>
      </dsp:nvSpPr>
      <dsp:spPr>
        <a:xfrm>
          <a:off x="9142" y="1030149"/>
          <a:ext cx="2732725" cy="1639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План-график ОУ</a:t>
          </a:r>
          <a:endParaRPr lang="ru-RU" sz="2800" kern="1200" dirty="0"/>
        </a:p>
      </dsp:txBody>
      <dsp:txXfrm>
        <a:off x="57165" y="1078172"/>
        <a:ext cx="2636679" cy="1543589"/>
      </dsp:txXfrm>
    </dsp:sp>
    <dsp:sp modelId="{C9DF07A6-15D7-4089-A037-6EC3CAF6442B}">
      <dsp:nvSpPr>
        <dsp:cNvPr id="0" name=""/>
        <dsp:cNvSpPr/>
      </dsp:nvSpPr>
      <dsp:spPr>
        <a:xfrm>
          <a:off x="3015141" y="1511108"/>
          <a:ext cx="579337" cy="6777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B0F0"/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015141" y="1646651"/>
        <a:ext cx="405536" cy="406630"/>
      </dsp:txXfrm>
    </dsp:sp>
    <dsp:sp modelId="{CB8D2C9B-3031-4B56-927D-4241561FAAC0}">
      <dsp:nvSpPr>
        <dsp:cNvPr id="0" name=""/>
        <dsp:cNvSpPr/>
      </dsp:nvSpPr>
      <dsp:spPr>
        <a:xfrm>
          <a:off x="3834959" y="1030149"/>
          <a:ext cx="2732725" cy="1639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30983"/>
                <a:satOff val="4721"/>
                <a:lumOff val="28863"/>
                <a:alphaOff val="0"/>
                <a:tint val="60000"/>
                <a:lumMod val="104000"/>
              </a:schemeClr>
            </a:gs>
            <a:gs pos="100000">
              <a:schemeClr val="accent1">
                <a:shade val="50000"/>
                <a:hueOff val="330983"/>
                <a:satOff val="4721"/>
                <a:lumOff val="28863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Реализация мероприятий</a:t>
          </a:r>
          <a:endParaRPr lang="ru-RU" sz="2800" kern="1200" dirty="0"/>
        </a:p>
      </dsp:txBody>
      <dsp:txXfrm>
        <a:off x="3882982" y="1078172"/>
        <a:ext cx="2636679" cy="1543589"/>
      </dsp:txXfrm>
    </dsp:sp>
    <dsp:sp modelId="{A8A5E5DC-ADF7-40BC-B860-C988DECA9DE5}">
      <dsp:nvSpPr>
        <dsp:cNvPr id="0" name=""/>
        <dsp:cNvSpPr/>
      </dsp:nvSpPr>
      <dsp:spPr>
        <a:xfrm>
          <a:off x="6840957" y="1511108"/>
          <a:ext cx="579337" cy="6777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B0F0"/>
            </a:gs>
            <a:gs pos="100000">
              <a:schemeClr val="accent1">
                <a:shade val="90000"/>
                <a:hueOff val="519554"/>
                <a:satOff val="-80"/>
                <a:lumOff val="32377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840957" y="1646651"/>
        <a:ext cx="405536" cy="406630"/>
      </dsp:txXfrm>
    </dsp:sp>
    <dsp:sp modelId="{758E4532-35F3-484A-9D63-A11FC80F5365}">
      <dsp:nvSpPr>
        <dsp:cNvPr id="0" name=""/>
        <dsp:cNvSpPr/>
      </dsp:nvSpPr>
      <dsp:spPr>
        <a:xfrm>
          <a:off x="7660775" y="1030149"/>
          <a:ext cx="2732725" cy="1639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30983"/>
                <a:satOff val="4721"/>
                <a:lumOff val="28863"/>
                <a:alphaOff val="0"/>
                <a:tint val="60000"/>
                <a:lumMod val="104000"/>
              </a:schemeClr>
            </a:gs>
            <a:gs pos="100000">
              <a:schemeClr val="accent1">
                <a:shade val="50000"/>
                <a:hueOff val="330983"/>
                <a:satOff val="4721"/>
                <a:lumOff val="28863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Аналитическая справка</a:t>
          </a:r>
          <a:endParaRPr lang="ru-RU" sz="2800" kern="1200" dirty="0"/>
        </a:p>
      </dsp:txBody>
      <dsp:txXfrm>
        <a:off x="7708798" y="1078172"/>
        <a:ext cx="2636679" cy="1543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9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8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2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6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9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2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0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7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7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3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4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CFB753-D24F-4269-8AF8-C5934028757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4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ushnova73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0900" y="889000"/>
            <a:ext cx="9639300" cy="3107267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Общие подходы к организации адресной помощи школам с низкими образовательными результатами на уровне района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(алгоритм выстраивания и последовательность действий)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5347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294" y="205352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выстраивается на основе разработки Плана-графика (дорожной карты) ОУ, получившего статус ШНОР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11729276"/>
              </p:ext>
            </p:extLst>
          </p:nvPr>
        </p:nvGraphicFramePr>
        <p:xfrm>
          <a:off x="1100380" y="2438399"/>
          <a:ext cx="10402644" cy="369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37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89854"/>
            <a:ext cx="10479091" cy="1752599"/>
          </a:xfrm>
        </p:spPr>
        <p:txBody>
          <a:bodyPr/>
          <a:lstStyle/>
          <a:p>
            <a:r>
              <a:rPr lang="ru-RU" dirty="0" smtClean="0"/>
              <a:t>Алгоритм разработки Плана-графика. Шаг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8" y="1551122"/>
            <a:ext cx="10018713" cy="13470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Распоряжение Правительства Санкт-Петербурга Комитета по образованию от 25.01.2021 № 105-р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824" t="13578" r="10265" b="4923"/>
          <a:stretch/>
        </p:blipFill>
        <p:spPr>
          <a:xfrm>
            <a:off x="4076700" y="3198888"/>
            <a:ext cx="6477000" cy="352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510" y="0"/>
            <a:ext cx="10377490" cy="30860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Приложение 1 содержит базовый перечень мероприятий, разделенных на 5 разделов:</a:t>
            </a:r>
          </a:p>
          <a:p>
            <a:pPr marL="457200" indent="-457200">
              <a:buAutoNum type="arabicPeriod"/>
            </a:pPr>
            <a:r>
              <a:rPr lang="ru-RU" dirty="0" smtClean="0"/>
              <a:t>Организационные мероприятия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Информационно-аналитическое обеспечение проекта</a:t>
            </a:r>
          </a:p>
          <a:p>
            <a:pPr marL="457200" indent="-457200">
              <a:buAutoNum type="arabicPeriod"/>
            </a:pPr>
            <a:r>
              <a:rPr lang="ru-RU" dirty="0" smtClean="0"/>
              <a:t>Методическое сопровождение</a:t>
            </a:r>
          </a:p>
          <a:p>
            <a:pPr marL="457200" indent="-457200">
              <a:buAutoNum type="arabicPeriod"/>
            </a:pPr>
            <a:r>
              <a:rPr lang="ru-RU" dirty="0" smtClean="0"/>
              <a:t>Мониторинг</a:t>
            </a:r>
          </a:p>
          <a:p>
            <a:pPr marL="457200" indent="-457200">
              <a:buAutoNum type="arabicPeriod"/>
            </a:pPr>
            <a:r>
              <a:rPr lang="ru-RU" dirty="0" smtClean="0"/>
              <a:t>Меры и управленческие решения, направленные на совершенствование системы работы со ШНОР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82" t="11979" r="7345" b="5035"/>
          <a:stretch/>
        </p:blipFill>
        <p:spPr>
          <a:xfrm>
            <a:off x="4565646" y="2952244"/>
            <a:ext cx="7013577" cy="36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8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4801"/>
            <a:ext cx="10415589" cy="1333500"/>
          </a:xfrm>
        </p:spPr>
        <p:txBody>
          <a:bodyPr/>
          <a:lstStyle/>
          <a:p>
            <a:r>
              <a:rPr lang="ru-RU" dirty="0"/>
              <a:t>Алгоритм разработки Плана-графика. Шаг 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22399"/>
            <a:ext cx="10018713" cy="12446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Программа повышения </a:t>
            </a:r>
            <a:r>
              <a:rPr lang="ru-RU" b="1" dirty="0"/>
              <a:t>качества образования в школах с низкими </a:t>
            </a:r>
            <a:r>
              <a:rPr lang="ru-RU" b="1" dirty="0" smtClean="0"/>
              <a:t>результатами обучения </a:t>
            </a:r>
            <a:r>
              <a:rPr lang="ru-RU" b="1" dirty="0"/>
              <a:t>на 2021-2022 учебный </a:t>
            </a:r>
            <a:r>
              <a:rPr lang="ru-RU" b="1" dirty="0" smtClean="0"/>
              <a:t>год Кировского района Санкт-Петербурга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565" t="25521" r="6075" b="6771"/>
          <a:stretch/>
        </p:blipFill>
        <p:spPr>
          <a:xfrm>
            <a:off x="5983539" y="3330262"/>
            <a:ext cx="5916360" cy="257807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28000" y="2632062"/>
            <a:ext cx="4268790" cy="3939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u="sng" dirty="0" smtClean="0"/>
              <a:t>Структура программы: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 smtClean="0"/>
              <a:t>Общие положения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 smtClean="0"/>
              <a:t>Цели и задачи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 smtClean="0"/>
              <a:t>План-график мероприятий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Показатели и критерии по выявлению </a:t>
            </a:r>
            <a:r>
              <a:rPr lang="ru-RU" dirty="0" smtClean="0"/>
              <a:t>динамики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Ожидаемые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397622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90501"/>
            <a:ext cx="10313989" cy="1028700"/>
          </a:xfrm>
        </p:spPr>
        <p:txBody>
          <a:bodyPr/>
          <a:lstStyle/>
          <a:p>
            <a:r>
              <a:rPr lang="ru-RU" dirty="0"/>
              <a:t>Алгоритм разработки Плана-графика. Шаг </a:t>
            </a: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948" y="1219201"/>
            <a:ext cx="10018713" cy="10160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На основе шаблона разработка собственного Плана-графика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53" t="21354" r="6173" b="6945"/>
          <a:stretch/>
        </p:blipFill>
        <p:spPr>
          <a:xfrm>
            <a:off x="1077115" y="2742744"/>
            <a:ext cx="5943600" cy="276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0715" y="2137987"/>
            <a:ext cx="5069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«Подводные камни»:</a:t>
            </a:r>
          </a:p>
          <a:p>
            <a:r>
              <a:rPr lang="ru-RU" sz="2400" dirty="0" smtClean="0"/>
              <a:t>1) Не соответствие документа предоставленному шаблону.</a:t>
            </a:r>
          </a:p>
          <a:p>
            <a:r>
              <a:rPr lang="ru-RU" sz="2400" dirty="0" smtClean="0"/>
              <a:t>2) Отсутствие собственных мероприятий, направленных на повышение образовательных результатов. Таких мероприятий должно быть 3-4 в каждом разделе</a:t>
            </a:r>
          </a:p>
          <a:p>
            <a:r>
              <a:rPr lang="ru-RU" sz="2400" dirty="0" smtClean="0"/>
              <a:t>3) Включение в перечень мероприятий, не решающих проблему низких образовательных результатов.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23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Городской: АППО, </a:t>
            </a:r>
            <a:r>
              <a:rPr lang="ru-RU" dirty="0" err="1" smtClean="0"/>
              <a:t>РЦОКОиИТ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Районный: ИМЦ, ЦОКО</a:t>
            </a:r>
          </a:p>
          <a:p>
            <a:pPr marL="457200" indent="-457200">
              <a:buAutoNum type="arabicPeriod"/>
            </a:pPr>
            <a:r>
              <a:rPr lang="ru-RU" dirty="0" smtClean="0"/>
              <a:t>Средства оперативной связи:</a:t>
            </a:r>
          </a:p>
          <a:p>
            <a:r>
              <a:rPr lang="ru-RU" dirty="0" smtClean="0"/>
              <a:t>Электронная почта: </a:t>
            </a:r>
            <a:r>
              <a:rPr lang="en-US" dirty="0" smtClean="0">
                <a:hlinkClick r:id="rId2"/>
              </a:rPr>
              <a:t>tushnova73@gmail.com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Группа в </a:t>
            </a:r>
            <a:r>
              <a:rPr lang="en-US" dirty="0" smtClean="0"/>
              <a:t>WhatsApp </a:t>
            </a:r>
            <a:r>
              <a:rPr lang="ru-RU" dirty="0" smtClean="0"/>
              <a:t>«ШНОР и 500+ на 2022год»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835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145</TotalTime>
  <Words>230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Corbel</vt:lpstr>
      <vt:lpstr>Параллакс</vt:lpstr>
      <vt:lpstr>Общие подходы к организации адресной помощи школам с низкими образовательными результатами на уровне района</vt:lpstr>
      <vt:lpstr>Работа выстраивается на основе разработки Плана-графика (дорожной карты) ОУ, получившего статус ШНОР</vt:lpstr>
      <vt:lpstr>Алгоритм разработки Плана-графика. Шаг 1.</vt:lpstr>
      <vt:lpstr>Презентация PowerPoint</vt:lpstr>
      <vt:lpstr>Алгоритм разработки Плана-графика. Шаг 2.</vt:lpstr>
      <vt:lpstr>Алгоритм разработки Плана-графика. Шаг 3.</vt:lpstr>
      <vt:lpstr>Уровни взаимодействия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со школами с низкими образовательными результатами</dc:title>
  <dc:creator>User</dc:creator>
  <cp:lastModifiedBy>NATALIYA</cp:lastModifiedBy>
  <cp:revision>12</cp:revision>
  <dcterms:created xsi:type="dcterms:W3CDTF">2022-01-11T07:59:36Z</dcterms:created>
  <dcterms:modified xsi:type="dcterms:W3CDTF">2022-01-19T21:13:21Z</dcterms:modified>
</cp:coreProperties>
</file>