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8" r:id="rId4"/>
    <p:sldId id="279" r:id="rId5"/>
    <p:sldId id="277" r:id="rId6"/>
    <p:sldId id="273" r:id="rId7"/>
    <p:sldId id="272" r:id="rId8"/>
    <p:sldId id="256" r:id="rId9"/>
    <p:sldId id="263" r:id="rId10"/>
    <p:sldId id="271" r:id="rId11"/>
    <p:sldId id="270" r:id="rId12"/>
    <p:sldId id="269" r:id="rId13"/>
    <p:sldId id="268" r:id="rId14"/>
    <p:sldId id="258" r:id="rId15"/>
    <p:sldId id="275" r:id="rId16"/>
    <p:sldId id="280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19170-3FC2-40C2-B16F-2B854650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96EEB5-C979-413A-AE92-579BAC005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3F77B-3C3A-40D8-BE79-B50CC5D4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DF36A-4FD8-4B62-8D3F-B37E75D3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FC753-A357-43C8-8F28-4ACD8140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1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CF27E-E2AC-4DF8-A15F-BB22D6AC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06D59-F9DB-4842-B4AF-A4F0D7DFC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3CCF5-0143-4A2C-AF25-52AB7AFA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26E6C-3BA3-473B-B3D9-BA781FD7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BD4F5-7860-42F0-9128-235CCC8C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8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DBA521-7268-4CEB-96F6-8BA790E83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C562D0-4588-4778-9D66-CB69A4964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604BB-C5B3-4D95-8DD6-6EACD61A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19205-BD59-4C6F-A826-CC5D8E81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1FDB5-D035-4C8F-A511-65405579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4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E2860-919F-4C70-A17C-65532BCC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AA025-77B1-461F-93C8-15ABE8B7A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3AE49-6744-485F-9D99-80D97FBA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4A3DC-EE31-4833-9BB5-18075900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45F323-C338-48EC-A6F6-FD3F6C5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3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94894-F0E9-4AA8-95C5-969CE479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E2FADF-CE50-4F02-A033-9AD7BB5AD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44F3E-DE50-45D1-A746-5B0A57E4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C5CF30-F4FA-4FB2-835D-6FEF87DE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04B9A-593B-41C6-8266-AAA8A791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7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43723-ED0A-4ECA-AF92-B78A7F9D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500B3-2A52-4C0C-A85D-2B9DA3359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8994AB-FEED-4376-91CB-336200B56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882A1-2AFE-4FE6-B7EB-28C9BF6B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1C110-3688-4750-8435-E3135464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967DF-4B47-4464-83F5-A4400CA6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6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DED55-1590-45F8-ABDE-4CA97509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8CB82-1F5E-470C-BA0B-816637BE6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B578C7-D75E-43AB-855C-C7EB1217D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642D4A-FA48-4AAD-9FE5-A4AA203E1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1EFA3A-AA89-4952-905B-F69CB00ED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6E0D44-851D-4612-9EB9-C1665DB4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2F16EB-CB8E-4978-848A-13EE0C41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9EED7-D98A-4895-B53F-4BE35024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F6E69-BDBC-47D1-BFF4-6D5A7734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A0AE56-36FC-4D31-9D10-30A53D9A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DB1D73-4A97-48EA-B9F8-B7243E19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6E16A0-9732-4045-A9E0-A856F6B1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9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BFC168-60F3-47D1-BF06-ADD49587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F07FAE-6FA7-4F60-B50C-AF5BCC34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4E268E-2584-4BDB-926C-BE5E496E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4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4E505-A86E-44CB-ACF6-10415F40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15E4C-7177-4CBA-B7F2-CB468C69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B75334-2833-4636-AA3A-17F88C5E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62F690-442D-4753-9B41-141726ED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51D070-E17D-43E8-B04E-4E5E944B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49F8-24B8-432C-8167-50E690B8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2B284-9296-464F-94D0-7CE34833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8D20C9-140C-43F1-926C-009D0DDB4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5BF0DF-8EBD-4505-B33D-3C2FA6FDF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0A23B1-E24F-40A3-84E0-9499ACDB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FD79BF-4AF8-4ACD-BB6E-4C9DC80E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C5BAF9-FED6-497A-B2C5-4F1DF996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407CF-CFFF-4207-8426-C2497FD0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015F1F-567E-4E51-8EE3-97EAA3195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7E419-9D5F-43E0-AA9F-2FBD15FA6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4D61-9DB0-44F6-BFA5-38D0EAE0BB5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CE272-6414-4CFC-86B0-68FDA0699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E5086-0706-4AC8-B8B8-F488EA4A2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25D6-E060-4EF8-8BD0-197DEDB4B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6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BDCA3-020B-4BFD-89EE-C86603014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830" y="1791104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i="1" dirty="0"/>
              <a:t>Подготовка к написанию  итогового сочинения по направлению</a:t>
            </a:r>
            <a:br>
              <a:rPr lang="ru-RU" sz="4000" b="1" i="1" dirty="0"/>
            </a:b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</a:rPr>
              <a:t>Мечта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 реальность</a:t>
            </a: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45F79C-3E61-46D3-A364-CA09B2F65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Автор: Мещерина Мария Владимировна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1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94878E-5950-4F81-9226-7C6FCD79004D}"/>
              </a:ext>
            </a:extLst>
          </p:cNvPr>
          <p:cNvSpPr/>
          <p:nvPr/>
        </p:nvSpPr>
        <p:spPr>
          <a:xfrm>
            <a:off x="-870857" y="26399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годам нет возврата;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обновлю души моей…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вас люблю любовью брата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И, может быть, еще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нежней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Послушайте ж меня без гнева: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Сменит не раз младая дева</a:t>
            </a:r>
          </a:p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легкие мечты;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деревцо свои листы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Меняет с каждою весною.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F7DD6D-858F-492F-951E-6DD640FD5A09}"/>
              </a:ext>
            </a:extLst>
          </p:cNvPr>
          <p:cNvSpPr/>
          <p:nvPr/>
        </p:nvSpPr>
        <p:spPr>
          <a:xfrm>
            <a:off x="-290286" y="28493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…Уж эти мне друзья, друзья!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них недаром вспомнил я.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что? Да так. Я усыпляю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Пустые, черные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E6B4A2-1765-4EAF-9AB2-AF431E3C943D}"/>
              </a:ext>
            </a:extLst>
          </p:cNvPr>
          <p:cNvSpPr/>
          <p:nvPr/>
        </p:nvSpPr>
        <p:spPr>
          <a:xfrm>
            <a:off x="0" y="425284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оставляет нежный стих,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Безмолвный памятник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Мгновенной думы долгий след,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Всё тот же после многих лет.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348FA6-AA48-4B16-A55D-54A333EB0156}"/>
              </a:ext>
            </a:extLst>
          </p:cNvPr>
          <p:cNvSpPr/>
          <p:nvPr/>
        </p:nvSpPr>
        <p:spPr>
          <a:xfrm>
            <a:off x="754743" y="54717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впрямь, блажен любовник скромный,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Читающий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свои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Предмету песен и любви,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F66F79-46C2-4065-922D-09CE0D910809}"/>
              </a:ext>
            </a:extLst>
          </p:cNvPr>
          <p:cNvSpPr/>
          <p:nvPr/>
        </p:nvSpPr>
        <p:spPr>
          <a:xfrm>
            <a:off x="5529943" y="3753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я плоды моих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мечтаний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гармонических затей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Читаю только старой няне,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Подруге юности моей,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9D0078-B7EB-4688-88A5-11ADB5E8561B}"/>
              </a:ext>
            </a:extLst>
          </p:cNvPr>
          <p:cNvSpPr/>
          <p:nvPr/>
        </p:nvSpPr>
        <p:spPr>
          <a:xfrm>
            <a:off x="5529943" y="18619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Ее тревожит сновиденье.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зная, как его понять,</a:t>
            </a:r>
          </a:p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страшного значенье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Татьяна хочет отыскать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CCA3F-CBBF-47AE-9C80-22ABBC0766F8}"/>
              </a:ext>
            </a:extLst>
          </p:cNvPr>
          <p:cNvSpPr/>
          <p:nvPr/>
        </p:nvSpPr>
        <p:spPr>
          <a:xfrm>
            <a:off x="6096000" y="32128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Но, развлечен пустым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занялся воспоминаньем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E2171C-1A56-4C9F-AB44-A80AE68EE70B}"/>
              </a:ext>
            </a:extLst>
          </p:cNvPr>
          <p:cNvSpPr/>
          <p:nvPr/>
        </p:nvSpPr>
        <p:spPr>
          <a:xfrm>
            <a:off x="5805714" y="407884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 бурные любви желанья,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жажда знаний и труда,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страх порока и стыда,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вы, заветные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Вы, призрак жизни неземной,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Вы, сны поэзии святой!</a:t>
            </a:r>
          </a:p>
        </p:txBody>
      </p:sp>
    </p:spTree>
    <p:extLst>
      <p:ext uri="{BB962C8B-B14F-4D97-AF65-F5344CB8AC3E}">
        <p14:creationId xmlns:p14="http://schemas.microsoft.com/office/powerpoint/2010/main" val="168317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4A3D23-79E7-4FE9-A07B-A24B6A10A227}"/>
              </a:ext>
            </a:extLst>
          </p:cNvPr>
          <p:cNvSpPr/>
          <p:nvPr/>
        </p:nvSpPr>
        <p:spPr>
          <a:xfrm>
            <a:off x="-391885" y="5210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что бы ни было, читатель,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Увы! любовник молодой,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Поэт, задумчивый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мечтатель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Убит приятельской рукой!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E72982-03F4-460F-808F-092BB2F70E11}"/>
              </a:ext>
            </a:extLst>
          </p:cNvPr>
          <p:cNvSpPr/>
          <p:nvPr/>
        </p:nvSpPr>
        <p:spPr>
          <a:xfrm>
            <a:off x="841828" y="18854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шагом едет в чистом поле,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погрузясь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она;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Душа в ней долго поневоле</a:t>
            </a:r>
          </a:p>
          <a:p>
            <a:pPr marL="1270000" marR="381000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Судьбою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Ленского полна;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FB3E0B-2BDB-48A7-8D7D-D44ACAA7367E}"/>
              </a:ext>
            </a:extLst>
          </p:cNvPr>
          <p:cNvSpPr/>
          <p:nvPr/>
        </p:nvSpPr>
        <p:spPr>
          <a:xfrm>
            <a:off x="-246743" y="30857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Перу старинной нет охоты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Марать летучие листы;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Другие, хладные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Другие, строгие заботы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 шуме света и в тиши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Тревожат сон моей души.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08CEF5-717B-40CB-8A73-9F296D32F3C2}"/>
              </a:ext>
            </a:extLst>
          </p:cNvPr>
          <p:cNvSpPr/>
          <p:nvPr/>
        </p:nvSpPr>
        <p:spPr>
          <a:xfrm>
            <a:off x="841828" y="50040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! где ваша сладость?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Где, вечная к ней рифма,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младость?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Ужель и вправду наконец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Увял, увял ее венец?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A7F8FA-9267-48BF-97DB-0D7549D8E273}"/>
              </a:ext>
            </a:extLst>
          </p:cNvPr>
          <p:cNvSpPr/>
          <p:nvPr/>
        </p:nvSpPr>
        <p:spPr>
          <a:xfrm>
            <a:off x="4978399" y="6623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 может, в мысли нам приходит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Средь поэтического сна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Иная, старая весна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 трепет сердце нам приводит</a:t>
            </a:r>
          </a:p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дальней стороне,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чудной ночи, о луне…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A4DD07-0F83-4B7E-ACD0-87C4BB39E805}"/>
              </a:ext>
            </a:extLst>
          </p:cNvPr>
          <p:cNvSpPr/>
          <p:nvPr/>
        </p:nvSpPr>
        <p:spPr>
          <a:xfrm>
            <a:off x="5704115" y="24166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Еще недавно жил зимой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соседстве Тани молодой,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Моей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мечтательницы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милой,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где его теперь уж нет…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 грустный он оставил след.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CBA8FF-E4A2-45B2-A06A-4364C80A1DF4}"/>
              </a:ext>
            </a:extLst>
          </p:cNvPr>
          <p:cNvSpPr/>
          <p:nvPr/>
        </p:nvSpPr>
        <p:spPr>
          <a:xfrm>
            <a:off x="4978399" y="40096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свои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погружена,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Татьяна долго шла одна.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2F3B59-3542-4E8A-A484-9A1E46EF96FE}"/>
              </a:ext>
            </a:extLst>
          </p:cNvPr>
          <p:cNvSpPr/>
          <p:nvPr/>
        </p:nvSpPr>
        <p:spPr>
          <a:xfrm>
            <a:off x="5892801" y="477163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современный человек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Изображен довольно верно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его безнравственной душой,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Себялюбивой и сухой,</a:t>
            </a:r>
          </a:p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преданной безмерно,</a:t>
            </a:r>
          </a:p>
        </p:txBody>
      </p:sp>
    </p:spTree>
    <p:extLst>
      <p:ext uri="{BB962C8B-B14F-4D97-AF65-F5344CB8AC3E}">
        <p14:creationId xmlns:p14="http://schemas.microsoft.com/office/powerpoint/2010/main" val="58407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229F2E-B534-4B44-AAE8-3CEAE27C5C55}"/>
              </a:ext>
            </a:extLst>
          </p:cNvPr>
          <p:cNvSpPr/>
          <p:nvPr/>
        </p:nvSpPr>
        <p:spPr>
          <a:xfrm>
            <a:off x="-435428" y="3323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Чужие и свои победы,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Надежды, шалости,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Текут невинные беседы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прикрасой легкой клеветы.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130278-3996-42B4-B2A9-58C4DA0A0BFE}"/>
              </a:ext>
            </a:extLst>
          </p:cNvPr>
          <p:cNvSpPr/>
          <p:nvPr/>
        </p:nvSpPr>
        <p:spPr>
          <a:xfrm>
            <a:off x="522514" y="1785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Ей душно здесь… Она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мечтой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Стремится к жизни полевой…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B5E500-7385-45CF-A52B-EDF051859D44}"/>
              </a:ext>
            </a:extLst>
          </p:cNvPr>
          <p:cNvSpPr/>
          <p:nvPr/>
        </p:nvSpPr>
        <p:spPr>
          <a:xfrm>
            <a:off x="-304800" y="26836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наши лучшие желанья,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наши свежие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мечтанья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Истлели быстрой чередой,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листья осенью гнилой.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716215-4F6C-43F3-87D9-3E951BFAAE42}"/>
              </a:ext>
            </a:extLst>
          </p:cNvPr>
          <p:cNvSpPr/>
          <p:nvPr/>
        </p:nvSpPr>
        <p:spPr>
          <a:xfrm>
            <a:off x="333829" y="39128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оставляет раут тесный,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Домой задумчив едет он;</a:t>
            </a:r>
          </a:p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 грустной, то прелестной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 встревожен поздний сон.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AA197A-4357-4F7B-9789-07E05F9AE578}"/>
              </a:ext>
            </a:extLst>
          </p:cNvPr>
          <p:cNvSpPr/>
          <p:nvPr/>
        </p:nvSpPr>
        <p:spPr>
          <a:xfrm>
            <a:off x="-435428" y="51419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Бывало, девственно грустит,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луне подъемлет томны очи,</a:t>
            </a:r>
          </a:p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ним когда-нибудь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Свершить смиренный жизни путь!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9C6C2F-C216-4D27-91B5-857871CA8E47}"/>
              </a:ext>
            </a:extLst>
          </p:cNvPr>
          <p:cNvSpPr/>
          <p:nvPr/>
        </p:nvSpPr>
        <p:spPr>
          <a:xfrm>
            <a:off x="5123543" y="4729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что ж? Глаза его читали,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мысли были далеко;</a:t>
            </a:r>
          </a:p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желания, печали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Теснились в душу глубоко.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A4D8E2-33F6-4143-B9D7-CFB6F2F7EB3B}"/>
              </a:ext>
            </a:extLst>
          </p:cNvPr>
          <p:cNvSpPr/>
          <p:nvPr/>
        </p:nvSpPr>
        <p:spPr>
          <a:xfrm>
            <a:off x="5341257" y="19573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Молящий вид, немой укор,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Ей внятно всё. Простая дева,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сердцем прежних дней,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опять воскресла в ней.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FDE0D7-1AFB-4FD7-98D5-E0158E4B3DBE}"/>
              </a:ext>
            </a:extLst>
          </p:cNvPr>
          <p:cNvSpPr/>
          <p:nvPr/>
        </p:nvSpPr>
        <p:spPr>
          <a:xfrm>
            <a:off x="7199085" y="3283857"/>
            <a:ext cx="3541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 его не подымает</a:t>
            </a:r>
          </a:p>
          <a:p>
            <a:pPr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И, не сводя с него очей,</a:t>
            </a:r>
          </a:p>
          <a:p>
            <a:pPr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жадных уст не отымает</a:t>
            </a:r>
          </a:p>
          <a:p>
            <a:pPr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Бесчувственной руки своей…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чем теперь 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DC170C-D1FF-4BA6-9AC8-D67A51862A80}"/>
              </a:ext>
            </a:extLst>
          </p:cNvPr>
          <p:cNvSpPr/>
          <p:nvPr/>
        </p:nvSpPr>
        <p:spPr>
          <a:xfrm>
            <a:off x="4659086" y="471502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б в моей лишь было власти,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предпочла б обидной страсти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этим письмам и слезам.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моим младенческим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мечтам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Тогда имели вы хоть жалость,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Хоть уважение к летам…</a:t>
            </a:r>
          </a:p>
        </p:txBody>
      </p:sp>
    </p:spTree>
    <p:extLst>
      <p:ext uri="{BB962C8B-B14F-4D97-AF65-F5344CB8AC3E}">
        <p14:creationId xmlns:p14="http://schemas.microsoft.com/office/powerpoint/2010/main" val="167501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958142-2E13-4D16-B202-70C18BE63CBF}"/>
              </a:ext>
            </a:extLst>
          </p:cNvPr>
          <p:cNvSpPr/>
          <p:nvPr/>
        </p:nvSpPr>
        <p:spPr>
          <a:xfrm>
            <a:off x="145143" y="6438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Дай Бог, чтоб в этой книжке ты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развлеченья, для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сердца, для журнальных сшибок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Хотя крупицу мог найти.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сим расстанемся, прости!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E80E23-14A5-4A88-9EE6-423ACB1425F9}"/>
              </a:ext>
            </a:extLst>
          </p:cNvPr>
          <p:cNvSpPr/>
          <p:nvPr/>
        </p:nvSpPr>
        <p:spPr>
          <a:xfrm>
            <a:off x="2351315" y="24726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дни, другие сны;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Смирились вы, моей весны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Высокопарные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поэтический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бокал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 много подмешал.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2BF757-4777-4602-BBF5-CE535968506D}"/>
              </a:ext>
            </a:extLst>
          </p:cNvPr>
          <p:cNvSpPr/>
          <p:nvPr/>
        </p:nvSpPr>
        <p:spPr>
          <a:xfrm>
            <a:off x="3764097" y="43014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идеал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теперь – хозяйка,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желания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покой,</a:t>
            </a:r>
          </a:p>
          <a:p>
            <a:pPr marL="1270000" marR="381000">
              <a:spcAft>
                <a:spcPts val="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 щей горшок, да сам большой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93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31AE0-E620-46EF-9A2B-0546D3AF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347" y="467366"/>
            <a:ext cx="10684308" cy="19244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Чьи это мечты? Мечты о чём?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6B1C0-6F23-46BD-81BB-BE93A39BE93A}"/>
              </a:ext>
            </a:extLst>
          </p:cNvPr>
          <p:cNvSpPr txBox="1"/>
          <p:nvPr/>
        </p:nvSpPr>
        <p:spPr>
          <a:xfrm>
            <a:off x="1000699" y="1618372"/>
            <a:ext cx="105431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b="1" dirty="0"/>
              <a:t> </a:t>
            </a:r>
            <a:r>
              <a:rPr lang="ru-RU" dirty="0"/>
              <a:t>Читая роман, мы узнаём, о чём мечтают</a:t>
            </a:r>
            <a:r>
              <a:rPr lang="en-US" dirty="0"/>
              <a:t>/ </a:t>
            </a:r>
            <a:r>
              <a:rPr lang="ru-RU" dirty="0"/>
              <a:t>мечтали </a:t>
            </a:r>
            <a:r>
              <a:rPr lang="ru-RU" b="1" dirty="0"/>
              <a:t>автор, друг</a:t>
            </a:r>
            <a:r>
              <a:rPr lang="en-US" b="1" dirty="0"/>
              <a:t>/</a:t>
            </a:r>
            <a:r>
              <a:rPr lang="ru-RU" b="1" dirty="0"/>
              <a:t>читатель, молодая горожанка (читательница), поэты, поэт Ленский,  Татьяна, московские девицы, современный человек… А Онегин? Лишь к концу романа 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ечтой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 грустной, то прелестной  его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встревожен поздний сон»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endParaRPr lang="ru-RU" b="1" dirty="0"/>
          </a:p>
          <a:p>
            <a:r>
              <a:rPr lang="ru-RU" b="1" dirty="0"/>
              <a:t>Комментарий к цитатам из 1 и 2 глав романа:</a:t>
            </a:r>
          </a:p>
          <a:p>
            <a:r>
              <a:rPr lang="ru-RU" dirty="0"/>
              <a:t>1</a:t>
            </a:r>
            <a:r>
              <a:rPr lang="ru-RU" b="1" dirty="0"/>
              <a:t>.Автор </a:t>
            </a:r>
            <a:r>
              <a:rPr lang="ru-RU" dirty="0"/>
              <a:t>мечтает создать (прекрасное) произведение, достойное </a:t>
            </a:r>
            <a:r>
              <a:rPr lang="ru-RU" b="1" dirty="0"/>
              <a:t>прекрасной души  (друга-читателя</a:t>
            </a:r>
            <a:r>
              <a:rPr lang="ru-RU" dirty="0"/>
              <a:t>), «святой исполненной мечты, поэзии…, высоких дум и простоты».</a:t>
            </a:r>
          </a:p>
          <a:p>
            <a:r>
              <a:rPr lang="ru-RU" dirty="0"/>
              <a:t>2. Заветная мечта  </a:t>
            </a:r>
            <a:r>
              <a:rPr lang="ru-RU" b="1" dirty="0"/>
              <a:t>автор</a:t>
            </a:r>
            <a:r>
              <a:rPr lang="ru-RU" dirty="0"/>
              <a:t>а – о другом времени (прошлом), о счастливом миге любви ( «держу стремя,  ножка )</a:t>
            </a:r>
          </a:p>
          <a:p>
            <a:r>
              <a:rPr lang="ru-RU" dirty="0"/>
              <a:t>3</a:t>
            </a:r>
            <a:r>
              <a:rPr lang="ru-RU" b="1" dirty="0"/>
              <a:t>.Автор отмечает у</a:t>
            </a:r>
            <a:r>
              <a:rPr lang="ru-RU" dirty="0"/>
              <a:t>  </a:t>
            </a:r>
            <a:r>
              <a:rPr lang="ru-RU" b="1" dirty="0"/>
              <a:t>Евгения Онегина </a:t>
            </a:r>
            <a:r>
              <a:rPr lang="ru-RU" dirty="0"/>
              <a:t> «мечтам невольную преданность» (романтическую мечтательность?),  оригинальность и «охлажденный ум».</a:t>
            </a:r>
          </a:p>
          <a:p>
            <a:r>
              <a:rPr lang="ru-RU" dirty="0"/>
              <a:t>4. </a:t>
            </a:r>
            <a:r>
              <a:rPr lang="ru-RU" b="1" dirty="0"/>
              <a:t>Автор</a:t>
            </a:r>
            <a:r>
              <a:rPr lang="ru-RU" dirty="0"/>
              <a:t>  уносился мечтами в юность (в начало жизни).</a:t>
            </a:r>
          </a:p>
          <a:p>
            <a:r>
              <a:rPr lang="ru-RU" dirty="0"/>
              <a:t>5. Все </a:t>
            </a:r>
            <a:r>
              <a:rPr lang="ru-RU" b="1" dirty="0"/>
              <a:t>поэты</a:t>
            </a:r>
            <a:r>
              <a:rPr lang="ru-RU" dirty="0"/>
              <a:t> - «любви мечтательной друзья». Любовь поэта - сотворение идеала, фантазия? </a:t>
            </a:r>
          </a:p>
          <a:p>
            <a:r>
              <a:rPr lang="ru-RU" dirty="0"/>
              <a:t>6. Вольнолюбивые мечты </a:t>
            </a:r>
            <a:r>
              <a:rPr lang="ru-RU" b="1" dirty="0"/>
              <a:t>поэта Ленского </a:t>
            </a:r>
            <a:r>
              <a:rPr lang="ru-RU" dirty="0"/>
              <a:t>– это «учёности плоды», (как и  «пылкий, довольно странный» дух, восторженная речь и длинные кудри). Его качества – «выращенные», приобретены образованием.</a:t>
            </a:r>
          </a:p>
          <a:p>
            <a:r>
              <a:rPr lang="ru-RU" dirty="0"/>
              <a:t>7. Ленский  «мечтою сладкой» </a:t>
            </a:r>
            <a:r>
              <a:rPr lang="ru-RU" b="1" dirty="0"/>
              <a:t>преодолевает «сомненья сердца», </a:t>
            </a:r>
            <a:r>
              <a:rPr lang="ru-RU" dirty="0"/>
              <a:t>идеализирует противоречия жизни.</a:t>
            </a:r>
          </a:p>
          <a:p>
            <a:r>
              <a:rPr lang="ru-RU" dirty="0"/>
              <a:t>8.9.10. Любовь </a:t>
            </a:r>
            <a:r>
              <a:rPr lang="ru-RU" b="1" dirty="0"/>
              <a:t>Ленского </a:t>
            </a:r>
            <a:r>
              <a:rPr lang="ru-RU" dirty="0"/>
              <a:t>– это мечта об идеале… и </a:t>
            </a:r>
            <a:r>
              <a:rPr lang="ru-RU" dirty="0" err="1"/>
              <a:t>тд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84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1E7781-9D42-4BA1-BAA4-20C5971B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427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/>
              <a:t>Автор в начале романа </a:t>
            </a:r>
            <a:r>
              <a:rPr lang="ru-RU" dirty="0"/>
              <a:t>– о произведении, о юности</a:t>
            </a:r>
            <a:r>
              <a:rPr lang="en-US" dirty="0"/>
              <a:t>/</a:t>
            </a:r>
            <a:r>
              <a:rPr lang="ru-RU" dirty="0" err="1"/>
              <a:t>молодости,о</a:t>
            </a:r>
            <a:r>
              <a:rPr lang="ru-RU" dirty="0"/>
              <a:t> счастье в любви, о дружбе, о необыкновенном месте, великих стихиях и чувствах</a:t>
            </a:r>
          </a:p>
          <a:p>
            <a:pPr marL="0" indent="0">
              <a:buNone/>
            </a:pPr>
            <a:r>
              <a:rPr lang="ru-RU" b="1" u="sng" dirty="0"/>
              <a:t>Автор в конце </a:t>
            </a:r>
            <a:r>
              <a:rPr lang="ru-RU" dirty="0"/>
              <a:t>-  изменился, «высокопарные мечтанья» ушли, «в вино поэзии добавил много воды»; теперь  у него очень простые желания (хозяйка , покой)</a:t>
            </a:r>
          </a:p>
          <a:p>
            <a:pPr marL="0" indent="0">
              <a:buNone/>
            </a:pPr>
            <a:r>
              <a:rPr lang="ru-RU" b="1" u="sng" dirty="0"/>
              <a:t>Ленский </a:t>
            </a:r>
            <a:r>
              <a:rPr lang="ru-RU" dirty="0"/>
              <a:t>– «образованный мечтатель», поэт, воображает  во всём идеал, «милый невежда»</a:t>
            </a:r>
          </a:p>
          <a:p>
            <a:pPr marL="0" indent="0">
              <a:buNone/>
            </a:pPr>
            <a:r>
              <a:rPr lang="ru-RU" b="1" dirty="0"/>
              <a:t>Татьяна</a:t>
            </a:r>
            <a:r>
              <a:rPr lang="ru-RU" dirty="0"/>
              <a:t> – мечтательница: чтением и мечтами украшает сельский досуг, глубоко поэтически(душой и сердцем) воспринимает природу, мир и  верит избранной мечте! Мечта для неё – жизнь сердца, работа души, это «счастливая сила» – способность одушевлять книжные  образы и способность любить безусловно.</a:t>
            </a:r>
          </a:p>
          <a:p>
            <a:pPr marL="0" indent="0">
              <a:buNone/>
            </a:pPr>
            <a:r>
              <a:rPr lang="ru-RU" b="1" dirty="0"/>
              <a:t>Онегин</a:t>
            </a:r>
            <a:r>
              <a:rPr lang="ru-RU" dirty="0"/>
              <a:t>  - была ли в нём «мечтам невольная преданность»? – Его слова: «Мечтам и годам нет возврата», - это «преждевременная старость души»? И всё же «мечтой …его встревожен поздний сон»:</a:t>
            </a:r>
          </a:p>
          <a:p>
            <a:pPr marL="1041400" marR="381000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желания, печали</a:t>
            </a:r>
          </a:p>
          <a:p>
            <a:pPr marL="1041400" marR="38100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Теснились в душу глубоко…</a:t>
            </a:r>
          </a:p>
          <a:p>
            <a:pPr marL="1041400" marR="381000" indent="0"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41400" marR="381000" indent="0">
              <a:spcAft>
                <a:spcPts val="0"/>
              </a:spcAft>
              <a:buNone/>
            </a:pPr>
            <a:r>
              <a:rPr lang="ru-RU">
                <a:latin typeface="Times New Roman" panose="02020603050405020304" pitchFamily="18" charset="0"/>
              </a:rPr>
              <a:t>Автор создает для героя  открытый финал – </a:t>
            </a:r>
            <a:r>
              <a:rPr lang="ru-RU" dirty="0">
                <a:latin typeface="Times New Roman" panose="02020603050405020304" pitchFamily="18" charset="0"/>
              </a:rPr>
              <a:t>из «Путешествия Онегина»: «Я молод, жизнь во мне крепка, Чего мне ждать? Тоска! Тоска!» </a:t>
            </a:r>
          </a:p>
          <a:p>
            <a:pPr marL="1041400" marR="381000" indent="0">
              <a:spcAft>
                <a:spcPts val="0"/>
              </a:spcAft>
              <a:buNone/>
            </a:pPr>
            <a:endParaRPr lang="ru-RU" dirty="0"/>
          </a:p>
          <a:p>
            <a:pPr marL="1041400" marR="381000" indent="0">
              <a:spcAft>
                <a:spcPts val="0"/>
              </a:spcAft>
              <a:buNone/>
            </a:pPr>
            <a:endParaRPr lang="ru-RU" dirty="0"/>
          </a:p>
          <a:p>
            <a:pPr marL="1041400" marR="381000" indent="0">
              <a:spcAft>
                <a:spcPts val="0"/>
              </a:spcAft>
              <a:buNone/>
            </a:pPr>
            <a:endParaRPr lang="ru-RU" dirty="0"/>
          </a:p>
          <a:p>
            <a:pPr marL="1041400" marR="381000" indent="0">
              <a:spcAft>
                <a:spcPts val="0"/>
              </a:spcAft>
              <a:buNone/>
            </a:pPr>
            <a:endParaRPr lang="ru-RU" dirty="0"/>
          </a:p>
          <a:p>
            <a:pPr marL="1041400" marR="381000" indent="0">
              <a:spcAft>
                <a:spcPts val="0"/>
              </a:spcAft>
              <a:buNone/>
            </a:pPr>
            <a:endParaRPr lang="ru-RU" dirty="0"/>
          </a:p>
          <a:p>
            <a:pPr marL="1041400" marR="381000" indent="0"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56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CDE5A-169A-4C7F-8739-F19B37B3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                </a:t>
            </a:r>
            <a:br>
              <a:rPr lang="ru-RU" b="1" i="1" dirty="0"/>
            </a:br>
            <a:r>
              <a:rPr lang="ru-RU" b="1" i="1" dirty="0"/>
              <a:t>                  </a:t>
            </a:r>
            <a:r>
              <a:rPr lang="ru-RU" sz="6700" b="1" i="1" dirty="0"/>
              <a:t>Замысел автора</a:t>
            </a:r>
            <a:r>
              <a:rPr lang="ru-RU" sz="67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D1DCA2-62A6-4C29-96B2-B89B3F8F9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Создать произведение – залог, достойный «прекрасной души» друга-читателя</a:t>
            </a:r>
          </a:p>
          <a:p>
            <a:r>
              <a:rPr lang="ru-RU" dirty="0"/>
              <a:t>Получилось – «собранье пёстрых глав» и «ума холодных наблюдений и сердца горестных замет»:</a:t>
            </a:r>
          </a:p>
          <a:p>
            <a:pPr marL="1041400" marR="38100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развлеченья, для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041400" marR="38100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сердца, для журнальных сшибок…</a:t>
            </a:r>
          </a:p>
          <a:p>
            <a:pPr marL="1041400" marR="381000" indent="0">
              <a:spcAft>
                <a:spcPts val="0"/>
              </a:spcAft>
              <a:buNone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 осуществил свою мечту, создал роман. Поэт изменился сам, ушли «мечтанья», но опыт юности и молодости остался: Мечта – дар, молодость души, талант сердца, способного к истинной безусловной любви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041400" marR="381000" indent="0">
              <a:spcAft>
                <a:spcPts val="0"/>
              </a:spcAft>
              <a:buNone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героиня романа, наделённая этой «счастливой силой», остается для Пушкина  «милым идеалом».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00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my-shop.ru/product/f5/258/2574776.jpg">
            <a:extLst>
              <a:ext uri="{FF2B5EF4-FFF2-40B4-BE49-F238E27FC236}">
                <a16:creationId xmlns:a16="http://schemas.microsoft.com/office/drawing/2014/main" id="{460CB31A-4FC9-4D35-A140-851D29CC4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54" b="50000"/>
          <a:stretch/>
        </p:blipFill>
        <p:spPr bwMode="auto">
          <a:xfrm flipH="1">
            <a:off x="1843315" y="250371"/>
            <a:ext cx="9380008" cy="55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A4F9BD-FE3B-4F92-9429-40825FBDF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677" y="5078431"/>
            <a:ext cx="10486873" cy="1699740"/>
          </a:xfrm>
        </p:spPr>
        <p:txBody>
          <a:bodyPr>
            <a:normAutofit fontScale="92500" lnSpcReduction="20000"/>
          </a:bodyPr>
          <a:lstStyle/>
          <a:p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Открытый финал.</a:t>
            </a:r>
          </a:p>
          <a:p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Аплодисменты Пушкину!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00935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AF35B-50F7-46D2-A434-ADC6B2FD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452718"/>
            <a:ext cx="9740347" cy="11772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             </a:t>
            </a:r>
            <a: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«Два полюса» в жизни человека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7886F970-69B1-4307-806B-1D7FE1490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007478"/>
              </p:ext>
            </p:extLst>
          </p:nvPr>
        </p:nvGraphicFramePr>
        <p:xfrm>
          <a:off x="558248" y="1630017"/>
          <a:ext cx="9944652" cy="390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562">
                  <a:extLst>
                    <a:ext uri="{9D8B030D-6E8A-4147-A177-3AD203B41FA5}">
                      <a16:colId xmlns:a16="http://schemas.microsoft.com/office/drawing/2014/main" val="4085316404"/>
                    </a:ext>
                  </a:extLst>
                </a:gridCol>
                <a:gridCol w="4169090">
                  <a:extLst>
                    <a:ext uri="{9D8B030D-6E8A-4147-A177-3AD203B41FA5}">
                      <a16:colId xmlns:a16="http://schemas.microsoft.com/office/drawing/2014/main" val="3012654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556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Мечта , фантазия, идеал, предел возможностей, представление, заветное, надежда на большее, лучшее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Реальность, действительность, жизнь, человеческая доля, обстоятельства , реализация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668254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Другое </a:t>
                      </a:r>
                      <a:r>
                        <a:rPr lang="ru-RU" sz="15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другое время (прошлое, будущее)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Это место, настоящее (здесь и сейчас)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1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Вымысел, творчество, поэзия, свобода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Данность, «проза жизни», несвобода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35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Прекрасный образ, чудо, абстракция, идея, теория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Обыденность, будни, непредсказуемая практика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08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Стремление, порыв, яркие эмоции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Инерция, приземлённость, «стирание» чувств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00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Иллюзия, мираж, мнимое, обман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Правда, факты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30755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То, чего нет, что должно быть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То, что есть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51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Невидимое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Видимое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96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Невозможное, недостижимое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Возможное, достижимое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65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Что могло бы быть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Что получилось, что есть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91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63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D7DE6-581C-4A0E-9195-9A217DEA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над определением понятия «мечта»: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A8520-4F1F-471E-A5CB-664890B0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Мысленное представление, образ</a:t>
            </a:r>
          </a:p>
          <a:p>
            <a:r>
              <a:rPr lang="ru-RU" dirty="0"/>
              <a:t>Предмет </a:t>
            </a:r>
            <a:r>
              <a:rPr lang="ru-RU" dirty="0">
                <a:solidFill>
                  <a:srgbClr val="FF0000"/>
                </a:solidFill>
              </a:rPr>
              <a:t>желаний, устремлений</a:t>
            </a:r>
          </a:p>
          <a:p>
            <a:r>
              <a:rPr lang="ru-RU" dirty="0">
                <a:solidFill>
                  <a:srgbClr val="00B0F0"/>
                </a:solidFill>
              </a:rPr>
              <a:t>Недосягаемое во времени, в пространстве</a:t>
            </a:r>
          </a:p>
          <a:p>
            <a:r>
              <a:rPr lang="ru-RU" dirty="0">
                <a:solidFill>
                  <a:srgbClr val="00B050"/>
                </a:solidFill>
              </a:rPr>
              <a:t>Процесс</a:t>
            </a:r>
            <a:r>
              <a:rPr lang="ru-RU" dirty="0"/>
              <a:t>  </a:t>
            </a:r>
            <a:r>
              <a:rPr lang="ru-RU" dirty="0">
                <a:solidFill>
                  <a:srgbClr val="00B050"/>
                </a:solidFill>
              </a:rPr>
              <a:t>создания в воображении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субъективной ценности</a:t>
            </a:r>
          </a:p>
          <a:p>
            <a:r>
              <a:rPr lang="ru-RU" dirty="0">
                <a:solidFill>
                  <a:srgbClr val="FFC000"/>
                </a:solidFill>
              </a:rPr>
              <a:t>Предел возможностей…</a:t>
            </a:r>
          </a:p>
          <a:p>
            <a:pPr marL="0" indent="0">
              <a:buNone/>
            </a:pPr>
            <a:r>
              <a:rPr lang="ru-RU" dirty="0"/>
              <a:t>Мечта – это  создаваемый воображением человека идеальный образ того, к чему он  стремится, чего жаждет его душа. Это представляемый человеком предел возможностей, часто недостижимый. </a:t>
            </a:r>
          </a:p>
          <a:p>
            <a:pPr marL="0" indent="0">
              <a:buNone/>
            </a:pPr>
            <a:r>
              <a:rPr lang="ru-RU" dirty="0"/>
              <a:t>Скажи мне, о чём ты мечтаешь, и я скажу, кто 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53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603A0-3E84-4CFB-8134-6C6847DB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Мечта, мечтательность, мечтатель…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8D643-509A-491F-9BB7-812AA926F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 чём мечтают люди? Кто такие мечтатели?</a:t>
            </a:r>
          </a:p>
        </p:txBody>
      </p:sp>
    </p:spTree>
    <p:extLst>
      <p:ext uri="{BB962C8B-B14F-4D97-AF65-F5344CB8AC3E}">
        <p14:creationId xmlns:p14="http://schemas.microsoft.com/office/powerpoint/2010/main" val="220102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3F25C-9405-4306-98F8-BC0AC8E3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О чём мечтают герои литературных  произведений? Игра «Великий Мечтатель»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775CF-0049-40D3-9EC0-25AF31070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Н.В.Гоголь</a:t>
            </a:r>
            <a:r>
              <a:rPr lang="ru-RU" dirty="0"/>
              <a:t> «Шинель»</a:t>
            </a:r>
          </a:p>
          <a:p>
            <a:r>
              <a:rPr lang="ru-RU" dirty="0" err="1"/>
              <a:t>М.Ю.Лермонтов</a:t>
            </a:r>
            <a:r>
              <a:rPr lang="ru-RU" dirty="0"/>
              <a:t> «Мцыри»</a:t>
            </a:r>
          </a:p>
          <a:p>
            <a:r>
              <a:rPr lang="ru-RU" dirty="0"/>
              <a:t> </a:t>
            </a:r>
            <a:r>
              <a:rPr lang="ru-RU" dirty="0" err="1"/>
              <a:t>И.А.Гончаров</a:t>
            </a:r>
            <a:r>
              <a:rPr lang="ru-RU" dirty="0"/>
              <a:t> «Обломов»</a:t>
            </a:r>
          </a:p>
          <a:p>
            <a:r>
              <a:rPr lang="ru-RU" dirty="0" err="1"/>
              <a:t>Л.Н.Толстой</a:t>
            </a:r>
            <a:r>
              <a:rPr lang="ru-RU" dirty="0"/>
              <a:t> «Война и мир»</a:t>
            </a:r>
          </a:p>
          <a:p>
            <a:r>
              <a:rPr lang="ru-RU" dirty="0" err="1"/>
              <a:t>А.П.Чехов</a:t>
            </a:r>
            <a:r>
              <a:rPr lang="ru-RU" dirty="0"/>
              <a:t> «Крыжовник»</a:t>
            </a:r>
          </a:p>
          <a:p>
            <a:r>
              <a:rPr lang="ru-RU" dirty="0" err="1"/>
              <a:t>А.Грин</a:t>
            </a:r>
            <a:r>
              <a:rPr lang="ru-RU" dirty="0"/>
              <a:t> «Алые паруса», «Фанданго»</a:t>
            </a:r>
          </a:p>
          <a:p>
            <a:r>
              <a:rPr lang="ru-RU" dirty="0" err="1"/>
              <a:t>Дж.Лондон</a:t>
            </a:r>
            <a:r>
              <a:rPr lang="ru-RU" dirty="0"/>
              <a:t> «Мартин Иден»</a:t>
            </a:r>
          </a:p>
          <a:p>
            <a:r>
              <a:rPr lang="ru-RU" dirty="0" err="1"/>
              <a:t>Дж.Остин</a:t>
            </a:r>
            <a:r>
              <a:rPr lang="ru-RU" dirty="0"/>
              <a:t>  «Эмма»</a:t>
            </a:r>
          </a:p>
          <a:p>
            <a:r>
              <a:rPr lang="ru-RU" dirty="0" err="1"/>
              <a:t>М.Твен</a:t>
            </a:r>
            <a:r>
              <a:rPr lang="ru-RU" dirty="0"/>
              <a:t> «Принц и нищий»</a:t>
            </a:r>
          </a:p>
          <a:p>
            <a:r>
              <a:rPr lang="ru-RU" dirty="0" err="1"/>
              <a:t>А.С.Пушкин</a:t>
            </a:r>
            <a:r>
              <a:rPr lang="ru-RU" dirty="0"/>
              <a:t> «Евгений  Онегин»</a:t>
            </a:r>
          </a:p>
        </p:txBody>
      </p:sp>
    </p:spTree>
    <p:extLst>
      <p:ext uri="{BB962C8B-B14F-4D97-AF65-F5344CB8AC3E}">
        <p14:creationId xmlns:p14="http://schemas.microsoft.com/office/powerpoint/2010/main" val="194498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my-shop.ru/product/f5/258/2574776.jpg">
            <a:extLst>
              <a:ext uri="{FF2B5EF4-FFF2-40B4-BE49-F238E27FC236}">
                <a16:creationId xmlns:a16="http://schemas.microsoft.com/office/drawing/2014/main" id="{460CB31A-4FC9-4D35-A140-851D29CC4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54" b="50000"/>
          <a:stretch/>
        </p:blipFill>
        <p:spPr bwMode="auto">
          <a:xfrm>
            <a:off x="852563" y="206828"/>
            <a:ext cx="9380008" cy="55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A4F9BD-FE3B-4F92-9429-40825FBDF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677" y="5078431"/>
            <a:ext cx="10486873" cy="1699740"/>
          </a:xfrm>
        </p:spPr>
        <p:txBody>
          <a:bodyPr>
            <a:normAutofit fontScale="40000" lnSpcReduction="20000"/>
          </a:bodyPr>
          <a:lstStyle/>
          <a:p>
            <a:r>
              <a:rPr lang="ru-RU" sz="17600" b="1" dirty="0">
                <a:solidFill>
                  <a:schemeClr val="accent5">
                    <a:lumMod val="75000"/>
                  </a:schemeClr>
                </a:solidFill>
              </a:rPr>
              <a:t>О чём мечтают в романе </a:t>
            </a:r>
            <a:r>
              <a:rPr lang="ru-RU" sz="12000" dirty="0"/>
              <a:t>«Евгений Онегин»?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4830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2BA064-CB16-4111-9C6A-90802FB22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8" y="263466"/>
            <a:ext cx="2387614" cy="354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7A0F35-4664-40E6-A8F5-ACFAF51F9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92" y="3044766"/>
            <a:ext cx="2728209" cy="354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FDB7C3-50E9-4399-BA96-9C8F6BF2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3" y="263466"/>
            <a:ext cx="457200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2B28D8-7248-4F69-BFD1-0ACB83790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43" y="3197632"/>
            <a:ext cx="4035064" cy="293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564A59C-BE13-447E-B79C-57B0AF24D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64" y="249508"/>
            <a:ext cx="3510543" cy="263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39402C-A5DE-42EF-B802-C587574F1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3813235"/>
            <a:ext cx="3695536" cy="27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1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DD6B76-D3F2-44EC-949C-8922517CD233}"/>
              </a:ext>
            </a:extLst>
          </p:cNvPr>
          <p:cNvSpPr/>
          <p:nvPr/>
        </p:nvSpPr>
        <p:spPr>
          <a:xfrm>
            <a:off x="-339122" y="20729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Хотел бы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тебе представить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Залог достойнее тебя,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Достойнее души прекрасной,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Святой исполненной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Поэзии живой и ясной,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Высоких дум и простоты…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9CB5BC-E1C8-4F9A-8914-04D3E58496F8}"/>
              </a:ext>
            </a:extLst>
          </p:cNvPr>
          <p:cNvSpPr/>
          <p:nvPr/>
        </p:nvSpPr>
        <p:spPr>
          <a:xfrm>
            <a:off x="1002535" y="2145989"/>
            <a:ext cx="6133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Мне памятно другое время!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заветных иногда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мечтах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Держу я счастливое стремя…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ножку чувствую в руках;</a:t>
            </a:r>
          </a:p>
          <a:p>
            <a:pPr marL="1270000" marR="381000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551120-F523-4FAE-A351-1DFCE9E7AB87}"/>
              </a:ext>
            </a:extLst>
          </p:cNvPr>
          <p:cNvSpPr/>
          <p:nvPr/>
        </p:nvSpPr>
        <p:spPr>
          <a:xfrm>
            <a:off x="804232" y="353799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Мне нравились его черты,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Мечтам</a:t>
            </a:r>
            <a:r>
              <a:rPr lang="ru-RU" dirty="0"/>
              <a:t> невольная преданность,</a:t>
            </a:r>
          </a:p>
          <a:p>
            <a:r>
              <a:rPr lang="ru-RU" dirty="0" err="1"/>
              <a:t>Неподражательная</a:t>
            </a:r>
            <a:r>
              <a:rPr lang="ru-RU" dirty="0"/>
              <a:t> странность</a:t>
            </a:r>
          </a:p>
          <a:p>
            <a:r>
              <a:rPr lang="ru-RU" dirty="0"/>
              <a:t>И резкий, охлажденный ум.</a:t>
            </a:r>
          </a:p>
          <a:p>
            <a:r>
              <a:rPr lang="ru-RU" dirty="0"/>
              <a:t>Я был озлоблен, он угрюм;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A266B4-708E-42BB-BAAA-DC070FDFEEC3}"/>
              </a:ext>
            </a:extLst>
          </p:cNvPr>
          <p:cNvSpPr/>
          <p:nvPr/>
        </p:nvSpPr>
        <p:spPr>
          <a:xfrm>
            <a:off x="4642608" y="166066"/>
            <a:ext cx="5283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Замечу кстати: все поэты —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Любви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мечтательной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друзья.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Бывало, милые предметы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Мне снились, и душа моя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 образ тайный сохранила;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C7B601-F093-4355-AA84-D5CFE1E47E60}"/>
              </a:ext>
            </a:extLst>
          </p:cNvPr>
          <p:cNvSpPr/>
          <p:nvPr/>
        </p:nvSpPr>
        <p:spPr>
          <a:xfrm>
            <a:off x="4991164" y="18549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из Германии туманной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Привез учености плоды: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Вольнолюбивые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Дух пылкий и довольно странный,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восторженную речь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кудри черные до плеч.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5DB8FE-868B-41C5-84EE-C3474F049544}"/>
              </a:ext>
            </a:extLst>
          </p:cNvPr>
          <p:cNvSpPr/>
          <p:nvPr/>
        </p:nvSpPr>
        <p:spPr>
          <a:xfrm>
            <a:off x="6877809" y="37694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забавлял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сладкой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Сомненья сердца своего;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жизни нашей для него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Была заманчивой загадкой…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C63346-343B-413C-8CF1-67BB1DCD1AC3}"/>
              </a:ext>
            </a:extLst>
          </p:cNvPr>
          <p:cNvSpPr/>
          <p:nvPr/>
        </p:nvSpPr>
        <p:spPr>
          <a:xfrm>
            <a:off x="5112350" y="51463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в песнях гордо сохранил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возвышенные чувства,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Порывы девственной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прелесть важной простоты.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919F81-E337-41DE-B276-2194CC7773ED}"/>
              </a:ext>
            </a:extLst>
          </p:cNvPr>
          <p:cNvSpPr/>
          <p:nvPr/>
        </p:nvSpPr>
        <p:spPr>
          <a:xfrm>
            <a:off x="804232" y="51311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 лес зеленый из тюрьмы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Перенесен колодник сонный,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уносились мы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мечтой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началу жизни молодой.</a:t>
            </a:r>
          </a:p>
        </p:txBody>
      </p:sp>
    </p:spTree>
    <p:extLst>
      <p:ext uri="{BB962C8B-B14F-4D97-AF65-F5344CB8AC3E}">
        <p14:creationId xmlns:p14="http://schemas.microsoft.com/office/powerpoint/2010/main" val="62440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E11938-37D1-47F7-B548-AFE87FDAD1A7}"/>
              </a:ext>
            </a:extLst>
          </p:cNvPr>
          <p:cNvSpPr/>
          <p:nvPr/>
        </p:nvSpPr>
        <p:spPr>
          <a:xfrm>
            <a:off x="-812800" y="3178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…Безумная душа поэта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Еще любить осуждена: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Всегда, везде одно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 привычное желанье,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AE272E-0452-4071-8097-1D712A561F13}"/>
              </a:ext>
            </a:extLst>
          </p:cNvPr>
          <p:cNvSpPr/>
          <p:nvPr/>
        </p:nvSpPr>
        <p:spPr>
          <a:xfrm>
            <a:off x="-537029" y="15181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Задумчивость, ее подруга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самых колыбельных дней,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Теченье сельского досуга</a:t>
            </a:r>
          </a:p>
          <a:p>
            <a:pPr marL="1270000" marR="381000"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украшала ей.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3227E1-CBD1-4C4A-AA30-247330FDB2AD}"/>
              </a:ext>
            </a:extLst>
          </p:cNvPr>
          <p:cNvSpPr/>
          <p:nvPr/>
        </p:nvSpPr>
        <p:spPr>
          <a:xfrm>
            <a:off x="0" y="290314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Счастливой силою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мечтанья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Одушевленные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созданья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Любовник Юлии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Вольмар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Малек-Адель и де Линар,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Вертер, мученик мятежный,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бесподобный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Грандисон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нам наводит сон, —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для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мечтательницы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нежной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единый образ облеклись,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одном Онегине слились.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A8574D-FDC5-46FA-A617-24ED0F83E766}"/>
              </a:ext>
            </a:extLst>
          </p:cNvPr>
          <p:cNvSpPr/>
          <p:nvPr/>
        </p:nvSpPr>
        <p:spPr>
          <a:xfrm>
            <a:off x="4484915" y="3178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 с опасной книгой бродит,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 в ней ищет и находит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 тайный жар, свои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Плоды сердечной полноты,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732143-ED72-4ACF-B822-31416B0B55E0}"/>
              </a:ext>
            </a:extLst>
          </p:cNvPr>
          <p:cNvSpPr/>
          <p:nvPr/>
        </p:nvSpPr>
        <p:spPr>
          <a:xfrm>
            <a:off x="5021943" y="16105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 пьешь волшебный яд желаний,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Тебя преследуют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Везде воображаешь ты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Приюты счастливых свиданий;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2FC758-6C9F-4BBF-974E-939EEC17606E}"/>
              </a:ext>
            </a:extLst>
          </p:cNvPr>
          <p:cNvSpPr/>
          <p:nvPr/>
        </p:nvSpPr>
        <p:spPr>
          <a:xfrm>
            <a:off x="5878286" y="29031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что ж виновнее Татьяна?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то ль, что в милой простоте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 не ведает обмана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верит избранной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DE7F60-BCEA-4431-BFD1-73F9679D59CE}"/>
              </a:ext>
            </a:extLst>
          </p:cNvPr>
          <p:cNvSpPr/>
          <p:nvPr/>
        </p:nvSpPr>
        <p:spPr>
          <a:xfrm>
            <a:off x="6589485" y="44822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 девических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мечтаний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нем думы роем возмутил;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вспомнил он Татьяны милой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бледный цвет, и вид унылый;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 сладостный, безгрешный сон</a:t>
            </a:r>
          </a:p>
          <a:p>
            <a:pPr marL="1270000" marR="3810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Душою погрузился он.</a:t>
            </a:r>
          </a:p>
        </p:txBody>
      </p:sp>
    </p:spTree>
    <p:extLst>
      <p:ext uri="{BB962C8B-B14F-4D97-AF65-F5344CB8AC3E}">
        <p14:creationId xmlns:p14="http://schemas.microsoft.com/office/powerpoint/2010/main" val="2304681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1809</Words>
  <Application>Microsoft Office PowerPoint</Application>
  <PresentationFormat>Широкоэкранный</PresentationFormat>
  <Paragraphs>279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Подготовка к написанию  итогового сочинения по направлению «Мечта и реальность»</vt:lpstr>
      <vt:lpstr>              «Два полюса» в жизни человека                                  </vt:lpstr>
      <vt:lpstr>Работа над определением понятия «мечта»:</vt:lpstr>
      <vt:lpstr>Мечта, мечтательность, мечтатель…</vt:lpstr>
      <vt:lpstr>О чём мечтают герои литературных  произведений? Игра «Великий Мечтатель»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Чьи это мечты? Мечты о чём? </vt:lpstr>
      <vt:lpstr>Презентация PowerPoint</vt:lpstr>
      <vt:lpstr>                                   Замысел автора: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RedWitchs</dc:creator>
  <cp:lastModifiedBy>user</cp:lastModifiedBy>
  <cp:revision>58</cp:revision>
  <dcterms:created xsi:type="dcterms:W3CDTF">2018-10-14T20:01:36Z</dcterms:created>
  <dcterms:modified xsi:type="dcterms:W3CDTF">2018-10-20T10:23:09Z</dcterms:modified>
</cp:coreProperties>
</file>