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8" r:id="rId6"/>
    <p:sldId id="271" r:id="rId7"/>
    <p:sldId id="272" r:id="rId8"/>
    <p:sldId id="273" r:id="rId9"/>
    <p:sldId id="274" r:id="rId10"/>
    <p:sldId id="275" r:id="rId11"/>
    <p:sldId id="276" r:id="rId12"/>
    <p:sldId id="279" r:id="rId13"/>
    <p:sldId id="288" r:id="rId14"/>
    <p:sldId id="289" r:id="rId15"/>
    <p:sldId id="287" r:id="rId16"/>
    <p:sldId id="29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0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C67D-9077-4244-8D74-06662365EABA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12-52BF-4849-B280-98F37695B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8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C67D-9077-4244-8D74-06662365EABA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12-52BF-4849-B280-98F37695B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7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C67D-9077-4244-8D74-06662365EABA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12-52BF-4849-B280-98F37695B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2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C67D-9077-4244-8D74-06662365EABA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12-52BF-4849-B280-98F37695B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8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C67D-9077-4244-8D74-06662365EABA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12-52BF-4849-B280-98F37695B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33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C67D-9077-4244-8D74-06662365EABA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12-52BF-4849-B280-98F37695B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5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C67D-9077-4244-8D74-06662365EABA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12-52BF-4849-B280-98F37695B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3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C67D-9077-4244-8D74-06662365EABA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12-52BF-4849-B280-98F37695B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0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C67D-9077-4244-8D74-06662365EABA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12-52BF-4849-B280-98F37695B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4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C67D-9077-4244-8D74-06662365EABA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12-52BF-4849-B280-98F37695B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C67D-9077-4244-8D74-06662365EABA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12-52BF-4849-B280-98F37695B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38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FC67D-9077-4244-8D74-06662365EABA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5FC12-52BF-4849-B280-98F37695B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1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b/%D0%B8%D0%B3%D1%80%D0%B0-%D0%BD%D0%BE%D1%82-%D0%BA-18137370.jpg"/>
          <p:cNvPicPr>
            <a:picLocks noChangeAspect="1" noChangeArrowheads="1"/>
          </p:cNvPicPr>
          <p:nvPr/>
        </p:nvPicPr>
        <p:blipFill>
          <a:blip r:embed="rId2">
            <a:lum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282222" y="232274"/>
            <a:ext cx="11130238" cy="5985592"/>
          </a:xfrm>
          <a:prstGeom prst="rect">
            <a:avLst/>
          </a:prstGeom>
          <a:noFill/>
          <a:ln>
            <a:solidFill>
              <a:srgbClr val="F8FCFD"/>
            </a:solidFill>
          </a:ln>
          <a:effectLst>
            <a:reflection blurRad="1270000" stA="3000" endPos="65000" dist="50800" dir="5400000" sy="-100000" algn="bl" rotWithShape="0"/>
            <a:softEdge rad="1270000"/>
          </a:effectLst>
          <a:scene3d>
            <a:camera prst="orthographicFront"/>
            <a:lightRig rig="contrasting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4978" y="3557391"/>
            <a:ext cx="82860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«РЕЧЕВОЕ ОЗВУЧИВАНИЕ </a:t>
            </a:r>
          </a:p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МУЛЬТФИЛЬМОВ </a:t>
            </a:r>
          </a:p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ДЕТЬМИ»</a:t>
            </a:r>
          </a:p>
          <a:p>
            <a:pPr algn="r"/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Воспитатель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Знатнова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Марина Юрьевна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80443" y="404978"/>
            <a:ext cx="8771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Государственное бюджетное дошкольное образовательное учреждение </a:t>
            </a:r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детский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сад № 17 комбинированного вида </a:t>
            </a:r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Кировского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района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30626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b/%D0%B8%D0%B3%D1%80%D0%B0-%D0%BD%D0%BE%D1%82-%D0%BA-18137370.jpg"/>
          <p:cNvPicPr>
            <a:picLocks noChangeAspect="1" noChangeArrowheads="1"/>
          </p:cNvPicPr>
          <p:nvPr/>
        </p:nvPicPr>
        <p:blipFill>
          <a:blip r:embed="rId2">
            <a:lum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490150" y="0"/>
            <a:ext cx="11933476" cy="6610120"/>
          </a:xfrm>
          <a:prstGeom prst="rect">
            <a:avLst/>
          </a:prstGeom>
          <a:noFill/>
          <a:ln>
            <a:solidFill>
              <a:srgbClr val="F8FCFD"/>
            </a:solidFill>
          </a:ln>
          <a:effectLst>
            <a:reflection blurRad="1270000" stA="3000" endPos="65000" dist="50800" dir="5400000" sy="-100000" algn="bl" rotWithShape="0"/>
            <a:softEdge rad="1270000"/>
          </a:effectLst>
          <a:scene3d>
            <a:camera prst="orthographicFront"/>
            <a:lightRig rig="contrasting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1790" y="2936990"/>
            <a:ext cx="77672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интонационная выразительность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умением изменять (повышать и понижать его тон, усиливать и понижать громкость), ускорять и замедлять темп речи, использовать паузы, выделять голосом отдельное слово или группу слов, придавать голосу эмоционально-экспрессивную окраску.</a:t>
            </a:r>
            <a:endParaRPr lang="en-US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b/%D0%B8%D0%B3%D1%80%D0%B0-%D0%BD%D0%BE%D1%82-%D0%BA-18137370.jpg"/>
          <p:cNvPicPr>
            <a:picLocks noChangeAspect="1" noChangeArrowheads="1"/>
          </p:cNvPicPr>
          <p:nvPr/>
        </p:nvPicPr>
        <p:blipFill>
          <a:blip r:embed="rId2">
            <a:lum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544579" y="-398451"/>
            <a:ext cx="11933476" cy="6610120"/>
          </a:xfrm>
          <a:prstGeom prst="rect">
            <a:avLst/>
          </a:prstGeom>
          <a:noFill/>
          <a:ln>
            <a:solidFill>
              <a:srgbClr val="F8FCFD"/>
            </a:solidFill>
          </a:ln>
          <a:effectLst>
            <a:reflection blurRad="1270000" stA="3000" endPos="65000" dist="50800" dir="5400000" sy="-100000" algn="bl" rotWithShape="0"/>
            <a:softEdge rad="1270000"/>
          </a:effectLst>
          <a:scene3d>
            <a:camera prst="orthographicFront"/>
            <a:lightRig rig="contrasting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0858" y="2112726"/>
            <a:ext cx="832757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интонационной выразительности используются: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для формирования ритма речи;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для формирования темпа речи;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для креативного изменения тембра голоса.</a:t>
            </a:r>
            <a:endParaRPr lang="en-US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b="0" i="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 мультяшек тоже есть свои характер, имидж и голос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1315" y="3907971"/>
            <a:ext cx="4180114" cy="230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6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b/%D0%B8%D0%B3%D1%80%D0%B0-%D0%BD%D0%BE%D1%82-%D0%BA-18137370.jpg"/>
          <p:cNvPicPr>
            <a:picLocks noChangeAspect="1" noChangeArrowheads="1"/>
          </p:cNvPicPr>
          <p:nvPr/>
        </p:nvPicPr>
        <p:blipFill>
          <a:blip r:embed="rId2">
            <a:lum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642550" y="152400"/>
            <a:ext cx="11933476" cy="6610120"/>
          </a:xfrm>
          <a:prstGeom prst="rect">
            <a:avLst/>
          </a:prstGeom>
          <a:noFill/>
          <a:ln>
            <a:solidFill>
              <a:srgbClr val="F8FCFD"/>
            </a:solidFill>
          </a:ln>
          <a:effectLst>
            <a:reflection blurRad="1270000" stA="3000" endPos="65000" dist="50800" dir="5400000" sy="-100000" algn="bl" rotWithShape="0"/>
            <a:softEdge rad="1270000"/>
          </a:effectLst>
          <a:scene3d>
            <a:camera prst="orthographicFront"/>
            <a:lightRig rig="contrasting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thumbs.dreamstime.com/b/%D0%B8%D0%B3%D1%80%D0%B0-%D0%BD%D0%BE%D1%82-%D0%BA-18137370.jpg"/>
          <p:cNvPicPr>
            <a:picLocks noChangeAspect="1" noChangeArrowheads="1"/>
          </p:cNvPicPr>
          <p:nvPr/>
        </p:nvPicPr>
        <p:blipFill>
          <a:blip r:embed="rId2">
            <a:lum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794950" y="304800"/>
            <a:ext cx="11933476" cy="6610120"/>
          </a:xfrm>
          <a:prstGeom prst="rect">
            <a:avLst/>
          </a:prstGeom>
          <a:noFill/>
          <a:ln>
            <a:solidFill>
              <a:srgbClr val="F8FCFD"/>
            </a:solidFill>
          </a:ln>
          <a:effectLst>
            <a:reflection blurRad="1270000" stA="3000" endPos="65000" dist="50800" dir="5400000" sy="-100000" algn="bl" rotWithShape="0"/>
            <a:softEdge rad="1270000"/>
          </a:effectLst>
          <a:scene3d>
            <a:camera prst="orthographicFront"/>
            <a:lightRig rig="contrasting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6981" y="2731298"/>
            <a:ext cx="68116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игры на формирование ритма и темпа речи постоянно используются в работе с детьми дошкольниками, то игры и упражнения для креативного изменения тембра голоса используются мало. Это связано со спецификой использования артикуляционного аппарата, в частности голосовых связок и мягкого неба. </a:t>
            </a:r>
          </a:p>
          <a:p>
            <a:pPr algn="just" fontAlgn="base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обучении изменения тембра голоса, воспитатель должен следить, чтобы дети не перенапрягали голосовые связки.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b/%D0%B8%D0%B3%D1%80%D0%B0-%D0%BD%D0%BE%D1%82-%D0%BA-18137370.jpg"/>
          <p:cNvPicPr>
            <a:picLocks noChangeAspect="1" noChangeArrowheads="1"/>
          </p:cNvPicPr>
          <p:nvPr/>
        </p:nvPicPr>
        <p:blipFill>
          <a:blip r:embed="rId2">
            <a:lum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-101028" y="92110"/>
            <a:ext cx="11933476" cy="6610120"/>
          </a:xfrm>
          <a:prstGeom prst="rect">
            <a:avLst/>
          </a:prstGeom>
          <a:noFill/>
          <a:ln>
            <a:solidFill>
              <a:srgbClr val="F8FCFD"/>
            </a:solidFill>
          </a:ln>
          <a:effectLst>
            <a:reflection blurRad="1270000" stA="3000" endPos="65000" dist="50800" dir="5400000" sy="-100000" algn="bl" rotWithShape="0"/>
            <a:softEdge rad="1270000"/>
          </a:effectLst>
          <a:scene3d>
            <a:camera prst="orthographicFront"/>
            <a:lightRig rig="contrasting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thumbs.dreamstime.com/b/%D0%B8%D0%B3%D1%80%D0%B0-%D0%BD%D0%BE%D1%82-%D0%BA-18137370.jpg"/>
          <p:cNvPicPr>
            <a:picLocks noChangeAspect="1" noChangeArrowheads="1"/>
          </p:cNvPicPr>
          <p:nvPr/>
        </p:nvPicPr>
        <p:blipFill>
          <a:blip r:embed="rId2">
            <a:lum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665664" y="698784"/>
            <a:ext cx="10838226" cy="6003446"/>
          </a:xfrm>
          <a:prstGeom prst="rect">
            <a:avLst/>
          </a:prstGeom>
          <a:noFill/>
          <a:ln>
            <a:solidFill>
              <a:srgbClr val="F8FCFD"/>
            </a:solidFill>
          </a:ln>
          <a:effectLst>
            <a:reflection blurRad="1270000" stA="3000" endPos="65000" dist="50800" dir="5400000" sy="-100000" algn="bl" rotWithShape="0"/>
            <a:softEdge rad="1270000"/>
          </a:effectLst>
          <a:scene3d>
            <a:camera prst="orthographicFront"/>
            <a:lightRig rig="contrasting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5664" y="2639596"/>
            <a:ext cx="73520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креативного изменения тембра голоса: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«Комар» - голос высокий, речь похожа на писк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комара;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«Говорить как старик или старушка» - зевнуть, поднять мягкое нёбо, расслабить его и при разговоре удерживать его в поднятом расслабленном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«Глоток» - глотнуть, напрячь нижнее нёбо и связки и удерживать их в таком состоянии при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разговоре;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«Монстр» - произносить низкий звук с «песком» и с некоторым усилием, мягкое нёбо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поднимается;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«Маска» - используется взрослыми при озвучивании детей, голосовые связки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сжаты;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«Говорить в нос»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звуки произносятся так, как будто заложен нос.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произношении слов направлять струю воздуха вверх, напрягая голосовые связки;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b/%D0%B8%D0%B3%D1%80%D0%B0-%D0%BD%D0%BE%D1%82-%D0%BA-18137370.jpg"/>
          <p:cNvPicPr>
            <a:picLocks noChangeAspect="1" noChangeArrowheads="1"/>
          </p:cNvPicPr>
          <p:nvPr/>
        </p:nvPicPr>
        <p:blipFill>
          <a:blip r:embed="rId2">
            <a:lum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642550" y="152400"/>
            <a:ext cx="11933476" cy="6610120"/>
          </a:xfrm>
          <a:prstGeom prst="rect">
            <a:avLst/>
          </a:prstGeom>
          <a:noFill/>
          <a:ln>
            <a:solidFill>
              <a:srgbClr val="F8FCFD"/>
            </a:solidFill>
          </a:ln>
          <a:effectLst>
            <a:reflection blurRad="1270000" stA="3000" endPos="65000" dist="50800" dir="5400000" sy="-100000" algn="bl" rotWithShape="0"/>
            <a:softEdge rad="1270000"/>
          </a:effectLst>
          <a:scene3d>
            <a:camera prst="orthographicFront"/>
            <a:lightRig rig="contrasting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thumbs.dreamstime.com/b/%D0%B8%D0%B3%D1%80%D0%B0-%D0%BD%D0%BE%D1%82-%D0%BA-18137370.jpg"/>
          <p:cNvPicPr>
            <a:picLocks noChangeAspect="1" noChangeArrowheads="1"/>
          </p:cNvPicPr>
          <p:nvPr/>
        </p:nvPicPr>
        <p:blipFill>
          <a:blip r:embed="rId2">
            <a:lum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794950" y="304800"/>
            <a:ext cx="11933476" cy="6610120"/>
          </a:xfrm>
          <a:prstGeom prst="rect">
            <a:avLst/>
          </a:prstGeom>
          <a:noFill/>
          <a:ln>
            <a:solidFill>
              <a:srgbClr val="F8FCFD"/>
            </a:solidFill>
          </a:ln>
          <a:effectLst>
            <a:reflection blurRad="1270000" stA="3000" endPos="65000" dist="50800" dir="5400000" sy="-100000" algn="bl" rotWithShape="0"/>
            <a:softEdge rad="1270000"/>
          </a:effectLst>
          <a:scene3d>
            <a:camera prst="orthographicFront"/>
            <a:lightRig rig="contrasting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0" y="22748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en-US" dirty="0">
              <a:solidFill>
                <a:srgbClr val="000000"/>
              </a:solidFill>
              <a:latin typeface="Exo 2"/>
            </a:endParaRPr>
          </a:p>
          <a:p>
            <a:pPr fontAlgn="base"/>
            <a:endParaRPr lang="en-US" dirty="0">
              <a:solidFill>
                <a:srgbClr val="000000"/>
              </a:solidFill>
              <a:latin typeface="Exo 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7108" y="2703007"/>
            <a:ext cx="704389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дети попробовали говорить разными голосами, им можно предложить: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и послушать небольшие ролики, как озвучивают мультики взрослые;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можно использовать шоу «Повтори!»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(ссылка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://www.youtube.com/watch?v=7QnqgAtmaLM&amp;t=43s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предложить озвучить героев мультфильмов самостоятельно, предварительно подобрав соответствующие отрывки из мультфильмов и выключив звук.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6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b/%D0%B8%D0%B3%D1%80%D0%B0-%D0%BD%D0%BE%D1%82-%D0%BA-18137370.jpg"/>
          <p:cNvPicPr>
            <a:picLocks noChangeAspect="1" noChangeArrowheads="1"/>
          </p:cNvPicPr>
          <p:nvPr/>
        </p:nvPicPr>
        <p:blipFill>
          <a:blip r:embed="rId2">
            <a:lum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642550" y="152400"/>
            <a:ext cx="11933476" cy="6610120"/>
          </a:xfrm>
          <a:prstGeom prst="rect">
            <a:avLst/>
          </a:prstGeom>
          <a:noFill/>
          <a:ln>
            <a:solidFill>
              <a:srgbClr val="F8FCFD"/>
            </a:solidFill>
          </a:ln>
          <a:effectLst>
            <a:reflection blurRad="1270000" stA="3000" endPos="65000" dist="50800" dir="5400000" sy="-100000" algn="bl" rotWithShape="0"/>
            <a:softEdge rad="1270000"/>
          </a:effectLst>
          <a:scene3d>
            <a:camera prst="orthographicFront"/>
            <a:lightRig rig="contrasting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thumbs.dreamstime.com/b/%D0%B8%D0%B3%D1%80%D0%B0-%D0%BD%D0%BE%D1%82-%D0%BA-18137370.jpg"/>
          <p:cNvPicPr>
            <a:picLocks noChangeAspect="1" noChangeArrowheads="1"/>
          </p:cNvPicPr>
          <p:nvPr/>
        </p:nvPicPr>
        <p:blipFill>
          <a:blip r:embed="rId2">
            <a:lum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794950" y="304800"/>
            <a:ext cx="11933476" cy="6610120"/>
          </a:xfrm>
          <a:prstGeom prst="rect">
            <a:avLst/>
          </a:prstGeom>
          <a:noFill/>
          <a:ln>
            <a:solidFill>
              <a:srgbClr val="F8FCFD"/>
            </a:solidFill>
          </a:ln>
          <a:effectLst>
            <a:reflection blurRad="1270000" stA="3000" endPos="65000" dist="50800" dir="5400000" sy="-100000" algn="bl" rotWithShape="0"/>
            <a:softEdge rad="1270000"/>
          </a:effectLst>
          <a:scene3d>
            <a:camera prst="orthographicFront"/>
            <a:lightRig rig="contrasting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0" y="22748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en-US" dirty="0">
              <a:solidFill>
                <a:srgbClr val="000000"/>
              </a:solidFill>
              <a:latin typeface="Exo 2"/>
            </a:endParaRPr>
          </a:p>
          <a:p>
            <a:pPr fontAlgn="base"/>
            <a:endParaRPr lang="en-US" dirty="0">
              <a:solidFill>
                <a:srgbClr val="000000"/>
              </a:solidFill>
              <a:latin typeface="Exo 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658" y="2598003"/>
            <a:ext cx="79683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озвучивание персонажей мультфильма детьми: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Определиться с характером персонажа;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ыяснить каким голосом говорит этот  персонаж;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детей, которые хотят озвучить этого персонажа;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запись голосов нескольких «артистов»;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Прослушать записи, выбрать наиболее удачные;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этой работы актёры, звукооператоры, звукорежиссёры могут меняться местами, более ярко проявляя свои таланты.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2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b/%D0%B8%D0%B3%D1%80%D0%B0-%D0%BD%D0%BE%D1%82-%D0%BA-18137370.jpg"/>
          <p:cNvPicPr>
            <a:picLocks noChangeAspect="1" noChangeArrowheads="1"/>
          </p:cNvPicPr>
          <p:nvPr/>
        </p:nvPicPr>
        <p:blipFill>
          <a:blip r:embed="rId2">
            <a:lum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642550" y="152400"/>
            <a:ext cx="11933476" cy="6610120"/>
          </a:xfrm>
          <a:prstGeom prst="rect">
            <a:avLst/>
          </a:prstGeom>
          <a:noFill/>
          <a:ln>
            <a:solidFill>
              <a:srgbClr val="F8FCFD"/>
            </a:solidFill>
          </a:ln>
          <a:effectLst>
            <a:reflection blurRad="1270000" stA="3000" endPos="65000" dist="50800" dir="5400000" sy="-100000" algn="bl" rotWithShape="0"/>
            <a:softEdge rad="1270000"/>
          </a:effectLst>
          <a:scene3d>
            <a:camera prst="orthographicFront"/>
            <a:lightRig rig="contrasting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thumbs.dreamstime.com/b/%D0%B8%D0%B3%D1%80%D0%B0-%D0%BD%D0%BE%D1%82-%D0%BA-18137370.jpg"/>
          <p:cNvPicPr>
            <a:picLocks noChangeAspect="1" noChangeArrowheads="1"/>
          </p:cNvPicPr>
          <p:nvPr/>
        </p:nvPicPr>
        <p:blipFill>
          <a:blip r:embed="rId2">
            <a:lum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794950" y="304800"/>
            <a:ext cx="11933476" cy="6610120"/>
          </a:xfrm>
          <a:prstGeom prst="rect">
            <a:avLst/>
          </a:prstGeom>
          <a:noFill/>
          <a:ln>
            <a:solidFill>
              <a:srgbClr val="F8FCFD"/>
            </a:solidFill>
          </a:ln>
          <a:effectLst>
            <a:reflection blurRad="1270000" stA="3000" endPos="65000" dist="50800" dir="5400000" sy="-100000" algn="bl" rotWithShape="0"/>
            <a:softEdge rad="1270000"/>
          </a:effectLst>
          <a:scene3d>
            <a:camera prst="orthographicFront"/>
            <a:lightRig rig="contrasting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0" y="22748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en-US" dirty="0">
              <a:solidFill>
                <a:srgbClr val="000000"/>
              </a:solidFill>
              <a:latin typeface="Exo 2"/>
            </a:endParaRPr>
          </a:p>
          <a:p>
            <a:pPr fontAlgn="base"/>
            <a:endParaRPr lang="en-US" dirty="0">
              <a:solidFill>
                <a:srgbClr val="000000"/>
              </a:solidFill>
              <a:latin typeface="Exo 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8746" y="2598003"/>
            <a:ext cx="832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можно преступать к компьютерным технологиям озвучивания мультфильма.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268" y="3457460"/>
            <a:ext cx="3672989" cy="275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b/%D0%B8%D0%B3%D1%80%D0%B0-%D0%BD%D0%BE%D1%82-%D0%BA-18137370.jpg"/>
          <p:cNvPicPr>
            <a:picLocks noChangeAspect="1" noChangeArrowheads="1"/>
          </p:cNvPicPr>
          <p:nvPr/>
        </p:nvPicPr>
        <p:blipFill>
          <a:blip r:embed="rId2">
            <a:lum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229613" y="112245"/>
            <a:ext cx="12037763" cy="6971099"/>
          </a:xfrm>
          <a:prstGeom prst="rect">
            <a:avLst/>
          </a:prstGeom>
          <a:noFill/>
          <a:ln>
            <a:solidFill>
              <a:srgbClr val="F8FCFD"/>
            </a:solidFill>
          </a:ln>
          <a:effectLst>
            <a:reflection blurRad="1270000" stA="3000" endPos="65000" dist="50800" dir="5400000" sy="-100000" algn="bl" rotWithShape="0"/>
            <a:softEdge rad="1270000"/>
          </a:effectLst>
          <a:scene3d>
            <a:camera prst="orthographicFront"/>
            <a:lightRig rig="contrasting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25415" y="2489798"/>
            <a:ext cx="724486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звучивание мультфильмов детьми условно можно разделить на несколько этапов: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процессом озвучивания мультфильма;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актерского мастерства;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озвучивание персонажей мультфильма детьми.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75" y="4254751"/>
            <a:ext cx="3281420" cy="21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b/%D0%B8%D0%B3%D1%80%D0%B0-%D0%BD%D0%BE%D1%82-%D0%BA-18137370.jpg"/>
          <p:cNvPicPr>
            <a:picLocks noChangeAspect="1" noChangeArrowheads="1"/>
          </p:cNvPicPr>
          <p:nvPr/>
        </p:nvPicPr>
        <p:blipFill>
          <a:blip r:embed="rId2">
            <a:lum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632511" y="90436"/>
            <a:ext cx="11887033" cy="6635578"/>
          </a:xfrm>
          <a:prstGeom prst="rect">
            <a:avLst/>
          </a:prstGeom>
          <a:noFill/>
          <a:ln>
            <a:solidFill>
              <a:srgbClr val="F8FCFD"/>
            </a:solidFill>
          </a:ln>
          <a:effectLst>
            <a:reflection blurRad="1270000" stA="3000" endPos="65000" dist="50800" dir="5400000" sy="-100000" algn="bl" rotWithShape="0"/>
            <a:softEdge rad="1270000"/>
          </a:effectLst>
          <a:scene3d>
            <a:camera prst="orthographicFront"/>
            <a:lightRig rig="contrasting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26867" y="2202644"/>
            <a:ext cx="64500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процессом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озвучивания мультфильма: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видео и показать детям процесс озвучивания мультфильма;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 с тем, какими качествами, умениями и навыками должен обладать артист, озвучивающий героев мультфильмов;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 с профессиями людей участвующих в процессе озвучивания (звукорежиссёр, звукооператор, микрофонный режиссёр).</a:t>
            </a:r>
          </a:p>
          <a:p>
            <a:pPr algn="just"/>
            <a:endParaRPr lang="ru-RU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0" y="4599027"/>
            <a:ext cx="3076194" cy="1720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41" y="4599027"/>
            <a:ext cx="2310955" cy="172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humbs.dreamstime.com/b/%D0%B8%D0%B3%D1%80%D0%B0-%D0%BD%D0%BE%D1%82-%D0%BA-18137370.jpg"/>
          <p:cNvPicPr>
            <a:picLocks noChangeAspect="1" noChangeArrowheads="1"/>
          </p:cNvPicPr>
          <p:nvPr/>
        </p:nvPicPr>
        <p:blipFill>
          <a:blip r:embed="rId2">
            <a:lum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1128055" y="-412966"/>
            <a:ext cx="12037763" cy="6971099"/>
          </a:xfrm>
          <a:prstGeom prst="rect">
            <a:avLst/>
          </a:prstGeom>
          <a:noFill/>
          <a:ln>
            <a:solidFill>
              <a:srgbClr val="F8FCFD"/>
            </a:solidFill>
          </a:ln>
          <a:effectLst>
            <a:reflection blurRad="1270000" stA="3000" endPos="65000" dist="50800" dir="5400000" sy="-100000" algn="bl" rotWithShape="0"/>
            <a:softEdge rad="1270000"/>
          </a:effectLst>
          <a:scene3d>
            <a:camera prst="orthographicFront"/>
            <a:lightRig rig="contrasting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7720" y="2281869"/>
            <a:ext cx="641727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 предварительную работу для того, чтобы дети успешно могли говорить голосами героев мультфильмов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назвать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актёрского мастерства»</a:t>
            </a:r>
          </a:p>
          <a:p>
            <a:pPr algn="just"/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данной работы лежит такой метод как драматизация.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вместе со взрослым воспроизводят эпизоды произведения, повторяя фразы и диалоги героев, передают их характер через мимику, жесты, интонацию.</a:t>
            </a:r>
          </a:p>
          <a:p>
            <a:pPr algn="just"/>
            <a:endParaRPr lang="ru-RU" sz="2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b/%D0%B8%D0%B3%D1%80%D0%B0-%D0%BD%D0%BE%D1%82-%D0%BA-18137370.jpg"/>
          <p:cNvPicPr>
            <a:picLocks noChangeAspect="1" noChangeArrowheads="1"/>
          </p:cNvPicPr>
          <p:nvPr/>
        </p:nvPicPr>
        <p:blipFill>
          <a:blip r:embed="rId2">
            <a:lum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642550" y="152400"/>
            <a:ext cx="11933476" cy="6610120"/>
          </a:xfrm>
          <a:prstGeom prst="rect">
            <a:avLst/>
          </a:prstGeom>
          <a:noFill/>
          <a:ln>
            <a:solidFill>
              <a:srgbClr val="F8FCFD"/>
            </a:solidFill>
          </a:ln>
          <a:effectLst>
            <a:reflection blurRad="1270000" stA="3000" endPos="65000" dist="50800" dir="5400000" sy="-100000" algn="bl" rotWithShape="0"/>
            <a:softEdge rad="1270000"/>
          </a:effectLst>
          <a:scene3d>
            <a:camera prst="orthographicFront"/>
            <a:lightRig rig="contrasting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95303" y="3044828"/>
            <a:ext cx="70485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актёрского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мастерства» включает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артикуляционного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Интонационное развитие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определить характер героев, их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настроение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передавать это 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b/%D0%B8%D0%B3%D1%80%D0%B0-%D0%BD%D0%BE%D1%82-%D0%BA-18137370.jpg"/>
          <p:cNvPicPr>
            <a:picLocks noChangeAspect="1" noChangeArrowheads="1"/>
          </p:cNvPicPr>
          <p:nvPr/>
        </p:nvPicPr>
        <p:blipFill>
          <a:blip r:embed="rId2">
            <a:lum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409794" y="0"/>
            <a:ext cx="11933476" cy="6610120"/>
          </a:xfrm>
          <a:prstGeom prst="rect">
            <a:avLst/>
          </a:prstGeom>
          <a:noFill/>
          <a:ln>
            <a:solidFill>
              <a:srgbClr val="F8FCFD"/>
            </a:solidFill>
          </a:ln>
          <a:effectLst>
            <a:reflection blurRad="1270000" stA="3000" endPos="65000" dist="50800" dir="5400000" sy="-100000" algn="bl" rotWithShape="0"/>
            <a:softEdge rad="1270000"/>
          </a:effectLst>
          <a:scene3d>
            <a:camera prst="orthographicFront"/>
            <a:lightRig rig="contrasting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9909" y="2533295"/>
            <a:ext cx="743850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одготовка артикуляционного аппарата: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гимнастика;</a:t>
            </a:r>
            <a:endParaRPr lang="ru-RU" sz="200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направленные на развитие силы голоса;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Проговаривание чистоговорок, скороговорок.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" t="21967" r="4243" b="9151"/>
          <a:stretch/>
        </p:blipFill>
        <p:spPr>
          <a:xfrm>
            <a:off x="3291840" y="4422372"/>
            <a:ext cx="3146291" cy="17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b/%D0%B8%D0%B3%D1%80%D0%B0-%D0%BD%D0%BE%D1%82-%D0%BA-18137370.jpg"/>
          <p:cNvPicPr>
            <a:picLocks noChangeAspect="1" noChangeArrowheads="1"/>
          </p:cNvPicPr>
          <p:nvPr/>
        </p:nvPicPr>
        <p:blipFill>
          <a:blip r:embed="rId2">
            <a:lum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-361245" y="0"/>
            <a:ext cx="12033956" cy="6858000"/>
          </a:xfrm>
          <a:prstGeom prst="rect">
            <a:avLst/>
          </a:prstGeom>
          <a:noFill/>
          <a:ln>
            <a:solidFill>
              <a:srgbClr val="F8FCFD"/>
            </a:solidFill>
          </a:ln>
          <a:effectLst>
            <a:reflection blurRad="1270000" stA="3000" endPos="65000" dist="50800" dir="5400000" sy="-100000" algn="bl" rotWithShape="0"/>
            <a:softEdge rad="1270000"/>
          </a:effectLst>
          <a:scene3d>
            <a:camera prst="orthographicFront"/>
            <a:lightRig rig="contrasting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57978" y="2041943"/>
            <a:ext cx="59010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endParaRPr lang="ru-RU" b="0" i="0" u="none" strike="noStrike" dirty="0" smtClean="0">
              <a:solidFill>
                <a:srgbClr val="3498D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b="0" i="0" u="sng" strike="noStrike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дыхания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продолжительность выдоха;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силу выдоха;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согласование вдоха-выдоха и речи 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ru-RU" b="0" i="0" u="none" strike="noStrike" dirty="0" smtClean="0">
              <a:solidFill>
                <a:srgbClr val="3498D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06" y="4182508"/>
            <a:ext cx="3374966" cy="194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b/%D0%B8%D0%B3%D1%80%D0%B0-%D0%BD%D0%BE%D1%82-%D0%BA-18137370.jpg"/>
          <p:cNvPicPr>
            <a:picLocks noChangeAspect="1" noChangeArrowheads="1"/>
          </p:cNvPicPr>
          <p:nvPr/>
        </p:nvPicPr>
        <p:blipFill>
          <a:blip r:embed="rId2">
            <a:lum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664028" y="0"/>
            <a:ext cx="11933476" cy="6610120"/>
          </a:xfrm>
          <a:prstGeom prst="rect">
            <a:avLst/>
          </a:prstGeom>
          <a:noFill/>
          <a:ln>
            <a:solidFill>
              <a:srgbClr val="F8FCFD"/>
            </a:solidFill>
          </a:ln>
          <a:effectLst>
            <a:reflection blurRad="1270000" stA="3000" endPos="65000" dist="50800" dir="5400000" sy="-100000" algn="bl" rotWithShape="0"/>
            <a:softEdge rad="1270000"/>
          </a:effectLst>
          <a:scene3d>
            <a:camera prst="orthographicFront"/>
            <a:lightRig rig="contrasting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0150" y="2136339"/>
            <a:ext cx="8653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b="0" i="0" dirty="0" smtClean="0">
              <a:solidFill>
                <a:srgbClr val="000000"/>
              </a:solidFill>
              <a:effectLst/>
              <a:latin typeface="Exo 2"/>
            </a:endParaRPr>
          </a:p>
          <a:p>
            <a:pPr fontAlgn="base"/>
            <a:endParaRPr lang="ru-RU" dirty="0">
              <a:solidFill>
                <a:srgbClr val="000000"/>
              </a:solidFill>
              <a:latin typeface="Exo 2"/>
            </a:endParaRPr>
          </a:p>
          <a:p>
            <a:pPr fontAlgn="base"/>
            <a:endParaRPr lang="ru-RU" b="0" i="0" dirty="0" smtClean="0">
              <a:solidFill>
                <a:srgbClr val="000000"/>
              </a:solidFill>
              <a:effectLst/>
              <a:latin typeface="Exo 2"/>
            </a:endParaRPr>
          </a:p>
          <a:p>
            <a:pPr fontAlgn="base"/>
            <a:endParaRPr lang="ru-RU" dirty="0">
              <a:solidFill>
                <a:srgbClr val="000000"/>
              </a:solidFill>
              <a:latin typeface="Exo 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028" y="1854867"/>
            <a:ext cx="80800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Интонационное развитие речи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интонационным средствам выразительности речи относятся: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речи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скорость произнесения элементов речи: звуков, слогов, слов, произносимых в единицу времени. Замедление темпа к концу высказывания служит средством его интонационной цельности.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речи зависит от эмоционального состояния говорящего. В данном случае темп речи должен зависит или отражать состояние озвучиваемого героя мультфильма.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 речи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звуковая организация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при помощи чередования ударных и безударных слогов. Основным свойством речевого ритма является регулярность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лужит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эстетической организации художе­ствен­но­го текста — стихотворного и прозаического. Наиболее ярко выражен в стихо­твор­ных текстах, наименее — в спонтанной диалогической речи.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humbs.dreamstime.com/b/%D0%B8%D0%B3%D1%80%D0%B0-%D0%BD%D0%BE%D1%82-%D0%BA-18137370.jpg"/>
          <p:cNvPicPr>
            <a:picLocks noChangeAspect="1" noChangeArrowheads="1"/>
          </p:cNvPicPr>
          <p:nvPr/>
        </p:nvPicPr>
        <p:blipFill>
          <a:blip r:embed="rId2">
            <a:lum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490150" y="0"/>
            <a:ext cx="11933476" cy="6610120"/>
          </a:xfrm>
          <a:prstGeom prst="rect">
            <a:avLst/>
          </a:prstGeom>
          <a:noFill/>
          <a:ln>
            <a:solidFill>
              <a:srgbClr val="F8FCFD"/>
            </a:solidFill>
          </a:ln>
          <a:effectLst>
            <a:reflection blurRad="1270000" stA="3000" endPos="65000" dist="50800" dir="5400000" sy="-100000" algn="bl" rotWithShape="0"/>
            <a:softEdge rad="1270000"/>
          </a:effectLst>
          <a:scene3d>
            <a:camera prst="orthographicFront"/>
            <a:lightRig rig="contrasting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7571" y="1901139"/>
            <a:ext cx="77682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Тембр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психоакустическая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голоса, обусловленная совокупностью факторов: степенью выраженности шумовых компонентов, модуляционными процессами, атакой и затуханием голосового сигнала. Тембр голоса воспринимается, как специфическая окраска голоса, позволяющая различать людей (не видя их) по голосам. Тембр голоса может быть спонтанным (непроизвольным) и креативным (специально сформированным). Человек способен в широких пределах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целенаправлено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менять тембр своего голоса.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при этом в той или иной степени тембр сохраняет черты индивидуальной неповторимости.</a:t>
            </a:r>
          </a:p>
          <a:p>
            <a:pPr algn="just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 его громкость, зависящая от активности работы органов дыхания и речи. Человек должен уметь варьировать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зависимости от условий коммуникации.</a:t>
            </a:r>
          </a:p>
          <a:p>
            <a:pPr algn="just" fontAlgn="base"/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Тон голоса – использование высоты звука для смыслоразличения 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слов.</a:t>
            </a: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782</Words>
  <Application>Microsoft Office PowerPoint</Application>
  <PresentationFormat>Широкоэкранный</PresentationFormat>
  <Paragraphs>78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Exo 2</vt:lpstr>
      <vt:lpstr>Segoe UI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Чистяков</dc:creator>
  <cp:lastModifiedBy>Учетная запись Майкрософт</cp:lastModifiedBy>
  <cp:revision>52</cp:revision>
  <dcterms:created xsi:type="dcterms:W3CDTF">2021-11-16T11:49:43Z</dcterms:created>
  <dcterms:modified xsi:type="dcterms:W3CDTF">2022-06-28T09:39:09Z</dcterms:modified>
</cp:coreProperties>
</file>