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7" r:id="rId7"/>
    <p:sldId id="260" r:id="rId8"/>
    <p:sldId id="261" r:id="rId9"/>
    <p:sldId id="265" r:id="rId10"/>
    <p:sldId id="266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2" d="100"/>
          <a:sy n="72" d="100"/>
        </p:scale>
        <p:origin x="-1068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9134-04D3-45CA-8922-C979C1A34C5A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C9F3-7E64-4243-B74B-DFA8CEFAD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227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9134-04D3-45CA-8922-C979C1A34C5A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C9F3-7E64-4243-B74B-DFA8CEFAD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945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9134-04D3-45CA-8922-C979C1A34C5A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C9F3-7E64-4243-B74B-DFA8CEFAD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97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9134-04D3-45CA-8922-C979C1A34C5A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C9F3-7E64-4243-B74B-DFA8CEFAD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39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9134-04D3-45CA-8922-C979C1A34C5A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C9F3-7E64-4243-B74B-DFA8CEFAD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77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9134-04D3-45CA-8922-C979C1A34C5A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C9F3-7E64-4243-B74B-DFA8CEFAD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934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9134-04D3-45CA-8922-C979C1A34C5A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C9F3-7E64-4243-B74B-DFA8CEFAD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56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9134-04D3-45CA-8922-C979C1A34C5A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C9F3-7E64-4243-B74B-DFA8CEFAD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719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9134-04D3-45CA-8922-C979C1A34C5A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C9F3-7E64-4243-B74B-DFA8CEFAD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892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9134-04D3-45CA-8922-C979C1A34C5A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C9F3-7E64-4243-B74B-DFA8CEFAD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081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9134-04D3-45CA-8922-C979C1A34C5A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C9F3-7E64-4243-B74B-DFA8CEFAD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8171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19134-04D3-45CA-8922-C979C1A34C5A}" type="datetimeFigureOut">
              <a:rPr lang="ru-RU" smtClean="0"/>
              <a:t>24.10.2016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8C9F3-7E64-4243-B74B-DFA8CEFAD0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38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2"/>
            <a:ext cx="7772400" cy="20882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Обеспечение безопасности образовательного процесса</a:t>
            </a:r>
            <a:br>
              <a:rPr lang="ru-RU" sz="32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2700">
                  <a:solidFill>
                    <a:schemeClr val="tx2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(из опыта работы СДЮСШОР ГБОУ «Балтийский берег»)</a:t>
            </a:r>
            <a:endParaRPr lang="ru-RU" sz="3200" b="1" dirty="0">
              <a:ln w="12700">
                <a:solidFill>
                  <a:schemeClr val="tx2"/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5094838"/>
            <a:ext cx="8496944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Сакович Милена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Владимировна,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по учебной и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спортивной работе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СДЮСШОР ГБОУ «Балтийский берег»</a:t>
            </a:r>
          </a:p>
        </p:txBody>
      </p:sp>
    </p:spTree>
    <p:extLst>
      <p:ext uri="{BB962C8B-B14F-4D97-AF65-F5344CB8AC3E}">
        <p14:creationId xmlns:p14="http://schemas.microsoft.com/office/powerpoint/2010/main" val="45298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584176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Перечень нормативных правовых документов, использованных при составлении Рекомендаций, а также рекомендуемых для ознакомления при организации работы по созданию физкультурно-спортивной образовательной среды образовательных организаций и обеспечению её безопасности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6165304"/>
            <a:ext cx="8064896" cy="5139954"/>
          </a:xfrm>
        </p:spPr>
        <p:txBody>
          <a:bodyPr>
            <a:normAutofit fontScale="25000" lnSpcReduction="20000"/>
          </a:bodyPr>
          <a:lstStyle/>
          <a:p>
            <a:pPr marL="1143000" indent="-1143000" algn="l">
              <a:buFont typeface="Wingdings" pitchFamily="2" charset="2"/>
              <a:buChar char="ü"/>
            </a:pPr>
            <a:r>
              <a:rPr lang="ru-RU" sz="7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29.12. 2012 г. № 273-ФЗ "Об образовании в Российской Федерации". Федеральный закон от 4.12.2007 г. № 329-ФЗ "О физической культуре и спорте в Российской Федерации".</a:t>
            </a:r>
          </a:p>
          <a:p>
            <a:pPr marL="1143000" indent="-1143000" algn="l">
              <a:buFont typeface="Wingdings" pitchFamily="2" charset="2"/>
              <a:buChar char="ü"/>
            </a:pPr>
            <a:r>
              <a:rPr lang="ru-RU" sz="7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Федеральный закон от 27.12.2002 № 184 ФЗ "О техническом регулировании".</a:t>
            </a:r>
          </a:p>
          <a:p>
            <a:pPr marL="1143000" indent="-1143000" algn="l">
              <a:buFont typeface="Wingdings" pitchFamily="2" charset="2"/>
              <a:buChar char="ü"/>
            </a:pPr>
            <a:r>
              <a:rPr lang="ru-RU" sz="7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от 6 октября 2009 г. № 373 "Об утверждении и введении в действие федерального государственного образовательного стандарта начального общего образования".</a:t>
            </a:r>
          </a:p>
          <a:p>
            <a:pPr marL="1143000" indent="-1143000" algn="l">
              <a:buFont typeface="Wingdings" pitchFamily="2" charset="2"/>
              <a:buChar char="ü"/>
            </a:pPr>
            <a:r>
              <a:rPr lang="ru-RU" sz="7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от 17 декабря 2010 г. № 1897 "Об утверждении федерального государственного образовательного стандарта основного общего образования.</a:t>
            </a:r>
          </a:p>
          <a:p>
            <a:pPr marL="1143000" indent="-1143000" algn="l">
              <a:buFont typeface="Wingdings" pitchFamily="2" charset="2"/>
              <a:buChar char="ü"/>
            </a:pPr>
            <a:r>
              <a:rPr lang="ru-RU" sz="7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от 17 мая 2012 г. № 413 "Об утверждении федерального государственного образовательного стандарта среднего (полного) общего образования".</a:t>
            </a:r>
          </a:p>
          <a:p>
            <a:pPr marL="1143000" indent="-1143000" algn="l">
              <a:buFont typeface="Wingdings" pitchFamily="2" charset="2"/>
              <a:buChar char="ü"/>
            </a:pPr>
            <a:r>
              <a:rPr lang="ru-RU" sz="7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от 4 октября 2010 г. № 986 "Об утверждении федеральных требований к образовательным организациям в части минимальной оснащенности учебного процесса и оборудования учебных помещений".</a:t>
            </a:r>
          </a:p>
          <a:p>
            <a:pPr marL="1143000" indent="-1143000" algn="l">
              <a:buFont typeface="Wingdings" pitchFamily="2" charset="2"/>
              <a:buChar char="ü"/>
            </a:pPr>
            <a:r>
              <a:rPr lang="ru-RU" sz="7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Приказ Министерства образования и науки Российской федерации от 28 декабря 2010 г. № 2106 "Об утверждении федеральных требований к образовательным организациям в части охраны здоровья обучающихся, воспитанников".</a:t>
            </a:r>
          </a:p>
          <a:p>
            <a:pPr marL="1143000" indent="-1143000" algn="l">
              <a:buFont typeface="Wingdings" pitchFamily="2" charset="2"/>
              <a:buChar char="ü"/>
            </a:pPr>
            <a:r>
              <a:rPr lang="ru-RU" sz="7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Постановление Главного государственного санитарного врача Российской Федерации от 29 декабря 2010 г. № 189 "Об утверждении СанПиН 2.4.2.2821-10 "Санитарно-эпидемиологические требования к условиям и организации обучения в общеобразовательных организациях".</a:t>
            </a:r>
          </a:p>
          <a:p>
            <a:pPr marL="1143000" indent="-1143000" algn="l">
              <a:buFont typeface="Wingdings" pitchFamily="2" charset="2"/>
              <a:buChar char="ü"/>
            </a:pPr>
            <a:r>
              <a:rPr lang="ru-RU" sz="7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Свод правил СП 118.13330.2012 "Общественные здания и сооружения. Актуализированная редакция СНиП 31-06-2009, СНиП 31-05-2003".</a:t>
            </a:r>
          </a:p>
          <a:p>
            <a:pPr marL="1143000" indent="-1143000" algn="l">
              <a:buFont typeface="Wingdings" pitchFamily="2" charset="2"/>
              <a:buChar char="ü"/>
            </a:pPr>
            <a:r>
              <a:rPr lang="ru-RU" sz="7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Свод правил СП 31 -112-2004. "Свод правил по проектированию и строительству. Физкультурно-спортивные залы". Часть 2.</a:t>
            </a:r>
          </a:p>
          <a:p>
            <a:pPr marL="1143000" indent="-1143000" algn="l">
              <a:buFont typeface="Wingdings" pitchFamily="2" charset="2"/>
              <a:buChar char="ü"/>
            </a:pPr>
            <a:r>
              <a:rPr lang="ru-RU" sz="7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Свод правил СП 31 -115-2006. "Открытые плоскостные физкультурно-спортивные сооружения". Свод правил СП 52.13330. 2011. "Свод правил. Естественное и искусственное освещение".</a:t>
            </a:r>
          </a:p>
          <a:p>
            <a:pPr marL="1143000" indent="-1143000" algn="l">
              <a:buFont typeface="Wingdings" pitchFamily="2" charset="2"/>
              <a:buChar char="ü"/>
            </a:pPr>
            <a:r>
              <a:rPr lang="ru-RU" sz="7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МГСН 4.08-97 "Массовые типы физкультурно-оздоровительных организаций".</a:t>
            </a:r>
          </a:p>
          <a:p>
            <a:pPr marL="1143000" indent="-1143000" algn="l">
              <a:buFont typeface="Wingdings" pitchFamily="2" charset="2"/>
              <a:buChar char="ü"/>
            </a:pPr>
            <a:r>
              <a:rPr lang="ru-RU" sz="7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ГОСТ Р 52024-2003. "Услуги физкультурно-оздоровительные и спортивные. Общие требования". ГОССТАНДАРТ России.</a:t>
            </a:r>
          </a:p>
          <a:p>
            <a:pPr marL="1143000" indent="-1143000" algn="l">
              <a:buFont typeface="Wingdings" pitchFamily="2" charset="2"/>
              <a:buChar char="ü"/>
            </a:pPr>
            <a:r>
              <a:rPr lang="ru-RU" sz="7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ГОСТ Р 52025-2003. Государственный стандарт Российской Федерации. "Услуги физкультурно-оздоровительные и спортивные. Требования безопасности потребителей".</a:t>
            </a:r>
          </a:p>
          <a:p>
            <a:pPr marL="1143000" indent="-1143000" algn="l">
              <a:buFont typeface="Wingdings" pitchFamily="2" charset="2"/>
              <a:buChar char="ü"/>
            </a:pPr>
            <a:r>
              <a:rPr lang="ru-RU" sz="7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ГОСТ Р 12.0.006-2002. Система стандартов безопасности труда. "Общие требования к системе управления охраной труда в организации" (с изменениями от 26 июня 2003 г.).</a:t>
            </a:r>
          </a:p>
          <a:p>
            <a:pPr marL="1143000" indent="-1143000" algn="l">
              <a:buFont typeface="Wingdings" pitchFamily="2" charset="2"/>
              <a:buChar char="ü"/>
            </a:pPr>
            <a:r>
              <a:rPr lang="ru-RU" sz="7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Письмо от 18 октября 2013 года № ВК- 710/09 О Рекомендациях по безопасности эксплуатации физкультурно-спортивных сооружений общеобразовательных организаций, спортивного оборудования и инвентаря при организации и проведении физкультурно-оздоровительных и спортивно-массовых мероприятий с обучающимися.</a:t>
            </a:r>
          </a:p>
          <a:p>
            <a:pPr marL="457200" indent="-457200" algn="l">
              <a:buFont typeface="Wingdings" pitchFamily="2" charset="2"/>
              <a:buChar char="ü"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970213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970213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22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21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4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20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200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2000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2000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2000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000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2000"/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2000"/>
                                            <p:tgtEl>
                                              <p:spTgt spid="3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2000"/>
                                            <p:tgtEl>
                                              <p:spTgt spid="3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1" end="1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000"/>
                                            <p:tgtEl>
                                              <p:spTgt spid="3">
                                                <p:txEl>
                                                  <p:pRg st="11" end="1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2" end="1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2000"/>
                                            <p:tgtEl>
                                              <p:spTgt spid="3">
                                                <p:txEl>
                                                  <p:pRg st="12" end="1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3" end="1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000"/>
                                            <p:tgtEl>
                                              <p:spTgt spid="3">
                                                <p:txEl>
                                                  <p:pRg st="13" end="1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4" end="1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000"/>
                                            <p:tgtEl>
                                              <p:spTgt spid="3">
                                                <p:txEl>
                                                  <p:pRg st="14" end="1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5" end="1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000"/>
                                            <p:tgtEl>
                                              <p:spTgt spid="3">
                                                <p:txEl>
                                                  <p:pRg st="15" end="1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4" presetClass="path" presetSubtype="0" accel="20000" fill="hold" grpId="0" nodeType="withEffect" p14:presetBounceEnd="40000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0.07007 L 0 -1.98982 " pathEditMode="relative" rAng="0" ptsTypes="AA" p14:bounceEnd="40000">
                                          <p:cBhvr>
                                            <p:cTn id="61" dur="533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9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64" presetClass="path" presetSubtype="0" accel="20000" fill="hold" grpId="0" nodeType="withEffect" p14:presetBounceEnd="40000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0.07007 L 0 -1.98982 " pathEditMode="relative" rAng="0" ptsTypes="AA" p14:bounceEnd="40000">
                                          <p:cBhvr>
                                            <p:cTn id="63" dur="533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9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4" presetID="64" presetClass="path" presetSubtype="0" accel="20000" fill="hold" grpId="0" nodeType="withEffect" p14:presetBounceEnd="40000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0.07007 L 0 -1.98982 " pathEditMode="relative" rAng="0" ptsTypes="AA" p14:bounceEnd="40000">
                                          <p:cBhvr>
                                            <p:cTn id="65" dur="533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9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6" presetID="64" presetClass="path" presetSubtype="0" accel="20000" fill="hold" grpId="0" nodeType="withEffect" p14:presetBounceEnd="40000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0.07007 L 0 -1.98982 " pathEditMode="relative" rAng="0" ptsTypes="AA" p14:bounceEnd="40000">
                                          <p:cBhvr>
                                            <p:cTn id="67" dur="533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9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8" presetID="64" presetClass="path" presetSubtype="0" accel="20000" fill="hold" grpId="0" nodeType="withEffect" p14:presetBounceEnd="40000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0.07007 L 0 -1.98982 " pathEditMode="relative" rAng="0" ptsTypes="AA" p14:bounceEnd="40000">
                                          <p:cBhvr>
                                            <p:cTn id="69" dur="533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9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0" presetID="64" presetClass="path" presetSubtype="0" accel="20000" fill="hold" grpId="0" nodeType="withEffect" p14:presetBounceEnd="40000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0.07007 L 0 -1.98982 " pathEditMode="relative" rAng="0" ptsTypes="AA" p14:bounceEnd="40000">
                                          <p:cBhvr>
                                            <p:cTn id="71" dur="533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9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2" presetID="64" presetClass="path" presetSubtype="0" accel="20000" fill="hold" grpId="0" nodeType="withEffect" p14:presetBounceEnd="40000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0.07007 L 0 -1.98982 " pathEditMode="relative" rAng="0" ptsTypes="AA" p14:bounceEnd="40000">
                                          <p:cBhvr>
                                            <p:cTn id="73" dur="533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9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64" presetClass="path" presetSubtype="0" accel="20000" fill="hold" grpId="0" nodeType="withEffect" p14:presetBounceEnd="40000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0.07007 L 0 -1.98982 " pathEditMode="relative" rAng="0" ptsTypes="AA" p14:bounceEnd="40000">
                                          <p:cBhvr>
                                            <p:cTn id="75" dur="53300" fill="hold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9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6" presetID="64" presetClass="path" presetSubtype="0" accel="20000" fill="hold" grpId="0" nodeType="withEffect" p14:presetBounceEnd="40000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0.07007 L 0 -1.98982 " pathEditMode="relative" rAng="0" ptsTypes="AA" p14:bounceEnd="40000">
                                          <p:cBhvr>
                                            <p:cTn id="77" dur="53300" fill="hold"/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9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8" presetID="64" presetClass="path" presetSubtype="0" accel="20000" fill="hold" grpId="0" nodeType="withEffect" p14:presetBounceEnd="40000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0.07007 L 0 -1.98982 " pathEditMode="relative" rAng="0" ptsTypes="AA" p14:bounceEnd="40000">
                                          <p:cBhvr>
                                            <p:cTn id="79" dur="53300" fill="hold"/>
                                            <p:tgtEl>
                                              <p:spTgt spid="3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9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0" presetID="64" presetClass="path" presetSubtype="0" accel="20000" fill="hold" grpId="0" nodeType="withEffect" p14:presetBounceEnd="40000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0.07007 L 0 -1.98982 " pathEditMode="relative" rAng="0" ptsTypes="AA" p14:bounceEnd="40000">
                                          <p:cBhvr>
                                            <p:cTn id="81" dur="53300" fill="hold"/>
                                            <p:tgtEl>
                                              <p:spTgt spid="3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9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2" presetID="64" presetClass="path" presetSubtype="0" accel="20000" fill="hold" grpId="0" nodeType="withEffect" p14:presetBounceEnd="40000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0.07007 L 0 -1.98982 " pathEditMode="relative" rAng="0" ptsTypes="AA" p14:bounceEnd="40000">
                                          <p:cBhvr>
                                            <p:cTn id="83" dur="53300" fill="hold"/>
                                            <p:tgtEl>
                                              <p:spTgt spid="3">
                                                <p:txEl>
                                                  <p:pRg st="11" end="1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9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4" presetID="64" presetClass="path" presetSubtype="0" accel="20000" fill="hold" grpId="0" nodeType="withEffect" p14:presetBounceEnd="40000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0.07007 L 0 -1.98982 " pathEditMode="relative" rAng="0" ptsTypes="AA" p14:bounceEnd="40000">
                                          <p:cBhvr>
                                            <p:cTn id="85" dur="53300" fill="hold"/>
                                            <p:tgtEl>
                                              <p:spTgt spid="3">
                                                <p:txEl>
                                                  <p:pRg st="12" end="1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9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6" presetID="64" presetClass="path" presetSubtype="0" accel="20000" fill="hold" grpId="0" nodeType="withEffect" p14:presetBounceEnd="40000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0.07007 L 0 -1.98982 " pathEditMode="relative" rAng="0" ptsTypes="AA" p14:bounceEnd="40000">
                                          <p:cBhvr>
                                            <p:cTn id="87" dur="53300" fill="hold"/>
                                            <p:tgtEl>
                                              <p:spTgt spid="3">
                                                <p:txEl>
                                                  <p:pRg st="13" end="1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9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64" presetClass="path" presetSubtype="0" accel="20000" fill="hold" grpId="0" nodeType="withEffect" p14:presetBounceEnd="40000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0.07007 L 0 -1.98982 " pathEditMode="relative" rAng="0" ptsTypes="AA" p14:bounceEnd="40000">
                                          <p:cBhvr>
                                            <p:cTn id="89" dur="53300" fill="hold"/>
                                            <p:tgtEl>
                                              <p:spTgt spid="3">
                                                <p:txEl>
                                                  <p:pRg st="14" end="1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9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64" presetClass="path" presetSubtype="0" accel="20000" fill="hold" grpId="0" nodeType="withEffect" p14:presetBounceEnd="40000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0.07007 L 0 -1.98982 " pathEditMode="relative" rAng="0" ptsTypes="AA" p14:bounceEnd="40000">
                                          <p:cBhvr>
                                            <p:cTn id="91" dur="53300" fill="hold"/>
                                            <p:tgtEl>
                                              <p:spTgt spid="3">
                                                <p:txEl>
                                                  <p:pRg st="15" end="1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9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  <p:bldP spid="3" grpId="0" build="allAtOnce"/>
          <p:bldP spid="3" grpId="1" build="allAtOnce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9" presetID="10" presetClass="exit" presetSubtype="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22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2199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4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2000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0" dur="2000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2000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2000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2000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2000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000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2000"/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2000"/>
                                            <p:tgtEl>
                                              <p:spTgt spid="3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2000"/>
                                            <p:tgtEl>
                                              <p:spTgt spid="3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1" end="1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2000"/>
                                            <p:tgtEl>
                                              <p:spTgt spid="3">
                                                <p:txEl>
                                                  <p:pRg st="11" end="1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2" end="1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2000"/>
                                            <p:tgtEl>
                                              <p:spTgt spid="3">
                                                <p:txEl>
                                                  <p:pRg st="12" end="1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3" end="1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2000"/>
                                            <p:tgtEl>
                                              <p:spTgt spid="3">
                                                <p:txEl>
                                                  <p:pRg st="13" end="1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4" end="1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6" dur="2000"/>
                                            <p:tgtEl>
                                              <p:spTgt spid="3">
                                                <p:txEl>
                                                  <p:pRg st="14" end="1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5" end="1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2000"/>
                                            <p:tgtEl>
                                              <p:spTgt spid="3">
                                                <p:txEl>
                                                  <p:pRg st="15" end="1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0" presetID="64" presetClass="path" presetSubtype="0" accel="2000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0.07007 L 0 -1.98982 " pathEditMode="relative" rAng="0" ptsTypes="AA">
                                          <p:cBhvr>
                                            <p:cTn id="61" dur="53300" fill="hold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9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2" presetID="64" presetClass="path" presetSubtype="0" accel="2000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0.07007 L 0 -1.98982 " pathEditMode="relative" rAng="0" ptsTypes="AA">
                                          <p:cBhvr>
                                            <p:cTn id="63" dur="53300" fill="hold"/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9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4" presetID="64" presetClass="path" presetSubtype="0" accel="2000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0.07007 L 0 -1.98982 " pathEditMode="relative" rAng="0" ptsTypes="AA">
                                          <p:cBhvr>
                                            <p:cTn id="65" dur="53300" fill="hold"/>
                                            <p:tgtEl>
                                              <p:spTgt spid="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9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6" presetID="64" presetClass="path" presetSubtype="0" accel="2000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0.07007 L 0 -1.98982 " pathEditMode="relative" rAng="0" ptsTypes="AA">
                                          <p:cBhvr>
                                            <p:cTn id="67" dur="53300" fill="hold"/>
                                            <p:tgtEl>
                                              <p:spTgt spid="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9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68" presetID="64" presetClass="path" presetSubtype="0" accel="2000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0.07007 L 0 -1.98982 " pathEditMode="relative" rAng="0" ptsTypes="AA">
                                          <p:cBhvr>
                                            <p:cTn id="69" dur="53300" fill="hold"/>
                                            <p:tgtEl>
                                              <p:spTgt spid="3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9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0" presetID="64" presetClass="path" presetSubtype="0" accel="2000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0.07007 L 0 -1.98982 " pathEditMode="relative" rAng="0" ptsTypes="AA">
                                          <p:cBhvr>
                                            <p:cTn id="71" dur="53300" fill="hold"/>
                                            <p:tgtEl>
                                              <p:spTgt spid="3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9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2" presetID="64" presetClass="path" presetSubtype="0" accel="2000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0.07007 L 0 -1.98982 " pathEditMode="relative" rAng="0" ptsTypes="AA">
                                          <p:cBhvr>
                                            <p:cTn id="73" dur="53300" fill="hold"/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9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4" presetID="64" presetClass="path" presetSubtype="0" accel="2000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0.07007 L 0 -1.98982 " pathEditMode="relative" rAng="0" ptsTypes="AA">
                                          <p:cBhvr>
                                            <p:cTn id="75" dur="53300" fill="hold"/>
                                            <p:tgtEl>
                                              <p:spTgt spid="3">
                                                <p:txEl>
                                                  <p:pRg st="7" end="7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9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6" presetID="64" presetClass="path" presetSubtype="0" accel="2000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0.07007 L 0 -1.98982 " pathEditMode="relative" rAng="0" ptsTypes="AA">
                                          <p:cBhvr>
                                            <p:cTn id="77" dur="53300" fill="hold"/>
                                            <p:tgtEl>
                                              <p:spTgt spid="3">
                                                <p:txEl>
                                                  <p:pRg st="8" end="8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9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8" presetID="64" presetClass="path" presetSubtype="0" accel="2000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0.07007 L 0 -1.98982 " pathEditMode="relative" rAng="0" ptsTypes="AA">
                                          <p:cBhvr>
                                            <p:cTn id="79" dur="53300" fill="hold"/>
                                            <p:tgtEl>
                                              <p:spTgt spid="3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9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0" presetID="64" presetClass="path" presetSubtype="0" accel="2000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0.07007 L 0 -1.98982 " pathEditMode="relative" rAng="0" ptsTypes="AA">
                                          <p:cBhvr>
                                            <p:cTn id="81" dur="53300" fill="hold"/>
                                            <p:tgtEl>
                                              <p:spTgt spid="3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9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2" presetID="64" presetClass="path" presetSubtype="0" accel="2000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0.07007 L 0 -1.98982 " pathEditMode="relative" rAng="0" ptsTypes="AA">
                                          <p:cBhvr>
                                            <p:cTn id="83" dur="53300" fill="hold"/>
                                            <p:tgtEl>
                                              <p:spTgt spid="3">
                                                <p:txEl>
                                                  <p:pRg st="11" end="1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9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4" presetID="64" presetClass="path" presetSubtype="0" accel="2000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0.07007 L 0 -1.98982 " pathEditMode="relative" rAng="0" ptsTypes="AA">
                                          <p:cBhvr>
                                            <p:cTn id="85" dur="53300" fill="hold"/>
                                            <p:tgtEl>
                                              <p:spTgt spid="3">
                                                <p:txEl>
                                                  <p:pRg st="12" end="1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9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6" presetID="64" presetClass="path" presetSubtype="0" accel="2000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0.07007 L 0 -1.98982 " pathEditMode="relative" rAng="0" ptsTypes="AA">
                                          <p:cBhvr>
                                            <p:cTn id="87" dur="53300" fill="hold"/>
                                            <p:tgtEl>
                                              <p:spTgt spid="3">
                                                <p:txEl>
                                                  <p:pRg st="13" end="1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9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8" presetID="64" presetClass="path" presetSubtype="0" accel="2000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0.07007 L 0 -1.98982 " pathEditMode="relative" rAng="0" ptsTypes="AA">
                                          <p:cBhvr>
                                            <p:cTn id="89" dur="53300" fill="hold"/>
                                            <p:tgtEl>
                                              <p:spTgt spid="3">
                                                <p:txEl>
                                                  <p:pRg st="14" end="1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9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0" presetID="64" presetClass="path" presetSubtype="0" accel="20000" fill="hold" grpId="0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Motion origin="layout" path="M 0 -0.07007 L 0 -1.98982 " pathEditMode="relative" rAng="0" ptsTypes="AA">
                                          <p:cBhvr>
                                            <p:cTn id="91" dur="53300" fill="hold"/>
                                            <p:tgtEl>
                                              <p:spTgt spid="3">
                                                <p:txEl>
                                                  <p:pRg st="15" end="1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-95999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2" grpId="1"/>
          <p:bldP spid="3" grpId="0" build="allAtOnce"/>
          <p:bldP spid="3" grpId="1" build="allAtOnce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96944" cy="1584176"/>
          </a:xfrm>
        </p:spPr>
        <p:txBody>
          <a:bodyPr>
            <a:normAutofit/>
          </a:bodyPr>
          <a:lstStyle/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обеспечения безопасности образовательного процесса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ardvark" pitchFamily="34" charset="0"/>
              </a:rPr>
              <a:t/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ardvark" pitchFamily="34" charset="0"/>
              </a:rPr>
            </a:br>
            <a:endParaRPr lang="ru-RU" sz="3200" dirty="0" smtClean="0">
              <a:ln w="1016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21804" y="1988840"/>
            <a:ext cx="8100392" cy="46085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по обеспечению безопасности учебно-тренировочного процесса с участниками образовательного процесса.</a:t>
            </a: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 состояния материально-технического обеспечения образовательного процесса 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674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72819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обеспечению безопасности учебно-тренировочного процесса с участниками образовательного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процесса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ardvark" pitchFamily="34" charset="0"/>
              </a:rPr>
              <a:t/>
            </a:r>
            <a:b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ardvark" pitchFamily="34" charset="0"/>
              </a:rPr>
            </a:b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ardvar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628800"/>
            <a:ext cx="7272808" cy="4608512"/>
          </a:xfrm>
          <a:prstGeom prst="rect">
            <a:avLst/>
          </a:prstGeom>
          <a:gradFill>
            <a:gsLst>
              <a:gs pos="0">
                <a:srgbClr val="5E9EFF">
                  <a:alpha val="0"/>
                </a:srgb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6200000" scaled="0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обеспечению безопасности образовательного процесса</a:t>
            </a:r>
          </a:p>
          <a:p>
            <a:pPr marL="342900" indent="-342900">
              <a:buAutoNum type="arabicPeriod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Инструктаж ОБОП (для тренеров-преподавателей , обучающихся)</a:t>
            </a:r>
          </a:p>
          <a:p>
            <a:endParaRPr lang="ru-RU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2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по профилактике ОБОП</a:t>
            </a:r>
          </a:p>
          <a:p>
            <a:pPr marL="342900" indent="-342900">
              <a:buAutoNum type="arabicPeriod" startAt="2"/>
            </a:pPr>
            <a:endParaRPr lang="ru-RU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 startAt="2"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ОБОП</a:t>
            </a:r>
          </a:p>
        </p:txBody>
      </p:sp>
    </p:spTree>
    <p:extLst>
      <p:ext uri="{BB962C8B-B14F-4D97-AF65-F5344CB8AC3E}">
        <p14:creationId xmlns:p14="http://schemas.microsoft.com/office/powerpoint/2010/main" val="101229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96944" cy="1584176"/>
          </a:xfrm>
        </p:spPr>
        <p:txBody>
          <a:bodyPr>
            <a:normAutofit/>
          </a:bodyPr>
          <a:lstStyle/>
          <a:p>
            <a:r>
              <a:rPr lang="ru-RU" sz="320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Инструктажи по обеспечению безопасности образовательного процесса</a:t>
            </a:r>
            <a:endParaRPr lang="ru-RU" sz="3200" dirty="0" smtClean="0">
              <a:ln w="10160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21804" y="1988840"/>
            <a:ext cx="8100392" cy="4608512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Вводный (при приеме на работу)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Первичный (при вступлении в должность)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Повторный (не реже 1 раза в 6 месяцев)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Внеплановый (по решению работодателя)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Целевой (при решении конкретной задачи)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02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Инструкции по обеспечению безопасности образовательного процесса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тренеров-преподавателей;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2708920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Инструкции по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основам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безопасности жизнеобеспечения: в транспорте, ПДД, НС.</a:t>
            </a:r>
          </a:p>
          <a:p>
            <a:pPr marL="457200" indent="-457200">
              <a:buAutoNum type="arabicPeriod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проведении занятий в закрытых помещениях: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спортивных, тренажерных залах, учебных аудиториях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т.д.</a:t>
            </a:r>
          </a:p>
          <a:p>
            <a:pPr marL="457200" indent="-457200">
              <a:buAutoNum type="arabicPeriod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проведении учебных занятий в природной среде: на улице, открытых спортивных сооружениях, однодневные выезды и т.д.</a:t>
            </a:r>
          </a:p>
          <a:p>
            <a:pPr marL="457200" indent="-457200">
              <a:buAutoNum type="arabicPeriod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проведении спортивных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соревнований, при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проведении многодневных выездных мероприятий.</a:t>
            </a:r>
          </a:p>
        </p:txBody>
      </p:sp>
    </p:spTree>
    <p:extLst>
      <p:ext uri="{BB962C8B-B14F-4D97-AF65-F5344CB8AC3E}">
        <p14:creationId xmlns:p14="http://schemas.microsoft.com/office/powerpoint/2010/main" val="168945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1317"/>
            <a:ext cx="7772400" cy="158417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Инструкции по обеспечению безопасности образовательного процесса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тренеров-преподавателей;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обучающихся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видам спорта</a:t>
            </a:r>
            <a:endParaRPr lang="ru-RU" sz="27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3106810"/>
            <a:ext cx="8496944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Отделение скалолазания</a:t>
            </a:r>
          </a:p>
          <a:p>
            <a:pPr marL="457200" indent="-457200">
              <a:buAutoNum type="arabicPeriod"/>
            </a:pP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Отделение спортивного ориентирования</a:t>
            </a:r>
          </a:p>
          <a:p>
            <a:pPr marL="457200" indent="-457200">
              <a:buAutoNum type="arabicPeriod"/>
            </a:pP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Отделение парусного спорта</a:t>
            </a:r>
          </a:p>
          <a:p>
            <a:pPr marL="457200" indent="-457200">
              <a:buAutoNum type="arabicPeriod"/>
            </a:pP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Отделение рафтинга</a:t>
            </a:r>
          </a:p>
          <a:p>
            <a:pPr marL="457200" indent="-457200">
              <a:buAutoNum type="arabicPeriod"/>
            </a:pP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Отделение адаптивного спорта (Для лиц с интеллектуальными нарушениями – парусный спорт)</a:t>
            </a:r>
          </a:p>
          <a:p>
            <a:pPr marL="457200" indent="-457200">
              <a:buAutoNum type="arabicPeriod"/>
            </a:pP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Отделение прыжков на лыжах с трамплина</a:t>
            </a:r>
          </a:p>
          <a:p>
            <a:pPr marL="457200" indent="-457200">
              <a:buAutoNum type="arabicPeriod"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51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496944" cy="158417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Мероприятия по профилактике безопасности образовательного процесса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043608" y="2060848"/>
            <a:ext cx="8100392" cy="4032448"/>
          </a:xfrm>
        </p:spPr>
        <p:txBody>
          <a:bodyPr/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Тематические беседы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(с обучающимися, с родителями)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Обучающие семинары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предсезонной подготовки, в рамках ОК;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перед проведением многодневных выездов.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249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584176"/>
          </a:xfrm>
        </p:spPr>
        <p:txBody>
          <a:bodyPr>
            <a:normAutofit/>
          </a:bodyPr>
          <a:lstStyle/>
          <a:p>
            <a:r>
              <a:rPr lang="ru-RU" sz="3200" dirty="0" smtClean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Контроль за обеспечением безопасности образовательного процесса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7416824" cy="3096343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Журналы инструктажа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Аналитический контроль выявления уровня  знание техники безопасности участниками образовательного процесса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Плановые проверки соблюдения инструкций ОБОБ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50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58417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 состояния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материально-технического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обеспечения образовательного процесса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8064896" cy="3456384"/>
          </a:xfrm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комиссии по приемке  спортивных сооружения, оборудования.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Проведение испытаний спортивного  оборудования.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Журнал регистрации проведения испытаний спортивного инвентаря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оборудования.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 испытания спортивного оборудования.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 разрешения на проведение занятий.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Контроль технического состояния спортивных сооружений.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33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739</Words>
  <Application>Microsoft Office PowerPoint</Application>
  <PresentationFormat>Экран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Обеспечение безопасности образовательного процесса (из опыта работы СДЮСШОР ГБОУ «Балтийский берег»)</vt:lpstr>
      <vt:lpstr>Структура обеспечения безопасности образовательного процесса </vt:lpstr>
      <vt:lpstr> Работа по обеспечению безопасности учебно-тренировочного процесса с участниками образовательного процесса  </vt:lpstr>
      <vt:lpstr>Инструктажи по обеспечению безопасности образовательного процесса</vt:lpstr>
      <vt:lpstr>Инструкции по обеспечению безопасности образовательного процесса  для тренеров-преподавателей;  для обучающихся Общие </vt:lpstr>
      <vt:lpstr>Инструкции по обеспечению безопасности образовательного процесса  для тренеров-преподавателей;  для обучающихся По видам спорта</vt:lpstr>
      <vt:lpstr>Мероприятия по профилактике безопасности образовательного процесса</vt:lpstr>
      <vt:lpstr>Контроль за обеспечением безопасности образовательного процесса</vt:lpstr>
      <vt:lpstr>Контроль состояния  материально-технического обеспечения образовательного процесса </vt:lpstr>
      <vt:lpstr>Перечень нормативных правовых документов, использованных при составлении Рекомендаций, а также рекомендуемых для ознакомления при организации работы по созданию физкультурно-спортивной образовательной среды образовательных организаций и обеспечению её безопасности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User_Office</dc:creator>
  <cp:lastModifiedBy>Vaio</cp:lastModifiedBy>
  <cp:revision>43</cp:revision>
  <cp:lastPrinted>2016-10-13T08:47:45Z</cp:lastPrinted>
  <dcterms:created xsi:type="dcterms:W3CDTF">2016-10-11T08:03:53Z</dcterms:created>
  <dcterms:modified xsi:type="dcterms:W3CDTF">2016-10-24T16:29:10Z</dcterms:modified>
</cp:coreProperties>
</file>