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303" r:id="rId2"/>
    <p:sldId id="302" r:id="rId3"/>
    <p:sldId id="304" r:id="rId4"/>
    <p:sldId id="362" r:id="rId5"/>
    <p:sldId id="357" r:id="rId6"/>
    <p:sldId id="356" r:id="rId7"/>
    <p:sldId id="290" r:id="rId8"/>
    <p:sldId id="3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7" autoAdjust="0"/>
    <p:restoredTop sz="94638" autoAdjust="0"/>
  </p:normalViewPr>
  <p:slideViewPr>
    <p:cSldViewPr>
      <p:cViewPr varScale="1">
        <p:scale>
          <a:sx n="110" d="100"/>
          <a:sy n="110" d="100"/>
        </p:scale>
        <p:origin x="162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3E1E4E-90CF-4800-ABD9-AA2F32527FAB}" type="datetimeFigureOut">
              <a:rPr lang="ru-RU" smtClean="0"/>
              <a:pPr/>
              <a:t>01.10.2021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AABE3C-C60E-4FC7-9A95-DC1B5EF79F2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7721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AABE3C-C60E-4FC7-9A95-DC1B5EF79F2E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90406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AABE3C-C60E-4FC7-9A95-DC1B5EF79F2E}" type="slidenum">
              <a:rPr lang="ru-RU" smtClean="0"/>
              <a:pPr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0577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431B260-185E-4D80-BB28-02BE12745B92}" type="datetimeFigureOut">
              <a:rPr lang="ru-RU" smtClean="0"/>
              <a:pPr/>
              <a:t>01.10.2021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098875D-B06B-4231-96D0-224B45FFAA4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1B260-185E-4D80-BB28-02BE12745B92}" type="datetimeFigureOut">
              <a:rPr lang="ru-RU" smtClean="0"/>
              <a:pPr/>
              <a:t>01.10.2021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8875D-B06B-4231-96D0-224B45FFAA4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1B260-185E-4D80-BB28-02BE12745B92}" type="datetimeFigureOut">
              <a:rPr lang="ru-RU" smtClean="0"/>
              <a:pPr/>
              <a:t>01.10.2021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8875D-B06B-4231-96D0-224B45FFAA4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1B260-185E-4D80-BB28-02BE12745B92}" type="datetimeFigureOut">
              <a:rPr lang="ru-RU" smtClean="0"/>
              <a:pPr/>
              <a:t>01.10.2021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8875D-B06B-4231-96D0-224B45FFAA4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1B260-185E-4D80-BB28-02BE12745B92}" type="datetimeFigureOut">
              <a:rPr lang="ru-RU" smtClean="0"/>
              <a:pPr/>
              <a:t>01.10.2021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8875D-B06B-4231-96D0-224B45FFAA4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1B260-185E-4D80-BB28-02BE12745B92}" type="datetimeFigureOut">
              <a:rPr lang="ru-RU" smtClean="0"/>
              <a:pPr/>
              <a:t>01.10.2021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8875D-B06B-4231-96D0-224B45FFAA4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431B260-185E-4D80-BB28-02BE12745B92}" type="datetimeFigureOut">
              <a:rPr lang="ru-RU" smtClean="0"/>
              <a:pPr/>
              <a:t>01.10.2021</a:t>
            </a:fld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098875D-B06B-4231-96D0-224B45FFAA43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431B260-185E-4D80-BB28-02BE12745B92}" type="datetimeFigureOut">
              <a:rPr lang="ru-RU" smtClean="0"/>
              <a:pPr/>
              <a:t>01.10.2021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098875D-B06B-4231-96D0-224B45FFAA4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1B260-185E-4D80-BB28-02BE12745B92}" type="datetimeFigureOut">
              <a:rPr lang="ru-RU" smtClean="0"/>
              <a:pPr/>
              <a:t>01.10.2021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8875D-B06B-4231-96D0-224B45FFAA4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1B260-185E-4D80-BB28-02BE12745B92}" type="datetimeFigureOut">
              <a:rPr lang="ru-RU" smtClean="0"/>
              <a:pPr/>
              <a:t>01.10.2021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8875D-B06B-4231-96D0-224B45FFAA4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1B260-185E-4D80-BB28-02BE12745B92}" type="datetimeFigureOut">
              <a:rPr lang="ru-RU" smtClean="0"/>
              <a:pPr/>
              <a:t>01.10.2021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8875D-B06B-4231-96D0-224B45FFAA4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431B260-185E-4D80-BB28-02BE12745B92}" type="datetimeFigureOut">
              <a:rPr lang="ru-RU" smtClean="0"/>
              <a:pPr/>
              <a:t>01.10.2021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098875D-B06B-4231-96D0-224B45FFAA4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pocketschool.ru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tender@mnemozina.ru" TargetMode="Externa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764704"/>
            <a:ext cx="8458200" cy="2808312"/>
          </a:xfrm>
        </p:spPr>
        <p:txBody>
          <a:bodyPr>
            <a:noAutofit/>
          </a:bodyPr>
          <a:lstStyle/>
          <a:p>
            <a:r>
              <a:rPr lang="ru-RU" sz="3400" b="1" dirty="0"/>
              <a:t>Учебники и учебные пособия издательства «Мнемозина»: интеграция классических традиций и инноваций в отечественном образовании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304" y="188640"/>
            <a:ext cx="1447391" cy="140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916832"/>
            <a:ext cx="8856984" cy="4752528"/>
          </a:xfrm>
        </p:spPr>
        <p:txBody>
          <a:bodyPr>
            <a:noAutofit/>
          </a:bodyPr>
          <a:lstStyle/>
          <a:p>
            <a:pPr fontAlgn="t">
              <a:buClr>
                <a:schemeClr val="accent2">
                  <a:lumMod val="75000"/>
                </a:schemeClr>
              </a:buClr>
              <a:buFont typeface="Arial" pitchFamily="34" charset="0"/>
              <a:buChar char="•"/>
            </a:pPr>
            <a:r>
              <a:rPr lang="ru-RU" sz="2000" dirty="0"/>
              <a:t>Издательство</a:t>
            </a:r>
          </a:p>
          <a:p>
            <a:pPr fontAlgn="t">
              <a:buClr>
                <a:schemeClr val="accent2">
                  <a:lumMod val="75000"/>
                </a:schemeClr>
              </a:buClr>
            </a:pPr>
            <a:r>
              <a:rPr lang="ru-RU" sz="2000" dirty="0"/>
              <a:t>Информационно-методический центр «Арсенал образования»</a:t>
            </a:r>
          </a:p>
          <a:p>
            <a:pPr fontAlgn="t">
              <a:buClr>
                <a:schemeClr val="accent2">
                  <a:lumMod val="75000"/>
                </a:schemeClr>
              </a:buClr>
            </a:pPr>
            <a:r>
              <a:rPr lang="ru-RU" sz="2000" dirty="0"/>
              <a:t>Торговый дом</a:t>
            </a:r>
          </a:p>
          <a:p>
            <a:pPr algn="ctr" fontAlgn="t">
              <a:buNone/>
            </a:pPr>
            <a:r>
              <a:rPr lang="ru-RU" sz="1600" dirty="0"/>
              <a:t> 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 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Основная продукция</a:t>
            </a:r>
          </a:p>
          <a:p>
            <a:pPr fontAlgn="t">
              <a:buClr>
                <a:schemeClr val="accent2">
                  <a:lumMod val="75000"/>
                </a:schemeClr>
              </a:buClr>
            </a:pPr>
            <a:r>
              <a:rPr lang="ru-RU" sz="2000" dirty="0"/>
              <a:t>Учебники и учебные пособия с методическим и дидактическим обеспечением, направленные на реализацию ФГОС ОО</a:t>
            </a:r>
          </a:p>
          <a:p>
            <a:pPr fontAlgn="t">
              <a:buClr>
                <a:schemeClr val="accent2">
                  <a:lumMod val="75000"/>
                </a:schemeClr>
              </a:buClr>
            </a:pPr>
            <a:r>
              <a:rPr lang="ru-RU" sz="2000" dirty="0"/>
              <a:t>Электронные образовательные ресурсы</a:t>
            </a:r>
          </a:p>
          <a:p>
            <a:pPr fontAlgn="t">
              <a:buClr>
                <a:schemeClr val="accent2">
                  <a:lumMod val="75000"/>
                </a:schemeClr>
              </a:buClr>
            </a:pPr>
            <a:r>
              <a:rPr lang="ru-RU" sz="2000" dirty="0"/>
              <a:t>Научно-популярная литература для школьников</a:t>
            </a:r>
          </a:p>
          <a:p>
            <a:pPr marL="109728" indent="0" algn="ctr" fontAlgn="t">
              <a:buClr>
                <a:schemeClr val="accent2">
                  <a:lumMod val="75000"/>
                </a:schemeClr>
              </a:buClr>
              <a:buNone/>
            </a:pPr>
            <a:r>
              <a:rPr lang="ru-RU" sz="2400" b="1" dirty="0">
                <a:solidFill>
                  <a:schemeClr val="accent2"/>
                </a:solidFill>
                <a:latin typeface="+mj-lt"/>
              </a:rPr>
              <a:t>Учебники из ФПУ</a:t>
            </a:r>
          </a:p>
          <a:p>
            <a:pPr marL="109728" indent="0" fontAlgn="t">
              <a:buClr>
                <a:schemeClr val="accent2">
                  <a:lumMod val="75000"/>
                </a:schemeClr>
              </a:buClr>
              <a:buNone/>
            </a:pPr>
            <a:r>
              <a:rPr lang="ru-RU" sz="2000" dirty="0"/>
              <a:t>Федеральный перечень учебников, допущенных к использованию при реализации имеющих государственную аккредитацию образовательных программ начального общего, основного общего, среднего общего образования организациями, осуществляющими образовательную деятельность </a:t>
            </a:r>
            <a:r>
              <a:rPr lang="ru-RU" sz="2000" b="1" dirty="0">
                <a:solidFill>
                  <a:schemeClr val="accent2"/>
                </a:solidFill>
              </a:rPr>
              <a:t>ПРИКАЗ № 254 ОТ  20 МАЯ 2020 г.</a:t>
            </a:r>
          </a:p>
          <a:p>
            <a:pPr marL="109728" indent="0" algn="ctr" fontAlgn="t">
              <a:buClr>
                <a:schemeClr val="accent2">
                  <a:lumMod val="75000"/>
                </a:schemeClr>
              </a:buClr>
              <a:buNone/>
            </a:pPr>
            <a:endParaRPr lang="ru-RU" sz="2400" b="1" dirty="0">
              <a:solidFill>
                <a:schemeClr val="accent2"/>
              </a:solidFill>
              <a:latin typeface="+mj-lt"/>
            </a:endParaRPr>
          </a:p>
          <a:p>
            <a:pPr marL="109728" indent="0" algn="ctr" fontAlgn="t">
              <a:buClr>
                <a:schemeClr val="accent2">
                  <a:lumMod val="75000"/>
                </a:schemeClr>
              </a:buClr>
              <a:buNone/>
            </a:pPr>
            <a:endParaRPr lang="ru-RU" sz="2400" b="1" dirty="0">
              <a:solidFill>
                <a:schemeClr val="accent2"/>
              </a:solidFill>
              <a:latin typeface="+mj-lt"/>
            </a:endParaRPr>
          </a:p>
        </p:txBody>
      </p:sp>
      <p:pic>
        <p:nvPicPr>
          <p:cNvPr id="4" name="Рисунок 3" descr="Mnemozina_LOGOTYPE_RE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908720"/>
            <a:ext cx="943395" cy="900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75656" y="836712"/>
            <a:ext cx="74168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5760" lvl="0" indent="-256032" algn="ctr" fontAlgn="t">
              <a:spcBef>
                <a:spcPts val="300"/>
              </a:spcBef>
              <a:buClr>
                <a:srgbClr val="A28E6A"/>
              </a:buClr>
            </a:pP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Информационно-образовательный центр «Мнемозина»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>
            <a:spLocks noGrp="1"/>
          </p:cNvSpPr>
          <p:nvPr>
            <p:ph type="body" idx="1"/>
          </p:nvPr>
        </p:nvSpPr>
        <p:spPr>
          <a:xfrm>
            <a:off x="172616" y="1988840"/>
            <a:ext cx="8791872" cy="4680520"/>
          </a:xfrm>
        </p:spPr>
        <p:txBody>
          <a:bodyPr>
            <a:normAutofit fontScale="97500" lnSpcReduction="10000"/>
          </a:bodyPr>
          <a:lstStyle/>
          <a:p>
            <a:pPr indent="457200">
              <a:buClr>
                <a:schemeClr val="accent2">
                  <a:lumMod val="75000"/>
                </a:schemeClr>
              </a:buClr>
              <a:buFont typeface="Georgia" pitchFamily="18" charset="0"/>
              <a:buChar char="•"/>
            </a:pPr>
            <a:r>
              <a:rPr lang="ru-RU" sz="29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 </a:t>
            </a:r>
            <a:r>
              <a:rPr lang="ru-RU" sz="2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9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авторы Наум Яковлевич Виленкин, Александр Григорьевич Мордкович, Владимир Иванович Жохов, Александр Семенович Чесноков, Семен Исаакович Шварцбурд; геометрия - Ирина Михайловна Смирнова и Владимир Алексеевич Смирнов</a:t>
            </a:r>
            <a:r>
              <a:rPr lang="ru-RU" sz="2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indent="457200">
              <a:buClr>
                <a:schemeClr val="accent2">
                  <a:lumMod val="75000"/>
                </a:schemeClr>
              </a:buClr>
              <a:buFont typeface="Georgia" pitchFamily="18" charset="0"/>
              <a:buChar char="•"/>
            </a:pPr>
            <a:r>
              <a:rPr lang="ru-RU" sz="29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Русский язык и литература </a:t>
            </a:r>
            <a:r>
              <a:rPr lang="ru-RU" sz="2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9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Светлана Ивановна Львова, Валентин Витальевич Львов;</a:t>
            </a:r>
            <a:r>
              <a:rPr lang="ru-RU" sz="2900" b="1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Александр Николаевич Семёнов; Снежневская М.А., Хренова О.М., Кац Э.Э. под редакцией Беленького Г.И. ; Генриетта Григорьевна Граник</a:t>
            </a:r>
            <a:r>
              <a:rPr lang="ru-RU" sz="2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indent="457200">
              <a:buClr>
                <a:schemeClr val="accent2">
                  <a:lumMod val="75000"/>
                </a:schemeClr>
              </a:buClr>
            </a:pPr>
            <a:endParaRPr lang="ru-RU" sz="2500" dirty="0">
              <a:solidFill>
                <a:prstClr val="black"/>
              </a:solidFill>
            </a:endParaRPr>
          </a:p>
          <a:p>
            <a:pPr indent="457200">
              <a:buClr>
                <a:schemeClr val="accent2">
                  <a:lumMod val="75000"/>
                </a:schemeClr>
              </a:buClr>
              <a:buFont typeface="Georgia" pitchFamily="18" charset="0"/>
              <a:buChar char="•"/>
            </a:pPr>
            <a:endParaRPr lang="ru-RU" sz="2500" dirty="0">
              <a:solidFill>
                <a:schemeClr val="tx1"/>
              </a:solidFill>
            </a:endParaRPr>
          </a:p>
          <a:p>
            <a:pPr indent="457200">
              <a:buClr>
                <a:schemeClr val="accent2">
                  <a:lumMod val="75000"/>
                </a:schemeClr>
              </a:buClr>
              <a:buFont typeface="Georgia" pitchFamily="18" charset="0"/>
              <a:buChar char="•"/>
            </a:pPr>
            <a:endParaRPr lang="ru-RU" sz="2000" dirty="0"/>
          </a:p>
        </p:txBody>
      </p:sp>
      <p:pic>
        <p:nvPicPr>
          <p:cNvPr id="6" name="Рисунок 5" descr="Mnemozina_LOGOTYPE_RE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908720"/>
            <a:ext cx="943395" cy="900000"/>
          </a:xfrm>
          <a:prstGeom prst="rect">
            <a:avLst/>
          </a:prstGeom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1547664" y="764704"/>
            <a:ext cx="7128792" cy="1152128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lvl="0" algn="ctr">
              <a:spcBef>
                <a:spcPts val="1200"/>
              </a:spcBef>
              <a:defRPr/>
            </a:pPr>
            <a:r>
              <a:rPr lang="ru-RU" sz="3400" b="1" dirty="0">
                <a:solidFill>
                  <a:srgbClr val="D34817">
                    <a:lumMod val="75000"/>
                  </a:srgbClr>
                </a:solidFill>
                <a:latin typeface="Trebuchet MS"/>
              </a:rPr>
              <a:t>Основные предметные направления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>
            <a:spLocks noGrp="1"/>
          </p:cNvSpPr>
          <p:nvPr>
            <p:ph type="body" idx="1"/>
          </p:nvPr>
        </p:nvSpPr>
        <p:spPr>
          <a:xfrm>
            <a:off x="172616" y="1988840"/>
            <a:ext cx="8791872" cy="4680520"/>
          </a:xfrm>
        </p:spPr>
        <p:txBody>
          <a:bodyPr>
            <a:normAutofit fontScale="97500"/>
          </a:bodyPr>
          <a:lstStyle/>
          <a:p>
            <a:pPr indent="457200">
              <a:buClr>
                <a:schemeClr val="accent2">
                  <a:lumMod val="75000"/>
                </a:schemeClr>
              </a:buClr>
              <a:buFont typeface="Georgia" pitchFamily="18" charset="0"/>
              <a:buChar char="•"/>
            </a:pPr>
            <a:r>
              <a:rPr lang="ru-RU" sz="29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</a:t>
            </a:r>
            <a:r>
              <a:rPr lang="ru-RU" sz="2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9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Дмитрий Илларионович Трайтак, Наталья Дмитриевна Трайтак под. ред Владимира Васильевича Пасечника</a:t>
            </a:r>
            <a:r>
              <a:rPr lang="ru-RU" sz="2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indent="457200">
              <a:buClr>
                <a:schemeClr val="accent2">
                  <a:lumMod val="75000"/>
                </a:schemeClr>
              </a:buClr>
              <a:buFont typeface="Georgia" pitchFamily="18" charset="0"/>
              <a:buChar char="•"/>
            </a:pPr>
            <a:r>
              <a:rPr lang="ru-RU" sz="29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Физика </a:t>
            </a:r>
            <a:r>
              <a:rPr lang="ru-RU" sz="2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9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Генденштейн Лев Элевич, Юрий Иванович Дик под ред. Владимира Алексеевича Орлова</a:t>
            </a:r>
            <a:r>
              <a:rPr lang="ru-RU" sz="2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indent="457200">
              <a:buClr>
                <a:schemeClr val="accent2">
                  <a:lumMod val="75000"/>
                </a:schemeClr>
              </a:buClr>
              <a:buFont typeface="Georgia" pitchFamily="18" charset="0"/>
              <a:buChar char="•"/>
            </a:pPr>
            <a:r>
              <a:rPr lang="ru-RU" sz="29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Химия</a:t>
            </a:r>
            <a:r>
              <a:rPr lang="ru-RU" sz="2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9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Нифантьев Эдуард Евгеньевич, Оржековский Павел Александрович</a:t>
            </a:r>
            <a:r>
              <a:rPr lang="ru-RU" sz="2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indent="457200">
              <a:buClr>
                <a:schemeClr val="accent2">
                  <a:lumMod val="75000"/>
                </a:schemeClr>
              </a:buClr>
              <a:buFont typeface="Georgia" pitchFamily="18" charset="0"/>
              <a:buChar char="•"/>
            </a:pPr>
            <a:r>
              <a:rPr lang="ru-RU" sz="29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География</a:t>
            </a:r>
            <a:r>
              <a:rPr lang="ru-RU" sz="2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9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Дмитрий Леонидович Лопатников</a:t>
            </a:r>
            <a:r>
              <a:rPr lang="ru-RU" sz="2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indent="457200">
              <a:buClr>
                <a:schemeClr val="accent2">
                  <a:lumMod val="75000"/>
                </a:schemeClr>
              </a:buClr>
            </a:pPr>
            <a:endParaRPr lang="ru-RU" sz="29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>
              <a:buClr>
                <a:schemeClr val="accent2">
                  <a:lumMod val="75000"/>
                </a:schemeClr>
              </a:buClr>
              <a:buFont typeface="Georgia" pitchFamily="18" charset="0"/>
              <a:buChar char="•"/>
            </a:pPr>
            <a:endParaRPr lang="ru-RU" sz="2500" dirty="0">
              <a:solidFill>
                <a:schemeClr val="tx1"/>
              </a:solidFill>
            </a:endParaRPr>
          </a:p>
          <a:p>
            <a:pPr indent="457200">
              <a:buClr>
                <a:schemeClr val="accent2">
                  <a:lumMod val="75000"/>
                </a:schemeClr>
              </a:buClr>
              <a:buFont typeface="Georgia" pitchFamily="18" charset="0"/>
              <a:buChar char="•"/>
            </a:pPr>
            <a:endParaRPr lang="ru-RU" sz="2000" dirty="0"/>
          </a:p>
        </p:txBody>
      </p:sp>
      <p:pic>
        <p:nvPicPr>
          <p:cNvPr id="6" name="Рисунок 5" descr="Mnemozina_LOGOTYPE_RE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908720"/>
            <a:ext cx="943395" cy="900000"/>
          </a:xfrm>
          <a:prstGeom prst="rect">
            <a:avLst/>
          </a:prstGeom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1547664" y="764704"/>
            <a:ext cx="6912768" cy="1152128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lvl="0" algn="ctr">
              <a:spcBef>
                <a:spcPts val="1200"/>
              </a:spcBef>
              <a:defRPr/>
            </a:pPr>
            <a:r>
              <a:rPr lang="ru-RU" sz="3400" b="1" dirty="0">
                <a:solidFill>
                  <a:srgbClr val="D34817">
                    <a:lumMod val="75000"/>
                  </a:srgbClr>
                </a:solidFill>
                <a:latin typeface="Trebuchet MS"/>
              </a:rPr>
              <a:t>Основные предметные направления</a:t>
            </a:r>
          </a:p>
        </p:txBody>
      </p:sp>
    </p:spTree>
    <p:extLst>
      <p:ext uri="{BB962C8B-B14F-4D97-AF65-F5344CB8AC3E}">
        <p14:creationId xmlns:p14="http://schemas.microsoft.com/office/powerpoint/2010/main" val="3717510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330DDE0-C48A-4E01-A8E4-34866E031E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412776"/>
            <a:ext cx="8784976" cy="5161760"/>
          </a:xfrm>
        </p:spPr>
        <p:txBody>
          <a:bodyPr>
            <a:normAutofit/>
          </a:bodyPr>
          <a:lstStyle/>
          <a:p>
            <a:pPr indent="450215">
              <a:lnSpc>
                <a:spcPct val="150000"/>
              </a:lnSpc>
              <a:spcAft>
                <a:spcPts val="800"/>
              </a:spcAft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Информируем Вас о том, что учебники математики для 5 и 6 классов авторов Виленкина Н.Я., Жохова В.И.,  Чеснокова А.С., Шварцбурда С.И. (учебники входят в ФП - 5 класс № 1.1.2.4.1.2.1; 6 класс № 1.1.2.4.1.2.2) 30 лет издаёт издательство «МНЕМОЗИНА», которому принадлежат </a:t>
            </a:r>
            <a:r>
              <a:rPr lang="ru-RU" sz="20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исключительные права (исключительная лицензия) на издание и на переработку этих учебников на весь срок действия авторского права.  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lnSpc>
                <a:spcPct val="150000"/>
              </a:lnSpc>
              <a:spcAft>
                <a:spcPts val="800"/>
              </a:spcAft>
            </a:pPr>
            <a:r>
              <a:rPr lang="ru-RU" sz="20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Наследниками авторов были переданы в издательство «Мнемозина» исключительные права на все материалы,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как вошедшие в издаваемые учебники, так и иные, которые могут быть использованы в дальнейшем при изменении содержания учебных программ и стандартов. 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dirty="0"/>
          </a:p>
        </p:txBody>
      </p:sp>
      <p:pic>
        <p:nvPicPr>
          <p:cNvPr id="4" name="Рисунок 3" descr="Mnemozina_LOGOTYPE_RED.png">
            <a:extLst>
              <a:ext uri="{FF2B5EF4-FFF2-40B4-BE49-F238E27FC236}">
                <a16:creationId xmlns="" xmlns:a16="http://schemas.microsoft.com/office/drawing/2014/main" id="{67C3C834-69BC-469F-A67D-EABE7E2BFDF7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620688"/>
            <a:ext cx="943395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667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340768"/>
            <a:ext cx="8458200" cy="1470025"/>
          </a:xfrm>
          <a:noFill/>
          <a:ln>
            <a:noFill/>
          </a:ln>
        </p:spPr>
        <p:txBody>
          <a:bodyPr/>
          <a:lstStyle/>
          <a:p>
            <a:r>
              <a:rPr lang="en-US" dirty="0"/>
              <a:t> </a:t>
            </a:r>
            <a:r>
              <a:rPr lang="ru-RU" dirty="0"/>
              <a:t>          Учебные пособия</a:t>
            </a:r>
            <a:br>
              <a:rPr lang="ru-RU" dirty="0"/>
            </a:br>
            <a:r>
              <a:rPr lang="ru-RU" dirty="0"/>
              <a:t>    издательства «Мнемозина»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4365104"/>
            <a:ext cx="8674224" cy="230425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     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Приказ Минобрнауки РФ от 9 июня 2016 года №699 «Об утверждении перечня организаций, осуществляющих выпуск учебных пособий, которые допускаются к использованию при реализации имеющих государственную аккредитацию образовательных программ» </a:t>
            </a:r>
          </a:p>
        </p:txBody>
      </p:sp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32656"/>
            <a:ext cx="1447391" cy="140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20072" y="260648"/>
            <a:ext cx="3600400" cy="1224136"/>
          </a:xfrm>
        </p:spPr>
        <p:txBody>
          <a:bodyPr>
            <a:normAutofit/>
          </a:bodyPr>
          <a:lstStyle/>
          <a:p>
            <a:pPr algn="r"/>
            <a:r>
              <a:rPr lang="ru-RU" sz="3600" dirty="0">
                <a:latin typeface="+mn-lt"/>
                <a:ea typeface="+mn-ea"/>
                <a:cs typeface="+mn-cs"/>
              </a:rPr>
              <a:t>Контактная </a:t>
            </a:r>
            <a:br>
              <a:rPr lang="ru-RU" sz="3600" dirty="0">
                <a:latin typeface="+mn-lt"/>
                <a:ea typeface="+mn-ea"/>
                <a:cs typeface="+mn-cs"/>
              </a:rPr>
            </a:br>
            <a:r>
              <a:rPr lang="ru-RU" sz="3600" dirty="0">
                <a:latin typeface="+mn-lt"/>
                <a:ea typeface="+mn-ea"/>
                <a:cs typeface="+mn-cs"/>
              </a:rPr>
              <a:t>информация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4331986"/>
            <a:ext cx="6635080" cy="2697414"/>
          </a:xfrm>
          <a:noFill/>
          <a:ln>
            <a:noFill/>
          </a:ln>
        </p:spPr>
        <p:txBody>
          <a:bodyPr>
            <a:normAutofit/>
          </a:bodyPr>
          <a:lstStyle/>
          <a:p>
            <a:endParaRPr lang="ru-RU" dirty="0"/>
          </a:p>
          <a:p>
            <a:endParaRPr lang="ru-RU" dirty="0"/>
          </a:p>
          <a:p>
            <a:r>
              <a:rPr lang="ru-RU" dirty="0"/>
              <a:t>ЭЛЕКТРОННЫЕ  ФОРМЫ  УЧЕБНИКОВ</a:t>
            </a:r>
          </a:p>
          <a:p>
            <a:r>
              <a:rPr lang="ru-RU" dirty="0"/>
              <a:t>НА  САЙТЕ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hlinkClick r:id="rId3"/>
              </a:rPr>
              <a:t>ШКОЛАВКАРМАНЕ.РФ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0"/>
            <a:ext cx="2078543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3275856" y="2099751"/>
            <a:ext cx="5688632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chemeClr val="bg1"/>
                </a:solidFill>
              </a:rPr>
              <a:t>Тел.: (499) 367–67–81,  367-54-18</a:t>
            </a:r>
          </a:p>
          <a:p>
            <a:r>
              <a:rPr lang="en-US" sz="2800" dirty="0">
                <a:solidFill>
                  <a:schemeClr val="bg1"/>
                </a:solidFill>
              </a:rPr>
              <a:t>E-mail: </a:t>
            </a:r>
            <a:r>
              <a:rPr lang="en-US" sz="2800" u="sng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ioc@mnemozina.ru</a:t>
            </a:r>
          </a:p>
          <a:p>
            <a:r>
              <a:rPr lang="ru-RU" sz="2800" dirty="0">
                <a:solidFill>
                  <a:schemeClr val="bg1"/>
                </a:solidFill>
              </a:rPr>
              <a:t>Сайт: </a:t>
            </a:r>
            <a:r>
              <a:rPr lang="en-US" sz="2800" u="sng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http://www.mnemozina.ru</a:t>
            </a:r>
            <a:r>
              <a:rPr lang="ru-RU" sz="2800" u="sng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</a:p>
          <a:p>
            <a:endParaRPr lang="ru-RU" sz="2800" u="sng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endParaRPr lang="ru-RU" sz="2800" u="sng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ru-RU" sz="2400" dirty="0">
                <a:solidFill>
                  <a:schemeClr val="bg1"/>
                </a:solidFill>
                <a:hlinkClick r:id="rId5"/>
              </a:rPr>
              <a:t>Для закупок: </a:t>
            </a:r>
            <a:r>
              <a:rPr lang="en-US" sz="2400" dirty="0">
                <a:solidFill>
                  <a:schemeClr val="bg1"/>
                </a:solidFill>
                <a:hlinkClick r:id="rId5"/>
              </a:rPr>
              <a:t>tender@mnemozina.ru</a:t>
            </a:r>
            <a:endParaRPr lang="en-US" sz="2400" dirty="0">
              <a:solidFill>
                <a:schemeClr val="bg1"/>
              </a:solidFill>
            </a:endParaRP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мнемозина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Методист</a:t>
            </a:r>
          </a:p>
          <a:p>
            <a:r>
              <a:rPr lang="ru-RU" dirty="0" err="1"/>
              <a:t>С</a:t>
            </a:r>
            <a:r>
              <a:rPr lang="ru-RU" dirty="0" err="1" smtClean="0"/>
              <a:t>рабова</a:t>
            </a:r>
            <a:r>
              <a:rPr lang="ru-RU" dirty="0" smtClean="0"/>
              <a:t> </a:t>
            </a:r>
            <a:r>
              <a:rPr lang="ru-RU" dirty="0" smtClean="0"/>
              <a:t>Ольга Юрьевна</a:t>
            </a:r>
          </a:p>
          <a:p>
            <a:r>
              <a:rPr lang="ru-RU" dirty="0" smtClean="0"/>
              <a:t>8-904-638-84-61</a:t>
            </a:r>
          </a:p>
          <a:p>
            <a:r>
              <a:rPr lang="en-US" dirty="0" smtClean="0"/>
              <a:t>olga-srabova@yandex.ru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4331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Другая 2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9E3611"/>
      </a:hlink>
      <a:folHlink>
        <a:srgbClr val="FF9900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3118</TotalTime>
  <Words>337</Words>
  <Application>Microsoft Office PowerPoint</Application>
  <PresentationFormat>Экран (4:3)</PresentationFormat>
  <Paragraphs>43</Paragraphs>
  <Slides>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Arial</vt:lpstr>
      <vt:lpstr>Calibri</vt:lpstr>
      <vt:lpstr>Georgia</vt:lpstr>
      <vt:lpstr>Times New Roman</vt:lpstr>
      <vt:lpstr>Trebuchet MS</vt:lpstr>
      <vt:lpstr>Wingdings</vt:lpstr>
      <vt:lpstr>Wingdings 2</vt:lpstr>
      <vt:lpstr>Городская</vt:lpstr>
      <vt:lpstr>Учебники и учебные пособия издательства «Мнемозина»: интеграция классических традиций и инноваций в отечественном образовании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  Учебные пособия     издательства «Мнемозина»</vt:lpstr>
      <vt:lpstr>Контактная  информация</vt:lpstr>
      <vt:lpstr>мнемозина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ИЗДАТЕЛЬСТВО «МНЕМОЗИНА»</dc:title>
  <dc:creator>Глеб</dc:creator>
  <cp:lastModifiedBy>teacher306</cp:lastModifiedBy>
  <cp:revision>559</cp:revision>
  <dcterms:created xsi:type="dcterms:W3CDTF">2019-02-03T18:42:38Z</dcterms:created>
  <dcterms:modified xsi:type="dcterms:W3CDTF">2021-10-01T12:24:47Z</dcterms:modified>
</cp:coreProperties>
</file>