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71" r:id="rId4"/>
    <p:sldId id="375" r:id="rId5"/>
    <p:sldId id="355" r:id="rId6"/>
    <p:sldId id="369" r:id="rId7"/>
    <p:sldId id="370" r:id="rId8"/>
    <p:sldId id="373" r:id="rId9"/>
    <p:sldId id="372" r:id="rId10"/>
    <p:sldId id="361" r:id="rId11"/>
    <p:sldId id="376" r:id="rId12"/>
    <p:sldId id="377" r:id="rId13"/>
    <p:sldId id="374" r:id="rId14"/>
    <p:sldId id="367" r:id="rId15"/>
  </p:sldIdLst>
  <p:sldSz cx="18288000" cy="10287000"/>
  <p:notesSz cx="6858000" cy="9144000"/>
  <p:embeddedFontLst>
    <p:embeddedFont>
      <p:font typeface="Montserrat Extra-Light Bold" panose="020B0604020202020204" charset="-52"/>
      <p:regular r:id="rId17"/>
    </p:embeddedFont>
    <p:embeddedFont>
      <p:font typeface="Bahnschrift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1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7FCE6-38E0-4ABE-80BB-C85D5CF69E4E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7AB3-0854-46C7-B7E3-EAAB3F686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0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9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56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7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21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4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4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0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5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86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7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4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hyperlink" Target="mailto:Danilina-vera@list.ru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hyperlink" Target="http://www.bookvoed.ru/" TargetMode="External"/><Relationship Id="rId4" Type="http://schemas.openxmlformats.org/officeDocument/2006/relationships/hyperlink" Target="mailto:legionrus@legionru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8762" y="0"/>
            <a:ext cx="5329237" cy="10287000"/>
            <a:chOff x="0" y="0"/>
            <a:chExt cx="1324968" cy="27472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4968" cy="2747275"/>
            </a:xfrm>
            <a:custGeom>
              <a:avLst/>
              <a:gdLst/>
              <a:ahLst/>
              <a:cxnLst/>
              <a:rect l="l" t="t" r="r" b="b"/>
              <a:pathLst>
                <a:path w="1324968" h="2747275">
                  <a:moveTo>
                    <a:pt x="0" y="0"/>
                  </a:moveTo>
                  <a:lnTo>
                    <a:pt x="1324968" y="0"/>
                  </a:lnTo>
                  <a:lnTo>
                    <a:pt x="1324968" y="2747275"/>
                  </a:lnTo>
                  <a:lnTo>
                    <a:pt x="0" y="274727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52400" y="1328155"/>
            <a:ext cx="13805046" cy="8942226"/>
            <a:chOff x="0" y="0"/>
            <a:chExt cx="20264976" cy="1192296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20264976" cy="11922968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56772" y="1657062"/>
              <a:ext cx="18132264" cy="9701155"/>
              <a:chOff x="62768" y="238784"/>
              <a:chExt cx="3162653" cy="169208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62768" y="238784"/>
                <a:ext cx="3162653" cy="1692088"/>
              </a:xfrm>
              <a:custGeom>
                <a:avLst/>
                <a:gdLst/>
                <a:ahLst/>
                <a:cxnLst/>
                <a:rect l="l" t="t" r="r" b="b"/>
                <a:pathLst>
                  <a:path w="3355953" h="1913890">
                    <a:moveTo>
                      <a:pt x="0" y="0"/>
                    </a:moveTo>
                    <a:lnTo>
                      <a:pt x="3355953" y="0"/>
                    </a:lnTo>
                    <a:lnTo>
                      <a:pt x="335595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87400" y="266700"/>
            <a:ext cx="4607581" cy="460758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50030" b="-20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6189" y="20242"/>
            <a:ext cx="5867399" cy="250464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72944" y="3363078"/>
            <a:ext cx="11776256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педагогов по подготовке обучающихся к государственной итоговой </a:t>
            </a: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</a:p>
          <a:p>
            <a:pPr algn="ctr">
              <a:spcBef>
                <a:spcPct val="0"/>
              </a:spcBef>
            </a:pPr>
            <a:endParaRPr lang="ru-RU" sz="5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Данилина Вера Михайловна, </a:t>
            </a:r>
          </a:p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по инновационному развитию </a:t>
            </a:r>
          </a:p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СЗФО</a:t>
            </a:r>
            <a:endParaRPr lang="ru-RU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sz="5400" dirty="0">
              <a:solidFill>
                <a:srgbClr val="000000"/>
              </a:solidFill>
              <a:latin typeface="Bahnschrift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047363" y="-8054163"/>
            <a:ext cx="2259953" cy="1835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3"/>
          <p:cNvGrpSpPr/>
          <p:nvPr/>
        </p:nvGrpSpPr>
        <p:grpSpPr>
          <a:xfrm flipH="1">
            <a:off x="-102770" y="-42302"/>
            <a:ext cx="2548575" cy="10287000"/>
            <a:chOff x="0" y="0"/>
            <a:chExt cx="568927" cy="28554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8927" cy="2855435"/>
            </a:xfrm>
            <a:custGeom>
              <a:avLst/>
              <a:gdLst/>
              <a:ahLst/>
              <a:cxnLst/>
              <a:rect l="l" t="t" r="r" b="b"/>
              <a:pathLst>
                <a:path w="568927" h="2855435">
                  <a:moveTo>
                    <a:pt x="0" y="0"/>
                  </a:moveTo>
                  <a:lnTo>
                    <a:pt x="568927" y="0"/>
                  </a:lnTo>
                  <a:lnTo>
                    <a:pt x="568927" y="2855435"/>
                  </a:lnTo>
                  <a:lnTo>
                    <a:pt x="0" y="285543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0" y="1253823"/>
            <a:ext cx="13194198" cy="9332046"/>
            <a:chOff x="0" y="0"/>
            <a:chExt cx="9926156" cy="12976382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926156" cy="12976382"/>
            </a:xfrm>
            <a:prstGeom prst="rect">
              <a:avLst/>
            </a:prstGeom>
          </p:spPr>
        </p:pic>
        <p:sp>
          <p:nvSpPr>
            <p:cNvPr id="17" name="AutoShape 17"/>
            <p:cNvSpPr/>
            <p:nvPr/>
          </p:nvSpPr>
          <p:spPr>
            <a:xfrm>
              <a:off x="228111" y="206807"/>
              <a:ext cx="9264683" cy="12279380"/>
            </a:xfrm>
            <a:prstGeom prst="rect">
              <a:avLst/>
            </a:prstGeom>
            <a:solidFill>
              <a:srgbClr val="D9D9D9"/>
            </a:solidFill>
          </p:spPr>
        </p:sp>
      </p:grpSp>
      <p:sp>
        <p:nvSpPr>
          <p:cNvPr id="3" name="TextBox 3"/>
          <p:cNvSpPr txBox="1"/>
          <p:nvPr/>
        </p:nvSpPr>
        <p:spPr>
          <a:xfrm rot="10800000" flipV="1">
            <a:off x="608923" y="5136944"/>
            <a:ext cx="9750265" cy="1938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школьникам теоретические сведения, 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выполнения олимпиадных заданий,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примеры для самостоятельного решения.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2134" y="2323920"/>
            <a:ext cx="11977102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ts val="303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подготовиться к различным этапам олимпиад (от школьного до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регионального);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3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ВУЗ по результатам олимпиад.</a:t>
            </a:r>
          </a:p>
          <a:p>
            <a:pPr lvl="0">
              <a:lnSpc>
                <a:spcPts val="3032"/>
              </a:lnSpc>
              <a:spcBef>
                <a:spcPct val="0"/>
              </a:spcBef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88455" y="1612404"/>
            <a:ext cx="57912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помогут учащимся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03467" y="7389002"/>
            <a:ext cx="6568056" cy="540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помогут учителям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-66675" y="3434239"/>
            <a:ext cx="1835467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2" name="AutoShape 12"/>
          <p:cNvSpPr/>
          <p:nvPr/>
        </p:nvSpPr>
        <p:spPr>
          <a:xfrm>
            <a:off x="-66675" y="6787734"/>
            <a:ext cx="1835467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" name="TextBox 19"/>
          <p:cNvSpPr txBox="1"/>
          <p:nvPr/>
        </p:nvSpPr>
        <p:spPr>
          <a:xfrm>
            <a:off x="5791200" y="17555"/>
            <a:ext cx="128778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</a:t>
            </a: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олимпиаде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78377" y="8151783"/>
            <a:ext cx="11459744" cy="1627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задания для олимпиад школьного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уровня;</a:t>
            </a:r>
          </a:p>
          <a:p>
            <a:pPr marL="457200" lvl="0" indent="-45720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поиска и выявления талантливых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ихологическая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олимпиадам, конкурсам,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экзаменам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178075" y="9334999"/>
            <a:ext cx="2081851" cy="888690"/>
          </a:xfrm>
          <a:prstGeom prst="rect">
            <a:avLst/>
          </a:prstGeom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483466" y="5325251"/>
            <a:ext cx="2694609" cy="38223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19559" y="952893"/>
            <a:ext cx="2732683" cy="38763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2841447" y="4558783"/>
            <a:ext cx="5538208" cy="540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содержат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6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 rot="10800000" flipV="1">
            <a:off x="9597352" y="4040408"/>
            <a:ext cx="64008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ts val="359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квалификации;</a:t>
            </a:r>
          </a:p>
          <a:p>
            <a:pPr marL="342900" lvl="0" indent="-342900">
              <a:lnSpc>
                <a:spcPts val="359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59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аттестации;</a:t>
            </a:r>
          </a:p>
          <a:p>
            <a:pPr marL="342900" lvl="0" indent="-342900">
              <a:lnSpc>
                <a:spcPts val="359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59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профессиональных конкурсах.</a:t>
            </a:r>
          </a:p>
        </p:txBody>
      </p:sp>
      <p:sp>
        <p:nvSpPr>
          <p:cNvPr id="11" name="AutoShape 11"/>
          <p:cNvSpPr/>
          <p:nvPr/>
        </p:nvSpPr>
        <p:spPr>
          <a:xfrm>
            <a:off x="-66675" y="3434239"/>
            <a:ext cx="1835467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3" name="Group 13"/>
          <p:cNvGrpSpPr/>
          <p:nvPr/>
        </p:nvGrpSpPr>
        <p:grpSpPr>
          <a:xfrm>
            <a:off x="16006755" y="-1"/>
            <a:ext cx="2281245" cy="10287001"/>
            <a:chOff x="0" y="0"/>
            <a:chExt cx="568927" cy="28554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8927" cy="2855435"/>
            </a:xfrm>
            <a:custGeom>
              <a:avLst/>
              <a:gdLst/>
              <a:ahLst/>
              <a:cxnLst/>
              <a:rect l="l" t="t" r="r" b="b"/>
              <a:pathLst>
                <a:path w="568927" h="2855435">
                  <a:moveTo>
                    <a:pt x="0" y="0"/>
                  </a:moveTo>
                  <a:lnTo>
                    <a:pt x="568927" y="0"/>
                  </a:lnTo>
                  <a:lnTo>
                    <a:pt x="568927" y="2855435"/>
                  </a:lnTo>
                  <a:lnTo>
                    <a:pt x="0" y="285543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-300543" y="80572"/>
            <a:ext cx="17042760" cy="2548327"/>
            <a:chOff x="0" y="0"/>
            <a:chExt cx="9926156" cy="12976382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926156" cy="12976382"/>
            </a:xfrm>
            <a:prstGeom prst="rect">
              <a:avLst/>
            </a:prstGeom>
          </p:spPr>
        </p:pic>
        <p:sp>
          <p:nvSpPr>
            <p:cNvPr id="17" name="AutoShape 17"/>
            <p:cNvSpPr/>
            <p:nvPr/>
          </p:nvSpPr>
          <p:spPr>
            <a:xfrm>
              <a:off x="228111" y="206807"/>
              <a:ext cx="9264682" cy="12279380"/>
            </a:xfrm>
            <a:prstGeom prst="rect">
              <a:avLst/>
            </a:prstGeom>
            <a:solidFill>
              <a:srgbClr val="D9D9D9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372397" y="403579"/>
            <a:ext cx="1562575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 </a:t>
            </a:r>
          </a:p>
          <a:p>
            <a:pPr lvl="0" algn="ctr">
              <a:spcBef>
                <a:spcPct val="0"/>
              </a:spcBef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учителя</a:t>
            </a:r>
            <a:endParaRPr lang="en-US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95296" y="9228221"/>
            <a:ext cx="2081851" cy="888690"/>
          </a:xfrm>
          <a:prstGeom prst="rect">
            <a:avLst/>
          </a:prstGeom>
        </p:spPr>
      </p:pic>
      <p:pic>
        <p:nvPicPr>
          <p:cNvPr id="2050" name="Picture 2" descr="https://www.legionr.ru/upload/iblock/10e/10eba515b72b5ec83bf5b3c26f9b47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730696" cy="54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legionr.ru/upload/iblock/501/501c1f779544fff83c0b4abdd020d35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12379"/>
            <a:ext cx="3895951" cy="54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8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16200000">
            <a:off x="8573688" y="572688"/>
            <a:ext cx="1140623" cy="18288000"/>
            <a:chOff x="0" y="0"/>
            <a:chExt cx="568927" cy="28554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8927" cy="2855435"/>
            </a:xfrm>
            <a:custGeom>
              <a:avLst/>
              <a:gdLst/>
              <a:ahLst/>
              <a:cxnLst/>
              <a:rect l="l" t="t" r="r" b="b"/>
              <a:pathLst>
                <a:path w="568927" h="2855435">
                  <a:moveTo>
                    <a:pt x="0" y="0"/>
                  </a:moveTo>
                  <a:lnTo>
                    <a:pt x="568927" y="0"/>
                  </a:lnTo>
                  <a:lnTo>
                    <a:pt x="568927" y="2855435"/>
                  </a:lnTo>
                  <a:lnTo>
                    <a:pt x="0" y="285543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3" y="1036587"/>
            <a:ext cx="17155377" cy="8925696"/>
          </a:xfrm>
          <a:prstGeom prst="rect">
            <a:avLst/>
          </a:prstGeom>
          <a:noFill/>
          <a:ln>
            <a:noFill/>
          </a:ln>
          <a:effectLst>
            <a:outerShdw blurRad="381000" dir="10200000" sx="102000" sy="102000" algn="tr" rotWithShape="0">
              <a:prstClr val="black">
                <a:alpha val="2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9"/>
          <p:cNvSpPr txBox="1"/>
          <p:nvPr/>
        </p:nvSpPr>
        <p:spPr>
          <a:xfrm>
            <a:off x="838200" y="190500"/>
            <a:ext cx="165354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5400" b="1" spc="-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издательства Легион </a:t>
            </a:r>
            <a:r>
              <a:rPr lang="en-US" sz="5400" b="1" spc="-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www.legionr.ru</a:t>
            </a:r>
            <a:endParaRPr lang="en-US" sz="5400" b="1" spc="-7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sz="5400" spc="-72" dirty="0">
              <a:solidFill>
                <a:srgbClr val="000000"/>
              </a:solidFill>
              <a:latin typeface="Bahnschrift"/>
            </a:endParaRPr>
          </a:p>
        </p:txBody>
      </p:sp>
    </p:spTree>
    <p:extLst>
      <p:ext uri="{BB962C8B-B14F-4D97-AF65-F5344CB8AC3E}">
        <p14:creationId xmlns:p14="http://schemas.microsoft.com/office/powerpoint/2010/main" val="1118764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02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781548" y="198498"/>
            <a:ext cx="4339374" cy="6509061"/>
            <a:chOff x="0" y="0"/>
            <a:chExt cx="6350000" cy="952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1805" r="-4458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580430" y="-266700"/>
            <a:ext cx="12477896" cy="11076977"/>
            <a:chOff x="0" y="0"/>
            <a:chExt cx="20262585" cy="1540119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20262585" cy="15401199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559020" y="374335"/>
              <a:ext cx="19091069" cy="14260369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810000" y="-260180"/>
            <a:ext cx="5592830" cy="1122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64"/>
              </a:lnSpc>
            </a:pPr>
            <a:r>
              <a:rPr lang="ru-RU" sz="6000" spc="-8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6000" spc="-88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купить</a:t>
            </a:r>
            <a:r>
              <a:rPr lang="ru-RU" sz="6000" spc="-8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spc="-88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0" y="996574"/>
            <a:ext cx="13619955" cy="9176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оптовых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59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(863)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303-05-50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legionrus@legionrus.com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59"/>
              </a:lnSpc>
            </a:pP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Интернет-магазин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78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(800)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707-37-12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(863) 285-09-77</a:t>
            </a:r>
          </a:p>
          <a:p>
            <a:pPr>
              <a:lnSpc>
                <a:spcPts val="3278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bookweb@legionrus.com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59"/>
              </a:lnSpc>
            </a:pPr>
            <a:endParaRPr lang="en-US" sz="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СЗФО «Легион-Север», 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(905) 212-04-60, 8 (905) 252-00-45</a:t>
            </a:r>
          </a:p>
          <a:p>
            <a:pPr>
              <a:spcBef>
                <a:spcPct val="0"/>
              </a:spcBef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УЧТОРГ,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пр-т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Обуховской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обороны, д.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Тандем+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пр-т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Обуховской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обороны, д. 105</a:t>
            </a:r>
          </a:p>
          <a:p>
            <a:pPr>
              <a:spcBef>
                <a:spcPct val="0"/>
              </a:spcBef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Учёный кот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Ломоносова, д.20</a:t>
            </a:r>
          </a:p>
          <a:p>
            <a:pPr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книга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Заневский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пр., д. 51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БУКВОЕД,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www.bookvoed.ru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endParaRPr lang="ru-RU" sz="1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+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86800" y="9346240"/>
            <a:ext cx="2081851" cy="888690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2523FD83-C4B3-F440-9CB9-D903A8601A56}"/>
              </a:ext>
            </a:extLst>
          </p:cNvPr>
          <p:cNvSpPr txBox="1"/>
          <p:nvPr/>
        </p:nvSpPr>
        <p:spPr>
          <a:xfrm rot="10800000" flipV="1">
            <a:off x="11961634" y="7187942"/>
            <a:ext cx="636246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3600" b="1" spc="-7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Данилина </a:t>
            </a:r>
            <a:r>
              <a:rPr lang="ru-RU" sz="3600" b="1" spc="-7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Михайловна</a:t>
            </a:r>
            <a:r>
              <a:rPr lang="ru-RU" sz="3600" b="1" spc="-7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b="1" spc="-72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600" b="1" spc="-7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по инновационному развитию в СЗФО, </a:t>
            </a:r>
            <a:endParaRPr lang="ru-RU" sz="3600" b="1" spc="-72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600" b="1" spc="-7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spc="-7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ел.: 8-921-404-26-76</a:t>
            </a:r>
            <a:r>
              <a:rPr lang="en-US" sz="3600" b="1" spc="-7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7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b="1" spc="-72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600" b="1" spc="-7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spc="-7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anilina-vera@list.ru</a:t>
            </a:r>
            <a:r>
              <a:rPr lang="ru-RU" sz="3600" b="1" spc="-7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3600" b="1" spc="-7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da</a:t>
            </a:r>
            <a:r>
              <a:rPr lang="ru-RU" sz="3600" b="1" spc="-72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Danilina-vera@list.ru</a:t>
            </a:r>
            <a:endParaRPr lang="ru-RU" sz="3600" b="1" spc="-7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1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/>
          <p:nvPr/>
        </p:nvSpPr>
        <p:spPr>
          <a:xfrm>
            <a:off x="1059272" y="7886700"/>
            <a:ext cx="8084728" cy="20043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1091356" y="8057900"/>
            <a:ext cx="847926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 </a:t>
            </a:r>
          </a:p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en-US" sz="5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"/>
          <p:cNvSpPr/>
          <p:nvPr/>
        </p:nvSpPr>
        <p:spPr>
          <a:xfrm>
            <a:off x="423845" y="5293302"/>
            <a:ext cx="6082684" cy="1726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3" name="AutoShape 3"/>
          <p:cNvSpPr/>
          <p:nvPr/>
        </p:nvSpPr>
        <p:spPr>
          <a:xfrm>
            <a:off x="4572000" y="495584"/>
            <a:ext cx="7315200" cy="19200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2" name="AutoShape 2"/>
          <p:cNvSpPr/>
          <p:nvPr/>
        </p:nvSpPr>
        <p:spPr>
          <a:xfrm>
            <a:off x="11887200" y="2806307"/>
            <a:ext cx="6172200" cy="2130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77291" y="3102026"/>
            <a:ext cx="5829238" cy="1619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23846" y="3230979"/>
            <a:ext cx="611700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</a:t>
            </a:r>
            <a:r>
              <a:rPr lang="ru-RU" sz="6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en-US" sz="5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91910" y="568982"/>
            <a:ext cx="894483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ЕГЭ, ОГЭ, ВПР</a:t>
            </a:r>
            <a:endParaRPr lang="en-US" sz="5400" b="1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506199" y="3042301"/>
            <a:ext cx="7027837" cy="1679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общее образование</a:t>
            </a:r>
            <a:endParaRPr lang="en-US" sz="5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3999" y="51238"/>
            <a:ext cx="2081851" cy="888690"/>
          </a:xfrm>
          <a:prstGeom prst="rect">
            <a:avLst/>
          </a:prstGeom>
        </p:spPr>
      </p:pic>
      <p:grpSp>
        <p:nvGrpSpPr>
          <p:cNvPr id="19" name="Group 12"/>
          <p:cNvGrpSpPr/>
          <p:nvPr/>
        </p:nvGrpSpPr>
        <p:grpSpPr>
          <a:xfrm>
            <a:off x="6361002" y="2806306"/>
            <a:ext cx="5850636" cy="5292636"/>
            <a:chOff x="82162" y="-581936"/>
            <a:chExt cx="6321665" cy="6350000"/>
          </a:xfrm>
        </p:grpSpPr>
        <p:sp>
          <p:nvSpPr>
            <p:cNvPr id="20" name="Freeform 13"/>
            <p:cNvSpPr/>
            <p:nvPr/>
          </p:nvSpPr>
          <p:spPr>
            <a:xfrm>
              <a:off x="82162" y="-581936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</p:grpSp>
      <p:sp>
        <p:nvSpPr>
          <p:cNvPr id="21" name="TextBox 35"/>
          <p:cNvSpPr txBox="1"/>
          <p:nvPr/>
        </p:nvSpPr>
        <p:spPr>
          <a:xfrm>
            <a:off x="7685852" y="4721654"/>
            <a:ext cx="296551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ru-RU" sz="3600" b="1" spc="-3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</a:p>
          <a:p>
            <a:pPr algn="ctr">
              <a:lnSpc>
                <a:spcPts val="3799"/>
              </a:lnSpc>
            </a:pPr>
            <a:r>
              <a:rPr lang="ru-RU" sz="3600" b="1" spc="-3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СЕРИИ</a:t>
            </a:r>
          </a:p>
          <a:p>
            <a:pPr algn="ctr">
              <a:lnSpc>
                <a:spcPts val="3799"/>
              </a:lnSpc>
            </a:pPr>
            <a:r>
              <a:rPr lang="ru-RU" sz="3600" b="1" spc="-3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</a:t>
            </a:r>
            <a:endParaRPr lang="en-US" sz="3600" b="1" spc="-3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00523" y="4958834"/>
            <a:ext cx="268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Внеурочная деятельность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677291" y="5325602"/>
            <a:ext cx="533400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en-US" sz="5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455" y="7191918"/>
            <a:ext cx="60785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6"/>
          <p:cNvSpPr txBox="1"/>
          <p:nvPr/>
        </p:nvSpPr>
        <p:spPr>
          <a:xfrm>
            <a:off x="11583988" y="7267945"/>
            <a:ext cx="61170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олимпиаде</a:t>
            </a:r>
            <a:endParaRPr lang="en-US" sz="5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477252" y="-8705848"/>
            <a:ext cx="1104896" cy="18516600"/>
            <a:chOff x="0" y="0"/>
            <a:chExt cx="1277950" cy="48412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7950" cy="4841260"/>
            </a:xfrm>
            <a:custGeom>
              <a:avLst/>
              <a:gdLst/>
              <a:ahLst/>
              <a:cxnLst/>
              <a:rect l="l" t="t" r="r" b="b"/>
              <a:pathLst>
                <a:path w="1277950" h="4841260">
                  <a:moveTo>
                    <a:pt x="0" y="0"/>
                  </a:moveTo>
                  <a:lnTo>
                    <a:pt x="1277950" y="0"/>
                  </a:lnTo>
                  <a:lnTo>
                    <a:pt x="1277950" y="4841260"/>
                  </a:lnTo>
                  <a:lnTo>
                    <a:pt x="0" y="4841260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0" y="80487"/>
            <a:ext cx="1814779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решения по подготовке к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en-US" sz="4800" b="1" spc="-72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80999" y="1449555"/>
            <a:ext cx="17886948" cy="88374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основаны на тестовых технологиях и являются дополнением к школьным учебникам. </a:t>
            </a:r>
          </a:p>
          <a:p>
            <a:pPr>
              <a:lnSpc>
                <a:spcPct val="125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подготовки выпускников к  ГИА;</a:t>
            </a:r>
          </a:p>
          <a:p>
            <a:pPr>
              <a:lnSpc>
                <a:spcPct val="125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разноуровнего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тренинга;</a:t>
            </a:r>
          </a:p>
          <a:p>
            <a:pPr>
              <a:lnSpc>
                <a:spcPct val="125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учебного материала с 1 по 11 класс;</a:t>
            </a:r>
          </a:p>
          <a:p>
            <a:pPr>
              <a:lnSpc>
                <a:spcPct val="125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учителю в подготовке тематических контрольных работ и материалов промежуточной аттестации;</a:t>
            </a:r>
          </a:p>
          <a:p>
            <a:pPr>
              <a:lnSpc>
                <a:spcPct val="125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мониторинга учебных достижений учащихся;</a:t>
            </a:r>
          </a:p>
          <a:p>
            <a:pPr>
              <a:lnSpc>
                <a:spcPct val="125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возможности работы с УМК разных авторов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9105900"/>
            <a:ext cx="20843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93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915399" y="4229100"/>
            <a:ext cx="9061404" cy="5055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решения по подготовке 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тренировочные тесты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справочный материал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заданий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экспресс-повторение учебного курса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ru-RU" sz="3200" dirty="0"/>
              <a:t/>
            </a:r>
            <a:br>
              <a:rPr lang="ru-RU" sz="3200" dirty="0"/>
            </a:b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-1"/>
            <a:ext cx="2390775" cy="10287001"/>
            <a:chOff x="0" y="0"/>
            <a:chExt cx="568927" cy="28554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8927" cy="2855435"/>
            </a:xfrm>
            <a:custGeom>
              <a:avLst/>
              <a:gdLst/>
              <a:ahLst/>
              <a:cxnLst/>
              <a:rect l="l" t="t" r="r" b="b"/>
              <a:pathLst>
                <a:path w="568927" h="2855435">
                  <a:moveTo>
                    <a:pt x="0" y="0"/>
                  </a:moveTo>
                  <a:lnTo>
                    <a:pt x="568927" y="0"/>
                  </a:lnTo>
                  <a:lnTo>
                    <a:pt x="568927" y="2855435"/>
                  </a:lnTo>
                  <a:lnTo>
                    <a:pt x="0" y="285543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3371850" y="3314700"/>
            <a:ext cx="1491615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3371850" y="6515100"/>
            <a:ext cx="14916150" cy="0"/>
          </a:xfrm>
          <a:prstGeom prst="line">
            <a:avLst/>
          </a:prstGeom>
          <a:ln w="95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459996" y="386255"/>
            <a:ext cx="7444617" cy="9732286"/>
            <a:chOff x="0" y="0"/>
            <a:chExt cx="9926156" cy="12976382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926156" cy="12976382"/>
            </a:xfrm>
            <a:prstGeom prst="rect">
              <a:avLst/>
            </a:prstGeom>
          </p:spPr>
        </p:pic>
        <p:sp>
          <p:nvSpPr>
            <p:cNvPr id="17" name="AutoShape 17"/>
            <p:cNvSpPr/>
            <p:nvPr/>
          </p:nvSpPr>
          <p:spPr>
            <a:xfrm>
              <a:off x="228111" y="206807"/>
              <a:ext cx="9264682" cy="122793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872559" y="797466"/>
            <a:ext cx="6619492" cy="195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920"/>
              </a:lnSpc>
              <a:spcBef>
                <a:spcPct val="0"/>
              </a:spcBef>
            </a:pPr>
            <a:r>
              <a:rPr lang="ru-RU" sz="5400" b="1" spc="-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en-US" sz="5400" b="1" spc="-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spc="-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endParaRPr lang="en-US" sz="5400" b="1" spc="-7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7920"/>
              </a:lnSpc>
              <a:spcBef>
                <a:spcPct val="0"/>
              </a:spcBef>
            </a:pPr>
            <a:r>
              <a:rPr lang="ru-RU" sz="5400" b="1" spc="-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ЕГЭ, ОГЭ, ВПР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7039" y="3314700"/>
            <a:ext cx="6725011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по новым демоверсиям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spcBef>
                <a:spcPct val="0"/>
              </a:spcBef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тренинг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по отдельным видам заданий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4767" y="475855"/>
            <a:ext cx="2184518" cy="298431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4878" y="496510"/>
            <a:ext cx="2079413" cy="297059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6458" y="483153"/>
            <a:ext cx="2123561" cy="29697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5996" y="496510"/>
            <a:ext cx="2120807" cy="296586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10200" y="8782050"/>
            <a:ext cx="2081851" cy="8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105791" y="-7105789"/>
            <a:ext cx="4076417" cy="18288003"/>
            <a:chOff x="0" y="0"/>
            <a:chExt cx="1277950" cy="484126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277950" cy="4841260"/>
            </a:xfrm>
            <a:custGeom>
              <a:avLst/>
              <a:gdLst/>
              <a:ahLst/>
              <a:cxnLst/>
              <a:rect l="l" t="t" r="r" b="b"/>
              <a:pathLst>
                <a:path w="1277950" h="4841260">
                  <a:moveTo>
                    <a:pt x="0" y="0"/>
                  </a:moveTo>
                  <a:lnTo>
                    <a:pt x="1277950" y="0"/>
                  </a:lnTo>
                  <a:lnTo>
                    <a:pt x="1277950" y="4841260"/>
                  </a:lnTo>
                  <a:lnTo>
                    <a:pt x="0" y="484126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437106" y="2267089"/>
            <a:ext cx="5658657" cy="7397515"/>
            <a:chOff x="0" y="0"/>
            <a:chExt cx="7544876" cy="986335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7544876" cy="9863354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173387" y="157194"/>
              <a:ext cx="7042089" cy="9333562"/>
            </a:xfrm>
            <a:prstGeom prst="rect">
              <a:avLst/>
            </a:prstGeom>
            <a:solidFill>
              <a:schemeClr val="bg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81343" y="2267089"/>
            <a:ext cx="5658657" cy="7397515"/>
            <a:chOff x="0" y="0"/>
            <a:chExt cx="7544876" cy="986335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7544876" cy="9863354"/>
            </a:xfrm>
            <a:prstGeom prst="rect">
              <a:avLst/>
            </a:prstGeom>
          </p:spPr>
        </p:pic>
        <p:sp>
          <p:nvSpPr>
            <p:cNvPr id="9" name="AutoShape 9"/>
            <p:cNvSpPr/>
            <p:nvPr/>
          </p:nvSpPr>
          <p:spPr>
            <a:xfrm>
              <a:off x="173387" y="157194"/>
              <a:ext cx="7042089" cy="9333562"/>
            </a:xfrm>
            <a:prstGeom prst="rect">
              <a:avLst/>
            </a:prstGeom>
            <a:solidFill>
              <a:schemeClr val="bg1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537565" y="342900"/>
            <a:ext cx="16914782" cy="922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920"/>
              </a:lnSpc>
              <a:spcBef>
                <a:spcPct val="0"/>
              </a:spcBef>
            </a:pPr>
            <a:r>
              <a:rPr lang="ru-RU" sz="54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пособий </a:t>
            </a:r>
            <a:r>
              <a:rPr lang="ru-RU" sz="5400" b="1" spc="-7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54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ЕГЭ и ОГЭ-2022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533900"/>
            <a:ext cx="4686300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варианты по новым демоверсиям 2022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выполнения с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комментариями</a:t>
            </a: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10113" y="3051522"/>
            <a:ext cx="367628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44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варианты </a:t>
            </a:r>
            <a:endParaRPr lang="en-US" sz="3200" b="1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2468867"/>
            <a:ext cx="1351068" cy="181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831"/>
              </a:lnSpc>
              <a:spcBef>
                <a:spcPct val="0"/>
              </a:spcBef>
            </a:pPr>
            <a:r>
              <a:rPr lang="en-US" sz="10593" dirty="0">
                <a:solidFill>
                  <a:srgbClr val="000000"/>
                </a:solidFill>
                <a:latin typeface="Montserrat Extra-Light Bold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89552" y="2468867"/>
            <a:ext cx="1351068" cy="181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831"/>
              </a:lnSpc>
              <a:spcBef>
                <a:spcPct val="0"/>
              </a:spcBef>
            </a:pPr>
            <a:r>
              <a:rPr lang="en-US" sz="10593" u="none" dirty="0">
                <a:solidFill>
                  <a:srgbClr val="000000"/>
                </a:solidFill>
                <a:latin typeface="Montserrat Extra-Light Bold"/>
              </a:rPr>
              <a:t>2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10321420" y="4533900"/>
            <a:ext cx="4457700" cy="4372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всем темам в формате ЕГЭ в одном сборнике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149"/>
              </a:lnSpc>
              <a:spcBef>
                <a:spcPct val="0"/>
              </a:spcBef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от базового до высокого уровня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</a:t>
            </a: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</a:p>
          <a:p>
            <a:pPr lvl="0">
              <a:lnSpc>
                <a:spcPts val="3149"/>
              </a:lnSpc>
              <a:spcBef>
                <a:spcPct val="0"/>
              </a:spcBef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решений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11235820" y="3051522"/>
            <a:ext cx="333338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44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</a:t>
            </a:r>
          </a:p>
          <a:p>
            <a:pPr lvl="0">
              <a:lnSpc>
                <a:spcPts val="3744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154" y="2356062"/>
            <a:ext cx="2346046" cy="323488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971" y="6052681"/>
            <a:ext cx="2312611" cy="32818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4730" y="6121676"/>
            <a:ext cx="2308894" cy="32890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6154" y="2429395"/>
            <a:ext cx="2343004" cy="321841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065939" y="9258300"/>
            <a:ext cx="2081851" cy="8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2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105791" y="-7105789"/>
            <a:ext cx="4076417" cy="18288003"/>
            <a:chOff x="0" y="0"/>
            <a:chExt cx="1277950" cy="48412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7950" cy="4841260"/>
            </a:xfrm>
            <a:custGeom>
              <a:avLst/>
              <a:gdLst/>
              <a:ahLst/>
              <a:cxnLst/>
              <a:rect l="l" t="t" r="r" b="b"/>
              <a:pathLst>
                <a:path w="1277950" h="4841260">
                  <a:moveTo>
                    <a:pt x="0" y="0"/>
                  </a:moveTo>
                  <a:lnTo>
                    <a:pt x="1277950" y="0"/>
                  </a:lnTo>
                  <a:lnTo>
                    <a:pt x="1277950" y="4841260"/>
                  </a:lnTo>
                  <a:lnTo>
                    <a:pt x="0" y="484126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2726" y="2267089"/>
            <a:ext cx="5919360" cy="7879901"/>
            <a:chOff x="0" y="0"/>
            <a:chExt cx="7544876" cy="986335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7544876" cy="9863354"/>
            </a:xfrm>
            <a:prstGeom prst="rect">
              <a:avLst/>
            </a:prstGeom>
          </p:spPr>
        </p:pic>
        <p:sp>
          <p:nvSpPr>
            <p:cNvPr id="12" name="AutoShape 12"/>
            <p:cNvSpPr/>
            <p:nvPr/>
          </p:nvSpPr>
          <p:spPr>
            <a:xfrm>
              <a:off x="173387" y="157194"/>
              <a:ext cx="7042089" cy="9333562"/>
            </a:xfrm>
            <a:prstGeom prst="rect">
              <a:avLst/>
            </a:prstGeom>
            <a:solidFill>
              <a:schemeClr val="bg1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11218" y="575356"/>
            <a:ext cx="17295782" cy="922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920"/>
              </a:lnSpc>
              <a:spcBef>
                <a:spcPct val="0"/>
              </a:spcBef>
            </a:pPr>
            <a:r>
              <a:rPr lang="ru-RU" sz="54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пособий </a:t>
            </a:r>
            <a:r>
              <a:rPr lang="ru-RU" sz="5400" b="1" spc="-7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5400" b="1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ЕГЭ и ОГЭ-2022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1219" y="4285760"/>
            <a:ext cx="5257588" cy="596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по различным типам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заданий;</a:t>
            </a: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отдельным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темам;</a:t>
            </a: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и карманные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справочники;</a:t>
            </a:r>
          </a:p>
          <a:p>
            <a:pPr lvl="0">
              <a:lnSpc>
                <a:spcPts val="3149"/>
              </a:lnSpc>
              <a:spcBef>
                <a:spcPct val="0"/>
              </a:spcBef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14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по организации учебных работ: олимпиады, проектная деятельность, математические бои</a:t>
            </a:r>
          </a:p>
          <a:p>
            <a:pPr lvl="0">
              <a:lnSpc>
                <a:spcPts val="3149"/>
              </a:lnSpc>
              <a:spcBef>
                <a:spcPct val="0"/>
              </a:spcBef>
            </a:pPr>
            <a:endParaRPr lang="ru-RU" sz="2249" dirty="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45860" y="2902824"/>
            <a:ext cx="3281831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</a:t>
            </a:r>
          </a:p>
          <a:p>
            <a:pPr marL="0" lvl="0" indent="0" algn="l">
              <a:lnSpc>
                <a:spcPts val="37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комплексе: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02404" y="2468867"/>
            <a:ext cx="1351068" cy="181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831"/>
              </a:lnSpc>
              <a:spcBef>
                <a:spcPct val="0"/>
              </a:spcBef>
            </a:pPr>
            <a:r>
              <a:rPr lang="en-US" sz="10593" u="none">
                <a:solidFill>
                  <a:srgbClr val="000000"/>
                </a:solidFill>
                <a:latin typeface="Montserrat Extra-Light Bold"/>
              </a:rPr>
              <a:t>3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65939" y="9258300"/>
            <a:ext cx="2081851" cy="88869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0504" y="4706698"/>
            <a:ext cx="2648803" cy="37727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6560" y="4698921"/>
            <a:ext cx="2708906" cy="37882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6104" y="4698921"/>
            <a:ext cx="2747399" cy="37882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104" y="6149662"/>
            <a:ext cx="2622896" cy="23335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7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356759" y="-8356756"/>
            <a:ext cx="1574482" cy="18288000"/>
            <a:chOff x="0" y="0"/>
            <a:chExt cx="1277950" cy="48412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7950" cy="4841260"/>
            </a:xfrm>
            <a:custGeom>
              <a:avLst/>
              <a:gdLst/>
              <a:ahLst/>
              <a:cxnLst/>
              <a:rect l="l" t="t" r="r" b="b"/>
              <a:pathLst>
                <a:path w="1277950" h="4841260">
                  <a:moveTo>
                    <a:pt x="0" y="0"/>
                  </a:moveTo>
                  <a:lnTo>
                    <a:pt x="1277950" y="0"/>
                  </a:lnTo>
                  <a:lnTo>
                    <a:pt x="1277950" y="4841260"/>
                  </a:lnTo>
                  <a:lnTo>
                    <a:pt x="0" y="4841260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337150" y="272630"/>
            <a:ext cx="13704726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  <a:spcBef>
                <a:spcPct val="0"/>
              </a:spcBef>
            </a:pPr>
            <a:r>
              <a:rPr lang="ru-RU" sz="6600" b="1" spc="-72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</a:t>
            </a:r>
            <a:endParaRPr lang="en-US" sz="6600" b="1" spc="-72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5939" y="9258300"/>
            <a:ext cx="2081851" cy="888690"/>
          </a:xfrm>
          <a:prstGeom prst="rect">
            <a:avLst/>
          </a:prstGeom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859" y="5930471"/>
            <a:ext cx="2311828" cy="32560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0328" y="1990014"/>
            <a:ext cx="2324471" cy="331079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930471"/>
            <a:ext cx="2207632" cy="32560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3352" y="5930471"/>
            <a:ext cx="2390211" cy="32361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0328" y="5879296"/>
            <a:ext cx="2242327" cy="33072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3352" y="1963462"/>
            <a:ext cx="2229484" cy="33475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963463"/>
            <a:ext cx="2345963" cy="33475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4"/>
          <a:stretch/>
        </p:blipFill>
        <p:spPr bwMode="auto">
          <a:xfrm>
            <a:off x="786860" y="1970964"/>
            <a:ext cx="2313938" cy="334007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1401" y="5932264"/>
            <a:ext cx="2349998" cy="32543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8600" y="1934177"/>
            <a:ext cx="2349999" cy="334757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/>
          <a:stretch/>
        </p:blipFill>
        <p:spPr bwMode="auto">
          <a:xfrm>
            <a:off x="12661402" y="1934177"/>
            <a:ext cx="2349998" cy="33475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8600" y="5932265"/>
            <a:ext cx="2349999" cy="32543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9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356759" y="-8356756"/>
            <a:ext cx="1574482" cy="18288000"/>
            <a:chOff x="0" y="0"/>
            <a:chExt cx="1277950" cy="48412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7950" cy="4841260"/>
            </a:xfrm>
            <a:custGeom>
              <a:avLst/>
              <a:gdLst/>
              <a:ahLst/>
              <a:cxnLst/>
              <a:rect l="l" t="t" r="r" b="b"/>
              <a:pathLst>
                <a:path w="1277950" h="4841260">
                  <a:moveTo>
                    <a:pt x="0" y="0"/>
                  </a:moveTo>
                  <a:lnTo>
                    <a:pt x="1277950" y="0"/>
                  </a:lnTo>
                  <a:lnTo>
                    <a:pt x="1277950" y="4841260"/>
                  </a:lnTo>
                  <a:lnTo>
                    <a:pt x="0" y="4841260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97474" y="400983"/>
            <a:ext cx="10493052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ru-RU" sz="7200" b="1" spc="-72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</a:t>
            </a:r>
            <a:endParaRPr lang="en-US" sz="7200" b="1" spc="-72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5939" y="9258300"/>
            <a:ext cx="2081851" cy="888690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3959" y="3847356"/>
            <a:ext cx="2709802" cy="40324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997" y="3847356"/>
            <a:ext cx="2725934" cy="40324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0474" y="3127276"/>
            <a:ext cx="3611920" cy="47525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9687" y="3847356"/>
            <a:ext cx="2830778" cy="40324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5808" y="3847356"/>
            <a:ext cx="2701740" cy="40324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9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0" y="-1"/>
            <a:ext cx="2390775" cy="10287001"/>
            <a:chOff x="0" y="0"/>
            <a:chExt cx="568927" cy="28554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8927" cy="2855435"/>
            </a:xfrm>
            <a:custGeom>
              <a:avLst/>
              <a:gdLst/>
              <a:ahLst/>
              <a:cxnLst/>
              <a:rect l="l" t="t" r="r" b="b"/>
              <a:pathLst>
                <a:path w="568927" h="2855435">
                  <a:moveTo>
                    <a:pt x="0" y="0"/>
                  </a:moveTo>
                  <a:lnTo>
                    <a:pt x="568927" y="0"/>
                  </a:lnTo>
                  <a:lnTo>
                    <a:pt x="568927" y="2855435"/>
                  </a:lnTo>
                  <a:lnTo>
                    <a:pt x="0" y="285543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69794" y="414704"/>
            <a:ext cx="7444617" cy="9732286"/>
            <a:chOff x="0" y="0"/>
            <a:chExt cx="9926156" cy="12976382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926156" cy="12976382"/>
            </a:xfrm>
            <a:prstGeom prst="rect">
              <a:avLst/>
            </a:prstGeom>
          </p:spPr>
        </p:pic>
        <p:sp>
          <p:nvSpPr>
            <p:cNvPr id="17" name="AutoShape 17"/>
            <p:cNvSpPr/>
            <p:nvPr/>
          </p:nvSpPr>
          <p:spPr>
            <a:xfrm>
              <a:off x="228111" y="206807"/>
              <a:ext cx="9264682" cy="122793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348288" y="800100"/>
            <a:ext cx="58610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6000" b="1" spc="-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задания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8752" y="1899880"/>
            <a:ext cx="6505048" cy="6385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457200" lvl="0" indent="-457200">
              <a:lnSpc>
                <a:spcPct val="11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marL="457200" lvl="0" indent="-457200">
              <a:lnSpc>
                <a:spcPct val="11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pPr marL="457200" lvl="0" indent="-457200">
              <a:lnSpc>
                <a:spcPct val="11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чтение. </a:t>
            </a:r>
          </a:p>
          <a:p>
            <a:pPr lvl="0">
              <a:lnSpc>
                <a:spcPct val="114000"/>
              </a:lnSpc>
              <a:spcBef>
                <a:spcPct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4000"/>
              </a:lnSpc>
              <a:spcBef>
                <a:spcPct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помогут родителям организовать досуг детей и повторение учебного материала летом</a:t>
            </a:r>
          </a:p>
        </p:txBody>
      </p:sp>
      <p:pic>
        <p:nvPicPr>
          <p:cNvPr id="1026" name="Picture 2" descr="https://www.legionr.ru/upload/iblock/c06/c06bd88d00f1b9075e437a4e2ef7da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800100"/>
            <a:ext cx="3023312" cy="41529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egionr.ru/upload/iblock/4cb/4cba61bfb48ec0eeffd76275e1df64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5415839"/>
            <a:ext cx="2882347" cy="41529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legionr.ru/upload/iblock/c1f/c1fe8812ad7c7d49160cfb4d54dd258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2" b="1972"/>
          <a:stretch/>
        </p:blipFill>
        <p:spPr bwMode="auto">
          <a:xfrm>
            <a:off x="11595654" y="800100"/>
            <a:ext cx="3006699" cy="41529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legionr.ru/upload/iblock/e29/e292daedfa94e1d6c1920bbe25e4fd9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35200" y="800100"/>
            <a:ext cx="2882346" cy="41529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адания на лето. 50 занятий по математике, русскому языку и литературному чтению. За курс 1-го клас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34889"/>
            <a:ext cx="3023312" cy="41529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Задания на лето. 2 класс. 50 заняти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653" y="5434889"/>
            <a:ext cx="3006699" cy="411876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461949" y="8674410"/>
            <a:ext cx="2081851" cy="8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Легион 2022">
      <a:dk1>
        <a:sysClr val="windowText" lastClr="000000"/>
      </a:dk1>
      <a:lt1>
        <a:srgbClr val="FFFFFF"/>
      </a:lt1>
      <a:dk2>
        <a:srgbClr val="C00000"/>
      </a:dk2>
      <a:lt2>
        <a:srgbClr val="FFFFFF"/>
      </a:lt2>
      <a:accent1>
        <a:srgbClr val="A5A5A5"/>
      </a:accent1>
      <a:accent2>
        <a:srgbClr val="FFFFFF"/>
      </a:accent2>
      <a:accent3>
        <a:srgbClr val="C00000"/>
      </a:accent3>
      <a:accent4>
        <a:srgbClr val="A5A5A5"/>
      </a:accent4>
      <a:accent5>
        <a:srgbClr val="C00000"/>
      </a:accent5>
      <a:accent6>
        <a:srgbClr val="A5A5A5"/>
      </a:accent6>
      <a:hlink>
        <a:srgbClr val="C00000"/>
      </a:hlink>
      <a:folHlink>
        <a:srgbClr val="C00000"/>
      </a:folHlink>
    </a:clrScheme>
    <a:fontScheme name="Легион 2022">
      <a:majorFont>
        <a:latin typeface="Bahnschrif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Легион 2022">
      <a:dk1>
        <a:sysClr val="windowText" lastClr="000000"/>
      </a:dk1>
      <a:lt1>
        <a:srgbClr val="FFFFFF"/>
      </a:lt1>
      <a:dk2>
        <a:srgbClr val="C00000"/>
      </a:dk2>
      <a:lt2>
        <a:srgbClr val="FFFFFF"/>
      </a:lt2>
      <a:accent1>
        <a:srgbClr val="A5A5A5"/>
      </a:accent1>
      <a:accent2>
        <a:srgbClr val="FFFFFF"/>
      </a:accent2>
      <a:accent3>
        <a:srgbClr val="C00000"/>
      </a:accent3>
      <a:accent4>
        <a:srgbClr val="A5A5A5"/>
      </a:accent4>
      <a:accent5>
        <a:srgbClr val="C00000"/>
      </a:accent5>
      <a:accent6>
        <a:srgbClr val="A5A5A5"/>
      </a:accent6>
      <a:hlink>
        <a:srgbClr val="C00000"/>
      </a:hlink>
      <a:folHlink>
        <a:srgbClr val="C00000"/>
      </a:folHlink>
    </a:clrScheme>
    <a:fontScheme name="Легион 2022">
      <a:majorFont>
        <a:latin typeface="Bahnschrif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478</Words>
  <Application>Microsoft Office PowerPoint</Application>
  <PresentationFormat>Произвольный</PresentationFormat>
  <Paragraphs>126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Wingdings</vt:lpstr>
      <vt:lpstr>Montserrat Extra-Light Bold</vt:lpstr>
      <vt:lpstr>Times New Roman</vt:lpstr>
      <vt:lpstr>Bahnschrift</vt:lpstr>
      <vt:lpstr>Calibri</vt:lpstr>
      <vt:lpstr>Calibri Light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Профильный ЕГЭ-2022</dc:title>
  <dc:creator>kovalenko_mv</dc:creator>
  <cp:lastModifiedBy>User</cp:lastModifiedBy>
  <cp:revision>82</cp:revision>
  <dcterms:created xsi:type="dcterms:W3CDTF">2006-08-16T00:00:00Z</dcterms:created>
  <dcterms:modified xsi:type="dcterms:W3CDTF">2021-09-12T19:41:39Z</dcterms:modified>
  <dc:identifier>DAEl8AuoI2A</dc:identifier>
</cp:coreProperties>
</file>