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0.jpg" ContentType="image/jpg"/>
  <Override PartName="/ppt/media/image51.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58" r:id="rId2"/>
    <p:sldId id="331" r:id="rId3"/>
    <p:sldId id="367" r:id="rId4"/>
    <p:sldId id="332" r:id="rId5"/>
    <p:sldId id="368" r:id="rId6"/>
    <p:sldId id="366" r:id="rId7"/>
    <p:sldId id="383" r:id="rId8"/>
    <p:sldId id="384" r:id="rId9"/>
    <p:sldId id="362" r:id="rId10"/>
    <p:sldId id="301" r:id="rId11"/>
    <p:sldId id="271" r:id="rId12"/>
    <p:sldId id="361" r:id="rId13"/>
    <p:sldId id="299" r:id="rId14"/>
    <p:sldId id="283" r:id="rId15"/>
    <p:sldId id="335" r:id="rId16"/>
    <p:sldId id="369" r:id="rId17"/>
    <p:sldId id="338" r:id="rId18"/>
    <p:sldId id="385" r:id="rId19"/>
    <p:sldId id="265" r:id="rId20"/>
    <p:sldId id="395" r:id="rId21"/>
    <p:sldId id="394" r:id="rId22"/>
    <p:sldId id="386" r:id="rId23"/>
    <p:sldId id="396" r:id="rId24"/>
    <p:sldId id="397" r:id="rId25"/>
    <p:sldId id="346" r:id="rId26"/>
    <p:sldId id="260" r:id="rId27"/>
    <p:sldId id="388" r:id="rId28"/>
    <p:sldId id="387" r:id="rId29"/>
    <p:sldId id="389" r:id="rId30"/>
    <p:sldId id="390" r:id="rId31"/>
    <p:sldId id="391" r:id="rId32"/>
    <p:sldId id="392" r:id="rId33"/>
    <p:sldId id="258" r:id="rId34"/>
    <p:sldId id="393" r:id="rId35"/>
    <p:sldId id="374" r:id="rId36"/>
    <p:sldId id="375" r:id="rId37"/>
    <p:sldId id="257" r:id="rId38"/>
    <p:sldId id="273" r:id="rId39"/>
    <p:sldId id="376" r:id="rId40"/>
    <p:sldId id="377" r:id="rId41"/>
    <p:sldId id="378" r:id="rId42"/>
    <p:sldId id="379" r:id="rId43"/>
    <p:sldId id="264" r:id="rId44"/>
    <p:sldId id="266" r:id="rId45"/>
    <p:sldId id="274" r:id="rId46"/>
    <p:sldId id="275" r:id="rId47"/>
    <p:sldId id="380" r:id="rId48"/>
    <p:sldId id="270" r:id="rId49"/>
    <p:sldId id="268" r:id="rId50"/>
    <p:sldId id="267" r:id="rId51"/>
    <p:sldId id="269" r:id="rId52"/>
    <p:sldId id="34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97" d="100"/>
          <a:sy n="97" d="100"/>
        </p:scale>
        <p:origin x="294"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F720A-240B-4FD2-A353-5A02D47C0859}" type="datetimeFigureOut">
              <a:rPr lang="ru-RU" smtClean="0"/>
              <a:t>21.01.2021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AB919-7F11-4BE3-BD7C-06671CDC68A7}" type="slidenum">
              <a:rPr lang="ru-RU" smtClean="0"/>
              <a:t>‹#›</a:t>
            </a:fld>
            <a:endParaRPr lang="ru-RU"/>
          </a:p>
        </p:txBody>
      </p:sp>
    </p:spTree>
    <p:extLst>
      <p:ext uri="{BB962C8B-B14F-4D97-AF65-F5344CB8AC3E}">
        <p14:creationId xmlns:p14="http://schemas.microsoft.com/office/powerpoint/2010/main" val="118096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7A032BA-CE9A-451F-B84F-3209BA6C6D3B}" type="slidenum">
              <a:rPr lang="ru-RU" smtClean="0"/>
              <a:t>2</a:t>
            </a:fld>
            <a:endParaRPr lang="ru-RU"/>
          </a:p>
        </p:txBody>
      </p:sp>
    </p:spTree>
    <p:extLst>
      <p:ext uri="{BB962C8B-B14F-4D97-AF65-F5344CB8AC3E}">
        <p14:creationId xmlns:p14="http://schemas.microsoft.com/office/powerpoint/2010/main" val="255858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01183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9821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6444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9796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0467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046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046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1204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16653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607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032BA-CE9A-451F-B84F-3209BA6C6D3B}" type="slidenum">
              <a:rPr lang="ru-RU" smtClean="0"/>
              <a:t>9</a:t>
            </a:fld>
            <a:endParaRPr lang="ru-RU"/>
          </a:p>
        </p:txBody>
      </p:sp>
    </p:spTree>
    <p:extLst>
      <p:ext uri="{BB962C8B-B14F-4D97-AF65-F5344CB8AC3E}">
        <p14:creationId xmlns:p14="http://schemas.microsoft.com/office/powerpoint/2010/main" val="2465224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3461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a13c4e42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8a13c4e42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537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A032BA-CE9A-451F-B84F-3209BA6C6D3B}" type="slidenum">
              <a:rPr lang="ru-RU" smtClean="0"/>
              <a:t>10</a:t>
            </a:fld>
            <a:endParaRPr lang="ru-RU"/>
          </a:p>
        </p:txBody>
      </p:sp>
    </p:spTree>
    <p:extLst>
      <p:ext uri="{BB962C8B-B14F-4D97-AF65-F5344CB8AC3E}">
        <p14:creationId xmlns:p14="http://schemas.microsoft.com/office/powerpoint/2010/main" val="137217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a:extLst>
              <a:ext uri="{FF2B5EF4-FFF2-40B4-BE49-F238E27FC236}">
                <a16:creationId xmlns:a16="http://schemas.microsoft.com/office/drawing/2014/main" id="{1929CFFA-34E0-4971-A112-1DE15F5729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Заметки 2">
            <a:extLst>
              <a:ext uri="{FF2B5EF4-FFF2-40B4-BE49-F238E27FC236}">
                <a16:creationId xmlns:a16="http://schemas.microsoft.com/office/drawing/2014/main" id="{840BF110-6BBC-40F8-9FEF-1B526D636D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66564" name="Номер слайда 3">
            <a:extLst>
              <a:ext uri="{FF2B5EF4-FFF2-40B4-BE49-F238E27FC236}">
                <a16:creationId xmlns:a16="http://schemas.microsoft.com/office/drawing/2014/main" id="{AACBAB73-3961-4EE2-B27C-F7306073B99F}"/>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5E99248-B44E-48EA-8BE4-86A578A4BE4D}" type="slidenum">
              <a:rPr lang="ru-RU" altLang="ru-RU"/>
              <a:pPr eaLnBrk="1" hangingPunct="1"/>
              <a:t>23</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a:extLst>
              <a:ext uri="{FF2B5EF4-FFF2-40B4-BE49-F238E27FC236}">
                <a16:creationId xmlns:a16="http://schemas.microsoft.com/office/drawing/2014/main" id="{8E7D7A7C-89FB-49F7-9F12-1CF76AFC7A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Заметки 2">
            <a:extLst>
              <a:ext uri="{FF2B5EF4-FFF2-40B4-BE49-F238E27FC236}">
                <a16:creationId xmlns:a16="http://schemas.microsoft.com/office/drawing/2014/main" id="{F4EC955A-D7C9-428B-B59C-A5772E1275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66564" name="Номер слайда 3">
            <a:extLst>
              <a:ext uri="{FF2B5EF4-FFF2-40B4-BE49-F238E27FC236}">
                <a16:creationId xmlns:a16="http://schemas.microsoft.com/office/drawing/2014/main" id="{253A7601-7453-4AA2-AC3F-8DF9DC98EA05}"/>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88E49B3-3D91-45DF-9681-223999578C31}" type="slidenum">
              <a:rPr lang="ru-RU" altLang="ru-RU"/>
              <a:pPr eaLnBrk="1" hangingPunct="1"/>
              <a:t>24</a:t>
            </a:fld>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74B661F-28D5-49BF-AB03-2B3778483AF1}" type="slidenum">
              <a:rPr lang="ru-RU" smtClean="0"/>
              <a:t>26</a:t>
            </a:fld>
            <a:endParaRPr lang="ru-RU"/>
          </a:p>
        </p:txBody>
      </p:sp>
    </p:spTree>
    <p:extLst>
      <p:ext uri="{BB962C8B-B14F-4D97-AF65-F5344CB8AC3E}">
        <p14:creationId xmlns:p14="http://schemas.microsoft.com/office/powerpoint/2010/main" val="125510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3013"/>
            <a:ext cx="5962650" cy="33543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509D9A-F6F4-4AB3-92A1-E9692A289665}" type="slidenum">
              <a:rPr lang="ru-RU" smtClean="0"/>
              <a:t>33</a:t>
            </a:fld>
            <a:endParaRPr lang="ru-RU"/>
          </a:p>
        </p:txBody>
      </p:sp>
    </p:spTree>
    <p:extLst>
      <p:ext uri="{BB962C8B-B14F-4D97-AF65-F5344CB8AC3E}">
        <p14:creationId xmlns:p14="http://schemas.microsoft.com/office/powerpoint/2010/main" val="2720790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109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a13c4e42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8a13c4e426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29496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A21B979-1AAA-478F-A0E1-F07F61FCB355}" type="datetimeFigureOut">
              <a:rPr lang="ru-RU" smtClean="0"/>
              <a:t>21.01.2021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7C49F5-F715-4EAE-B4CC-FBB704141322}"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51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A21B979-1AAA-478F-A0E1-F07F61FCB355}" type="datetimeFigureOut">
              <a:rPr lang="ru-RU" smtClean="0"/>
              <a:t>21.01.2021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2509202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A21B979-1AAA-478F-A0E1-F07F61FCB355}" type="datetimeFigureOut">
              <a:rPr lang="ru-RU" smtClean="0"/>
              <a:t>21.01.2021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3146765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p:cSld name="Заголовок">
    <p:spTree>
      <p:nvGrpSpPr>
        <p:cNvPr id="1" name="Shape 52"/>
        <p:cNvGrpSpPr/>
        <p:nvPr/>
      </p:nvGrpSpPr>
      <p:grpSpPr>
        <a:xfrm>
          <a:off x="0" y="0"/>
          <a:ext cx="0" cy="0"/>
          <a:chOff x="0" y="0"/>
          <a:chExt cx="0" cy="0"/>
        </a:xfrm>
      </p:grpSpPr>
      <p:sp>
        <p:nvSpPr>
          <p:cNvPr id="53" name="Google Shape;53;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Calibri"/>
                <a:ea typeface="Calibri"/>
                <a:cs typeface="Calibri"/>
                <a:sym typeface="Calibri"/>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16917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A21B979-1AAA-478F-A0E1-F07F61FCB355}" type="datetimeFigureOut">
              <a:rPr lang="ru-RU" smtClean="0"/>
              <a:t>21.01.2021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340463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A21B979-1AAA-478F-A0E1-F07F61FCB355}" type="datetimeFigureOut">
              <a:rPr lang="ru-RU" smtClean="0"/>
              <a:t>21.01.2021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47C49F5-F715-4EAE-B4CC-FBB704141322}"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A21B979-1AAA-478F-A0E1-F07F61FCB355}" type="datetimeFigureOut">
              <a:rPr lang="ru-RU" smtClean="0"/>
              <a:t>21.01.2021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3912903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A21B979-1AAA-478F-A0E1-F07F61FCB355}" type="datetimeFigureOut">
              <a:rPr lang="ru-RU" smtClean="0"/>
              <a:t>21.01.2021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342079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A21B979-1AAA-478F-A0E1-F07F61FCB355}" type="datetimeFigureOut">
              <a:rPr lang="ru-RU" smtClean="0"/>
              <a:t>21.01.2021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298849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21B979-1AAA-478F-A0E1-F07F61FCB355}" type="datetimeFigureOut">
              <a:rPr lang="ru-RU" smtClean="0"/>
              <a:t>21.01.2021</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129349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A21B979-1AAA-478F-A0E1-F07F61FCB355}" type="datetimeFigureOut">
              <a:rPr lang="ru-RU" smtClean="0"/>
              <a:t>21.01.2021</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47C49F5-F715-4EAE-B4CC-FBB704141322}" type="slidenum">
              <a:rPr lang="ru-RU" smtClean="0"/>
              <a:t>‹#›</a:t>
            </a:fld>
            <a:endParaRPr lang="ru-RU"/>
          </a:p>
        </p:txBody>
      </p:sp>
    </p:spTree>
    <p:extLst>
      <p:ext uri="{BB962C8B-B14F-4D97-AF65-F5344CB8AC3E}">
        <p14:creationId xmlns:p14="http://schemas.microsoft.com/office/powerpoint/2010/main" val="396083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A21B979-1AAA-478F-A0E1-F07F61FCB355}" type="datetimeFigureOut">
              <a:rPr lang="ru-RU" smtClean="0"/>
              <a:t>21.01.2021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47C49F5-F715-4EAE-B4CC-FBB704141322}" type="slidenum">
              <a:rPr lang="ru-RU" smtClean="0"/>
              <a:t>‹#›</a:t>
            </a:fld>
            <a:endParaRPr lang="ru-RU"/>
          </a:p>
        </p:txBody>
      </p:sp>
    </p:spTree>
    <p:extLst>
      <p:ext uri="{BB962C8B-B14F-4D97-AF65-F5344CB8AC3E}">
        <p14:creationId xmlns:p14="http://schemas.microsoft.com/office/powerpoint/2010/main" val="1959291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A21B979-1AAA-478F-A0E1-F07F61FCB355}" type="datetimeFigureOut">
              <a:rPr lang="ru-RU" smtClean="0"/>
              <a:t>21.01.2021</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47C49F5-F715-4EAE-B4CC-FBB704141322}"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54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etlit.ru/knigi-o-velikoy-otechestvennoy-voyne/" TargetMode="External"/><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png"/><Relationship Id="rId7" Type="http://schemas.openxmlformats.org/officeDocument/2006/relationships/image" Target="../media/image52.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 Id="rId9" Type="http://schemas.openxmlformats.org/officeDocument/2006/relationships/image" Target="../media/image54.tiff"/></Relationships>
</file>

<file path=ppt/slides/_rels/slide1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8" Type="http://schemas.openxmlformats.org/officeDocument/2006/relationships/image" Target="../media/image120.tiff"/><Relationship Id="rId3" Type="http://schemas.openxmlformats.org/officeDocument/2006/relationships/image" Target="../media/image116.jpg"/><Relationship Id="rId7" Type="http://schemas.openxmlformats.org/officeDocument/2006/relationships/image" Target="../media/image119.tif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tiff"/><Relationship Id="rId4" Type="http://schemas.openxmlformats.org/officeDocument/2006/relationships/image" Target="../media/image3.png"/><Relationship Id="rId9" Type="http://schemas.openxmlformats.org/officeDocument/2006/relationships/image" Target="../media/image121.tiff"/></Relationships>
</file>

<file path=ppt/slides/_rels/slide4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hyperlink" Target="https://www.instagram.com/izddetlit/" TargetMode="External"/><Relationship Id="rId7" Type="http://schemas.openxmlformats.org/officeDocument/2006/relationships/hyperlink" Target="mailto:sales@sbooks.ru" TargetMode="External"/><Relationship Id="rId2" Type="http://schemas.openxmlformats.org/officeDocument/2006/relationships/hyperlink" Target="mailto:dl@detlit.ru" TargetMode="External"/><Relationship Id="rId1" Type="http://schemas.openxmlformats.org/officeDocument/2006/relationships/slideLayout" Target="../slideLayouts/slideLayout7.xml"/><Relationship Id="rId6" Type="http://schemas.openxmlformats.org/officeDocument/2006/relationships/hyperlink" Target="mailto:s.bukreyeva@mail.ru" TargetMode="External"/><Relationship Id="rId5" Type="http://schemas.openxmlformats.org/officeDocument/2006/relationships/hyperlink" Target="https://vk.com/izddetlit" TargetMode="External"/><Relationship Id="rId4" Type="http://schemas.openxmlformats.org/officeDocument/2006/relationships/hyperlink" Target="https://www.facebook.com/izddetlit/" TargetMode="External"/><Relationship Id="rId9" Type="http://schemas.openxmlformats.org/officeDocument/2006/relationships/image" Target="../media/image13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png"/><Relationship Id="rId7"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559A2C-F21C-5F45-AF2D-F02AED2A7058}"/>
              </a:ext>
            </a:extLst>
          </p:cNvPr>
          <p:cNvSpPr txBox="1"/>
          <p:nvPr/>
        </p:nvSpPr>
        <p:spPr>
          <a:xfrm>
            <a:off x="5196108" y="5481624"/>
            <a:ext cx="3455584" cy="646181"/>
          </a:xfrm>
          <a:prstGeom prst="rect">
            <a:avLst/>
          </a:prstGeom>
          <a:noFill/>
        </p:spPr>
        <p:txBody>
          <a:bodyPr wrap="square" rtlCol="0">
            <a:spAutoFit/>
          </a:bodyPr>
          <a:lstStyle/>
          <a:p>
            <a:r>
              <a:rPr lang="ru-RU" b="1" i="1" dirty="0"/>
              <a:t>Сохраняем традиции — </a:t>
            </a:r>
          </a:p>
          <a:p>
            <a:r>
              <a:rPr lang="ru-RU" b="1" i="1" dirty="0"/>
              <a:t>           устремлены в будущее!</a:t>
            </a:r>
          </a:p>
        </p:txBody>
      </p:sp>
      <p:pic>
        <p:nvPicPr>
          <p:cNvPr id="3" name="Изображение 2" descr="для презентации.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a:hlinkClick r:id="rId3"/>
            <a:extLst>
              <a:ext uri="{FF2B5EF4-FFF2-40B4-BE49-F238E27FC236}">
                <a16:creationId xmlns:a16="http://schemas.microsoft.com/office/drawing/2014/main" id="{56559A2C-F21C-5F45-AF2D-F02AED2A7058}"/>
              </a:ext>
            </a:extLst>
          </p:cNvPr>
          <p:cNvSpPr txBox="1"/>
          <p:nvPr/>
        </p:nvSpPr>
        <p:spPr>
          <a:xfrm>
            <a:off x="7103879" y="6308653"/>
            <a:ext cx="3095627" cy="369247"/>
          </a:xfrm>
          <a:prstGeom prst="rect">
            <a:avLst/>
          </a:prstGeom>
          <a:noFill/>
        </p:spPr>
        <p:txBody>
          <a:bodyPr wrap="square" rtlCol="0">
            <a:spAutoFit/>
          </a:bodyPr>
          <a:lstStyle/>
          <a:p>
            <a:r>
              <a:rPr lang="en-US" dirty="0"/>
              <a:t>www</a:t>
            </a:r>
            <a:r>
              <a:rPr lang="ru-RU" dirty="0"/>
              <a:t>.</a:t>
            </a:r>
            <a:r>
              <a:rPr lang="en-US" dirty="0" err="1"/>
              <a:t>detlit</a:t>
            </a:r>
            <a:r>
              <a:rPr lang="ru-RU" dirty="0"/>
              <a:t>.</a:t>
            </a:r>
            <a:r>
              <a:rPr lang="en-US" dirty="0" err="1"/>
              <a:t>ru</a:t>
            </a:r>
            <a:endParaRPr lang="ru-RU" dirty="0"/>
          </a:p>
        </p:txBody>
      </p:sp>
      <p:sp>
        <p:nvSpPr>
          <p:cNvPr id="2" name="TextBox 1"/>
          <p:cNvSpPr txBox="1"/>
          <p:nvPr/>
        </p:nvSpPr>
        <p:spPr>
          <a:xfrm>
            <a:off x="4171406" y="1309651"/>
            <a:ext cx="7657011" cy="3600986"/>
          </a:xfrm>
          <a:prstGeom prst="rect">
            <a:avLst/>
          </a:prstGeom>
          <a:noFill/>
        </p:spPr>
        <p:txBody>
          <a:bodyPr wrap="square" rtlCol="0">
            <a:spAutoFit/>
          </a:bodyPr>
          <a:lstStyle/>
          <a:p>
            <a:pPr algn="ctr"/>
            <a:r>
              <a:rPr lang="ru-RU" sz="32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   </a:t>
            </a:r>
            <a:r>
              <a:rPr lang="ru-RU"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Издательство </a:t>
            </a:r>
            <a:endParaRPr lang="en-US"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ru-RU"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«Детская литература» сегодня: </a:t>
            </a:r>
            <a:endParaRPr lang="en-US"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ru-RU"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книжные серии и электронная библиотека</a:t>
            </a:r>
          </a:p>
          <a:p>
            <a:pPr algn="ctr"/>
            <a:endParaRPr lang="ru-RU" sz="2800" b="1" i="1" dirty="0">
              <a:solidFill>
                <a:schemeClr val="accent4"/>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ru-RU" sz="2800" b="1" i="1" dirty="0">
              <a:solidFill>
                <a:schemeClr val="accent4"/>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en-US"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C.</a:t>
            </a:r>
            <a:r>
              <a:rPr lang="ru-RU" sz="2800" b="1" i="1" dirty="0" err="1">
                <a:latin typeface="Malgun Gothic Semilight" panose="020B0502040204020203" pitchFamily="34" charset="-128"/>
                <a:ea typeface="Malgun Gothic Semilight" panose="020B0502040204020203" pitchFamily="34" charset="-128"/>
                <a:cs typeface="Malgun Gothic Semilight" panose="020B0502040204020203" pitchFamily="34" charset="-128"/>
              </a:rPr>
              <a:t>В.Букреева</a:t>
            </a:r>
            <a:r>
              <a:rPr lang="ru-RU"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 к.ф.н., региональный представитель издательства </a:t>
            </a:r>
            <a:endParaRPr lang="en-US"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ru-RU" sz="2800" b="1" i="1" dirty="0">
                <a:latin typeface="Malgun Gothic Semilight" panose="020B0502040204020203" pitchFamily="34" charset="-128"/>
                <a:ea typeface="Malgun Gothic Semilight" panose="020B0502040204020203" pitchFamily="34" charset="-128"/>
                <a:cs typeface="Malgun Gothic Semilight" panose="020B0502040204020203" pitchFamily="34" charset="-128"/>
              </a:rPr>
              <a:t>«Детская литература»</a:t>
            </a:r>
          </a:p>
        </p:txBody>
      </p:sp>
      <p:pic>
        <p:nvPicPr>
          <p:cNvPr id="5" name="Изображение 8">
            <a:extLst>
              <a:ext uri="{FF2B5EF4-FFF2-40B4-BE49-F238E27FC236}">
                <a16:creationId xmlns:a16="http://schemas.microsoft.com/office/drawing/2014/main" id="{D9F3BA1A-57F3-440F-918A-092D6BFC11DB}"/>
              </a:ext>
            </a:extLst>
          </p:cNvPr>
          <p:cNvPicPr>
            <a:picLocks noChangeAspect="1"/>
          </p:cNvPicPr>
          <p:nvPr/>
        </p:nvPicPr>
        <p:blipFill>
          <a:blip r:embed="rId4"/>
          <a:stretch>
            <a:fillRect/>
          </a:stretch>
        </p:blipFill>
        <p:spPr>
          <a:xfrm>
            <a:off x="10837013" y="5240200"/>
            <a:ext cx="890447" cy="887605"/>
          </a:xfrm>
          <a:prstGeom prst="rect">
            <a:avLst/>
          </a:prstGeom>
        </p:spPr>
      </p:pic>
    </p:spTree>
    <p:extLst>
      <p:ext uri="{BB962C8B-B14F-4D97-AF65-F5344CB8AC3E}">
        <p14:creationId xmlns:p14="http://schemas.microsoft.com/office/powerpoint/2010/main" val="506211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0C51E5BE-B8A1-F345-9803-7C7754612B96}"/>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38C67FE7-690E-214F-88C5-7766B8D4AE60}"/>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КНИГА ЗА КНИГОЙ</a:t>
            </a:r>
          </a:p>
        </p:txBody>
      </p:sp>
      <p:sp>
        <p:nvSpPr>
          <p:cNvPr id="16" name="TextBox 15">
            <a:extLst>
              <a:ext uri="{FF2B5EF4-FFF2-40B4-BE49-F238E27FC236}">
                <a16:creationId xmlns:a16="http://schemas.microsoft.com/office/drawing/2014/main" id="{8CF08606-F477-CE4A-B97C-FEF7F03D4F2B}"/>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7" name="Picture 2" descr="DL оранжевый">
            <a:extLst>
              <a:ext uri="{FF2B5EF4-FFF2-40B4-BE49-F238E27FC236}">
                <a16:creationId xmlns:a16="http://schemas.microsoft.com/office/drawing/2014/main" id="{4FBD559C-EE34-0244-834C-DDA813672F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Объект 2"/>
          <p:cNvSpPr>
            <a:spLocks noGrp="1"/>
          </p:cNvSpPr>
          <p:nvPr>
            <p:ph idx="4294967295"/>
          </p:nvPr>
        </p:nvSpPr>
        <p:spPr>
          <a:xfrm>
            <a:off x="296160" y="1089222"/>
            <a:ext cx="6583363" cy="4402138"/>
          </a:xfrm>
          <a:noFill/>
          <a:ln>
            <a:noFill/>
          </a:ln>
          <a:effectLst>
            <a:softEdge rad="50800"/>
          </a:effectLst>
        </p:spPr>
        <p:txBody>
          <a:bodyPr>
            <a:normAutofit/>
          </a:bodyPr>
          <a:lstStyle/>
          <a:p>
            <a:pPr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Классическая серия детских книжек для детей 5-</a:t>
            </a:r>
            <a:r>
              <a:rPr lang="en-US" sz="1600" dirty="0">
                <a:latin typeface="Times New Roman" panose="02020603050405020304" pitchFamily="18" charset="0"/>
                <a:cs typeface="Times New Roman" panose="02020603050405020304" pitchFamily="18" charset="0"/>
              </a:rPr>
              <a:t>7</a:t>
            </a:r>
            <a:r>
              <a:rPr lang="ru-RU" sz="1600" dirty="0">
                <a:latin typeface="Times New Roman" panose="02020603050405020304" pitchFamily="18" charset="0"/>
                <a:cs typeface="Times New Roman" panose="02020603050405020304" pitchFamily="18" charset="0"/>
              </a:rPr>
              <a:t> лет.</a:t>
            </a:r>
            <a:endParaRPr lang="en-US"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Интересные, захватывающие сюжеты о животном мире, добрые сказки и поучительные истории.</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Книги</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входят в школьную программу, а значит ребенок будет готов к школе заранее.</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Тонкие книжки в твердом переплете, дети не боятся брать их в руки и читают самостоятельно «от корки до корки».</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Книги развивают мышление и интеллект.</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Дети учатся чувствовать красоту художественного слова.</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Красочные иллюстрации вызывают эмоциональный отклик у детей и позволяют лучше запомнить сюжет.</a:t>
            </a: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На данный момент выпущено 20 книг, серия будет пополняться.</a:t>
            </a:r>
          </a:p>
          <a:p>
            <a:pPr marL="285750" indent="-285750" algn="just">
              <a:buFont typeface="Wingdings" panose="05000000000000000000" pitchFamily="2" charset="2"/>
              <a:buChar char="ü"/>
            </a:pPr>
            <a:endParaRPr lang="ru-RU" sz="1600" dirty="0"/>
          </a:p>
        </p:txBody>
      </p:sp>
      <p:pic>
        <p:nvPicPr>
          <p:cNvPr id="22" name="Объект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6627" y="3379600"/>
            <a:ext cx="1405465" cy="2000662"/>
          </a:xfrm>
          <a:prstGeom prst="rect">
            <a:avLst/>
          </a:prstGeom>
          <a:effectLst>
            <a:outerShdw blurRad="50800" dist="38100" dir="2700000" algn="tl" rotWithShape="0">
              <a:prstClr val="black">
                <a:alpha val="40000"/>
              </a:prstClr>
            </a:outerShdw>
          </a:effectLst>
        </p:spPr>
      </p:pic>
      <p:sp>
        <p:nvSpPr>
          <p:cNvPr id="23" name="object 17"/>
          <p:cNvSpPr/>
          <p:nvPr/>
        </p:nvSpPr>
        <p:spPr>
          <a:xfrm>
            <a:off x="7171633" y="3387200"/>
            <a:ext cx="1398652" cy="1985465"/>
          </a:xfrm>
          <a:prstGeom prst="rect">
            <a:avLst/>
          </a:prstGeom>
          <a:blipFill>
            <a:blip r:embed="rId5"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
        <p:nvSpPr>
          <p:cNvPr id="24" name="object 17"/>
          <p:cNvSpPr/>
          <p:nvPr/>
        </p:nvSpPr>
        <p:spPr>
          <a:xfrm>
            <a:off x="8729247" y="3387199"/>
            <a:ext cx="1333910" cy="1985465"/>
          </a:xfrm>
          <a:prstGeom prst="rect">
            <a:avLst/>
          </a:prstGeom>
          <a:blipFill>
            <a:blip r:embed="rId6"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pic>
        <p:nvPicPr>
          <p:cNvPr id="26" name="Рисунок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6627" y="1089222"/>
            <a:ext cx="1415043" cy="1993701"/>
          </a:xfrm>
          <a:prstGeom prst="rect">
            <a:avLst/>
          </a:prstGeom>
          <a:ln>
            <a:noFill/>
          </a:ln>
          <a:effectLst>
            <a:outerShdw blurRad="50800" dist="38100" dir="2700000" algn="tl" rotWithShape="0">
              <a:prstClr val="black">
                <a:alpha val="40000"/>
              </a:prstClr>
            </a:outerShdw>
          </a:effectLst>
        </p:spPr>
      </p:pic>
      <p:pic>
        <p:nvPicPr>
          <p:cNvPr id="28" name="Рисунок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8023" y="1089222"/>
            <a:ext cx="1402372" cy="2001688"/>
          </a:xfrm>
          <a:prstGeom prst="rect">
            <a:avLst/>
          </a:prstGeom>
          <a:ln>
            <a:noFill/>
          </a:ln>
          <a:effectLst>
            <a:outerShdw blurRad="50800" dist="38100" dir="2700000" algn="tl" rotWithShape="0">
              <a:prstClr val="black">
                <a:alpha val="40000"/>
              </a:prstClr>
            </a:outerShdw>
          </a:effectLst>
        </p:spPr>
      </p:pic>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6012" y="1072520"/>
            <a:ext cx="1377145" cy="2001687"/>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963783A4-450F-3A4F-ABB7-0B8D8A3D7BD9}"/>
              </a:ext>
            </a:extLst>
          </p:cNvPr>
          <p:cNvSpPr txBox="1"/>
          <p:nvPr/>
        </p:nvSpPr>
        <p:spPr>
          <a:xfrm>
            <a:off x="3276879" y="5695652"/>
            <a:ext cx="3587842" cy="369332"/>
          </a:xfrm>
          <a:prstGeom prst="rect">
            <a:avLst/>
          </a:prstGeom>
          <a:noFill/>
        </p:spPr>
        <p:txBody>
          <a:bodyPr wrap="none" rtlCol="0">
            <a:spAutoFit/>
          </a:bodyPr>
          <a:lstStyle/>
          <a:p>
            <a:r>
              <a:rPr lang="ru-RU" b="1" i="1" dirty="0"/>
              <a:t>Читаем вместе книгу за книгой!</a:t>
            </a:r>
          </a:p>
        </p:txBody>
      </p:sp>
    </p:spTree>
    <p:extLst>
      <p:ext uri="{BB962C8B-B14F-4D97-AF65-F5344CB8AC3E}">
        <p14:creationId xmlns:p14="http://schemas.microsoft.com/office/powerpoint/2010/main" val="41954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ADADF05B-3B6D-EC41-AC63-CBF19163991A}"/>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5EB52372-57BA-034D-A652-06EEEB7CF035}"/>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НАША МАРКА</a:t>
            </a:r>
          </a:p>
        </p:txBody>
      </p:sp>
      <p:sp>
        <p:nvSpPr>
          <p:cNvPr id="17" name="TextBox 16">
            <a:extLst>
              <a:ext uri="{FF2B5EF4-FFF2-40B4-BE49-F238E27FC236}">
                <a16:creationId xmlns:a16="http://schemas.microsoft.com/office/drawing/2014/main" id="{2661C5B0-E65F-D94F-930F-C8DB50B23C60}"/>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8" name="Picture 2" descr="DL оранжевый">
            <a:extLst>
              <a:ext uri="{FF2B5EF4-FFF2-40B4-BE49-F238E27FC236}">
                <a16:creationId xmlns:a16="http://schemas.microsoft.com/office/drawing/2014/main" id="{AE2F5925-F63F-8C42-AAEE-AF0A851402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Объект 2"/>
          <p:cNvSpPr>
            <a:spLocks noGrp="1"/>
          </p:cNvSpPr>
          <p:nvPr>
            <p:ph idx="4294967295"/>
          </p:nvPr>
        </p:nvSpPr>
        <p:spPr>
          <a:xfrm>
            <a:off x="789719" y="1588072"/>
            <a:ext cx="4878388" cy="3670300"/>
          </a:xfrm>
        </p:spPr>
        <p:txBody>
          <a:bodyPr>
            <a:noAutofit/>
          </a:bodyPr>
          <a:lstStyle/>
          <a:p>
            <a:pPr>
              <a:lnSpc>
                <a:spcPct val="100000"/>
              </a:lnSpc>
              <a:buFont typeface="Wingdings" panose="05000000000000000000" pitchFamily="2" charset="2"/>
              <a:buChar char="ü"/>
            </a:pPr>
            <a:r>
              <a:rPr lang="ru-RU" sz="1600" dirty="0">
                <a:solidFill>
                  <a:schemeClr val="tx1"/>
                </a:solidFill>
                <a:latin typeface="Times New Roman" panose="02020603050405020304" pitchFamily="18" charset="0"/>
                <a:cs typeface="Times New Roman" panose="02020603050405020304" pitchFamily="18" charset="0"/>
              </a:rPr>
              <a:t>Книги серии «Наша марка» ─ это стихи и сказки для малышей, познавательные истории для школьников о природе и животном мире, рассказы и повести о детях.</a:t>
            </a:r>
          </a:p>
          <a:p>
            <a:pPr>
              <a:lnSpc>
                <a:spcPct val="100000"/>
              </a:lnSpc>
              <a:buFont typeface="Wingdings" panose="05000000000000000000" pitchFamily="2" charset="2"/>
              <a:buChar char="ü"/>
            </a:pPr>
            <a:r>
              <a:rPr lang="ru-RU" sz="1600" dirty="0">
                <a:solidFill>
                  <a:schemeClr val="tx1"/>
                </a:solidFill>
                <a:latin typeface="Times New Roman" panose="02020603050405020304" pitchFamily="18" charset="0"/>
                <a:cs typeface="Times New Roman" panose="02020603050405020304" pitchFamily="18" charset="0"/>
              </a:rPr>
              <a:t>В серию входит множество классических произведений известных русских писателей и художников.</a:t>
            </a:r>
          </a:p>
          <a:p>
            <a:pPr>
              <a:lnSpc>
                <a:spcPct val="100000"/>
              </a:lnSpc>
              <a:buFont typeface="Wingdings" panose="05000000000000000000" pitchFamily="2" charset="2"/>
              <a:buChar char="ü"/>
            </a:pPr>
            <a:r>
              <a:rPr lang="ru-RU" sz="1600" dirty="0">
                <a:solidFill>
                  <a:schemeClr val="tx1"/>
                </a:solidFill>
                <a:latin typeface="Times New Roman" panose="02020603050405020304" pitchFamily="18" charset="0"/>
                <a:cs typeface="Times New Roman" panose="02020603050405020304" pitchFamily="18" charset="0"/>
              </a:rPr>
              <a:t>Эксклюзивной новинкой стал детский сборник произведений известного сатирика Лиона Измайлова «Лягушонок Ливерпуль».</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118" y="994776"/>
            <a:ext cx="1696496" cy="2234307"/>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084" y="3520903"/>
            <a:ext cx="1696496" cy="2250980"/>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9822" y="3491042"/>
            <a:ext cx="1737201" cy="2328946"/>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893" y="981840"/>
            <a:ext cx="1703233" cy="2249553"/>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4465" y="988982"/>
            <a:ext cx="1686031" cy="2240949"/>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3894" y="3491043"/>
            <a:ext cx="1703233" cy="22709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3464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ADADF05B-3B6D-EC41-AC63-CBF19163991A}"/>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5EB52372-57BA-034D-A652-06EEEB7CF035}"/>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Одиссей ищет друга</a:t>
            </a:r>
          </a:p>
        </p:txBody>
      </p:sp>
      <p:sp>
        <p:nvSpPr>
          <p:cNvPr id="17" name="TextBox 16">
            <a:extLst>
              <a:ext uri="{FF2B5EF4-FFF2-40B4-BE49-F238E27FC236}">
                <a16:creationId xmlns:a16="http://schemas.microsoft.com/office/drawing/2014/main" id="{2661C5B0-E65F-D94F-930F-C8DB50B23C60}"/>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8" name="Picture 2" descr="DL оранжевый">
            <a:extLst>
              <a:ext uri="{FF2B5EF4-FFF2-40B4-BE49-F238E27FC236}">
                <a16:creationId xmlns:a16="http://schemas.microsoft.com/office/drawing/2014/main" id="{AE2F5925-F63F-8C42-AAEE-AF0A851402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170" name="Picture 2" descr="https://detlit.ru/images/thumbnails/934/817/detailed/2/odisse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087" y="900790"/>
            <a:ext cx="5488896" cy="4801314"/>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7"/>
          <p:cNvSpPr/>
          <p:nvPr/>
        </p:nvSpPr>
        <p:spPr>
          <a:xfrm>
            <a:off x="10279380" y="366135"/>
            <a:ext cx="1912620" cy="338455"/>
          </a:xfrm>
          <a:custGeom>
            <a:avLst/>
            <a:gdLst/>
            <a:ahLst/>
            <a:cxnLst/>
            <a:rect l="l" t="t" r="r" b="b"/>
            <a:pathLst>
              <a:path w="1912620" h="338455">
                <a:moveTo>
                  <a:pt x="0" y="338327"/>
                </a:moveTo>
                <a:lnTo>
                  <a:pt x="1912620" y="338327"/>
                </a:lnTo>
                <a:lnTo>
                  <a:pt x="1912620" y="0"/>
                </a:lnTo>
                <a:lnTo>
                  <a:pt x="0" y="0"/>
                </a:lnTo>
                <a:lnTo>
                  <a:pt x="0" y="338327"/>
                </a:lnTo>
                <a:close/>
              </a:path>
            </a:pathLst>
          </a:custGeom>
          <a:solidFill>
            <a:srgbClr val="E13B3B"/>
          </a:solidFill>
        </p:spPr>
        <p:txBody>
          <a:bodyPr wrap="square" lIns="0" tIns="0" rIns="0" bIns="0" rtlCol="0"/>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8"/>
          <p:cNvSpPr/>
          <p:nvPr/>
        </p:nvSpPr>
        <p:spPr>
          <a:xfrm>
            <a:off x="10293095" y="344799"/>
            <a:ext cx="1197102" cy="454913"/>
          </a:xfrm>
          <a:prstGeom prst="rect">
            <a:avLst/>
          </a:prstGeom>
          <a:blipFill>
            <a:blip r:embed="rId4" cstate="print"/>
            <a:stretch>
              <a:fillRect/>
            </a:stretch>
          </a:blipFill>
        </p:spPr>
        <p:txBody>
          <a:bodyPr wrap="square" lIns="0" tIns="0" rIns="0" bIns="0" rtlCol="0"/>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9"/>
          <p:cNvSpPr txBox="1"/>
          <p:nvPr/>
        </p:nvSpPr>
        <p:spPr>
          <a:xfrm>
            <a:off x="10409301" y="386328"/>
            <a:ext cx="902335" cy="269240"/>
          </a:xfrm>
          <a:prstGeom prst="rect">
            <a:avLst/>
          </a:prstGeom>
        </p:spPr>
        <p:txBody>
          <a:bodyPr vert="horz" wrap="square" lIns="0" tIns="12065" rIns="0" bIns="0"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95"/>
              </a:spcBef>
            </a:pPr>
            <a:r>
              <a:rPr sz="1600" b="1" spc="-195" dirty="0">
                <a:solidFill>
                  <a:srgbClr val="FFFFFF"/>
                </a:solidFill>
                <a:latin typeface="Arial"/>
                <a:cs typeface="Arial"/>
              </a:rPr>
              <a:t>НО</a:t>
            </a:r>
            <a:r>
              <a:rPr sz="1600" b="1" spc="-185" dirty="0">
                <a:solidFill>
                  <a:srgbClr val="FFFFFF"/>
                </a:solidFill>
                <a:latin typeface="Arial"/>
                <a:cs typeface="Arial"/>
              </a:rPr>
              <a:t>В</a:t>
            </a:r>
            <a:r>
              <a:rPr sz="1600" b="1" spc="-120" dirty="0">
                <a:solidFill>
                  <a:srgbClr val="FFFFFF"/>
                </a:solidFill>
                <a:latin typeface="Arial"/>
                <a:cs typeface="Arial"/>
              </a:rPr>
              <a:t>ИН</a:t>
            </a:r>
            <a:r>
              <a:rPr sz="1600" b="1" spc="-100" dirty="0">
                <a:solidFill>
                  <a:srgbClr val="FFFFFF"/>
                </a:solidFill>
                <a:latin typeface="Arial"/>
                <a:cs typeface="Arial"/>
              </a:rPr>
              <a:t>К</a:t>
            </a:r>
            <a:r>
              <a:rPr sz="1600" b="1" spc="-190" dirty="0">
                <a:solidFill>
                  <a:srgbClr val="FFFFFF"/>
                </a:solidFill>
                <a:latin typeface="Arial"/>
                <a:cs typeface="Arial"/>
              </a:rPr>
              <a:t>А</a:t>
            </a:r>
            <a:endParaRPr sz="1600">
              <a:latin typeface="Arial"/>
              <a:cs typeface="Arial"/>
            </a:endParaRPr>
          </a:p>
        </p:txBody>
      </p:sp>
      <p:sp>
        <p:nvSpPr>
          <p:cNvPr id="20" name="TextBox 19"/>
          <p:cNvSpPr txBox="1"/>
          <p:nvPr/>
        </p:nvSpPr>
        <p:spPr>
          <a:xfrm>
            <a:off x="235390" y="900790"/>
            <a:ext cx="6239728" cy="3416320"/>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Собака по кличке Одиссей живёт в приюте и мечтает о друге. Однажды, под покровом ночи, Одиссей убегает и пускается в дальнее путешествие. Что ждёт его на пути к другу и сможет ли он найти своего человека?</a:t>
            </a:r>
          </a:p>
          <a:p>
            <a:pPr marL="285750" indent="-285750" algn="just">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Повествование в книге выстроено по принципу диафильма – очень короткий текст описывает событие, отображённое на крупной и яркой иллюстрации.</a:t>
            </a:r>
          </a:p>
          <a:p>
            <a:pPr marL="285750" indent="-285750" algn="just">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Особенность текста - в нём нет описаний природы, размышлений, отклонений от основной сюжетной линии. Только действия героя и его продвижение к цели.</a:t>
            </a:r>
          </a:p>
          <a:p>
            <a:pPr marL="285750" indent="-285750" algn="just">
              <a:buFont typeface="Wingdings" panose="05000000000000000000" pitchFamily="2" charset="2"/>
              <a:buChar char="ü"/>
            </a:pPr>
            <a:r>
              <a:rPr lang="ru-RU" b="1" dirty="0">
                <a:latin typeface="Times New Roman" panose="02020603050405020304" pitchFamily="18" charset="0"/>
                <a:cs typeface="Times New Roman" panose="02020603050405020304" pitchFamily="18" charset="0"/>
              </a:rPr>
              <a:t>Иллюстрации к книге “Одиссей ищет друга” вошли в шорт лист Российского конкурса “Морс-2019”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14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870C0D97-9534-AF43-8B41-C6BFC57F2A46}"/>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0F0E30D4-1561-474E-BBE9-725003303918}"/>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КАК ХОРОШО УМЕТЬ ЧИТАТЬ!</a:t>
            </a:r>
          </a:p>
        </p:txBody>
      </p:sp>
      <p:sp>
        <p:nvSpPr>
          <p:cNvPr id="17" name="TextBox 16">
            <a:extLst>
              <a:ext uri="{FF2B5EF4-FFF2-40B4-BE49-F238E27FC236}">
                <a16:creationId xmlns:a16="http://schemas.microsoft.com/office/drawing/2014/main" id="{7C141031-8873-D84C-ACAB-B6A806868FA3}"/>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8" name="Picture 2" descr="DL оранжевый">
            <a:extLst>
              <a:ext uri="{FF2B5EF4-FFF2-40B4-BE49-F238E27FC236}">
                <a16:creationId xmlns:a16="http://schemas.microsoft.com/office/drawing/2014/main" id="{E088DCCE-C0DF-4E42-BFC2-426B62CA13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Объект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512" y="3393595"/>
            <a:ext cx="1734416" cy="1901352"/>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8325" y="1208767"/>
            <a:ext cx="1718896" cy="1901527"/>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8325" y="3393595"/>
            <a:ext cx="1738598" cy="1899061"/>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465481" y="1408436"/>
            <a:ext cx="4904255" cy="3970318"/>
          </a:xfrm>
          <a:prstGeom prst="rect">
            <a:avLst/>
          </a:prstGeom>
          <a:noFill/>
          <a:effectLst>
            <a:softEdge rad="31750"/>
          </a:effectLst>
        </p:spPr>
        <p:txBody>
          <a:bodyPr wrap="square" rtlCol="0">
            <a:spAutoFit/>
          </a:bodyPr>
          <a:lstStyle/>
          <a:p>
            <a:pPr marL="342900" indent="-3429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Тематические сборники включают в себя рассказы, сказки, стихи и загадки с большим количеством цветных иллюстраций.</a:t>
            </a:r>
          </a:p>
          <a:p>
            <a:pPr marL="342900" indent="-3429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Эти книги станут любимыми для многих мальчишек и девчонок. Они научат детей чувствовать красоту художественного слова, пробудят интерес к самостоятельному чтению, расширят кругозор и словарный запас. </a:t>
            </a:r>
          </a:p>
          <a:p>
            <a:pPr marL="342900" indent="-3429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В книгах есть рекомендации для родителей о том, как правильно учить ребёнка читать, чтобы понимать смысл прочитанного.</a:t>
            </a:r>
          </a:p>
          <a:p>
            <a:pPr marL="342900" indent="-34290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728" y="1199717"/>
            <a:ext cx="1718897" cy="1884341"/>
          </a:xfrm>
          <a:prstGeom prst="rect">
            <a:avLst/>
          </a:prstGeom>
          <a:ln>
            <a:noFill/>
          </a:ln>
          <a:effectLst>
            <a:outerShdw blurRad="190500" algn="tl" rotWithShape="0">
              <a:srgbClr val="000000">
                <a:alpha val="70000"/>
              </a:srgbClr>
            </a:outerShdw>
          </a:effectLst>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8737" y="1212028"/>
            <a:ext cx="1761808" cy="1889539"/>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1769" y="3385336"/>
            <a:ext cx="1734302" cy="18990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5003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01F57570-F1E5-6540-88EB-09C86548B2BE}"/>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73AC069C-BDCA-BC44-B45A-A022F2A61FBC}"/>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САМЫЙ ЛУЧШИЙ ПОДАРОК</a:t>
            </a:r>
          </a:p>
        </p:txBody>
      </p:sp>
      <p:sp>
        <p:nvSpPr>
          <p:cNvPr id="19" name="TextBox 18">
            <a:extLst>
              <a:ext uri="{FF2B5EF4-FFF2-40B4-BE49-F238E27FC236}">
                <a16:creationId xmlns:a16="http://schemas.microsoft.com/office/drawing/2014/main" id="{7F2B3330-3172-7748-86ED-D79A9FDA03FE}"/>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20" name="Picture 2" descr="DL оранжевый">
            <a:extLst>
              <a:ext uri="{FF2B5EF4-FFF2-40B4-BE49-F238E27FC236}">
                <a16:creationId xmlns:a16="http://schemas.microsoft.com/office/drawing/2014/main" id="{6D396A8A-B2F2-EF40-91E4-B3C3CC5DF4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Объект 6"/>
          <p:cNvPicPr>
            <a:picLocks noChangeAspect="1"/>
          </p:cNvPicPr>
          <p:nvPr/>
        </p:nvPicPr>
        <p:blipFill rotWithShape="1">
          <a:blip r:embed="rId3" cstate="print">
            <a:extLst>
              <a:ext uri="{28A0092B-C50C-407E-A947-70E740481C1C}">
                <a14:useLocalDpi xmlns:a14="http://schemas.microsoft.com/office/drawing/2010/main" val="0"/>
              </a:ext>
            </a:extLst>
          </a:blip>
          <a:srcRect l="-4347" r="-4347"/>
          <a:stretch/>
        </p:blipFill>
        <p:spPr>
          <a:xfrm>
            <a:off x="6555896" y="1058173"/>
            <a:ext cx="1760829" cy="2108886"/>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a:stretch>
            <a:fillRect/>
          </a:stretch>
        </p:blipFill>
        <p:spPr>
          <a:xfrm>
            <a:off x="8445875" y="1052268"/>
            <a:ext cx="1620559" cy="211479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9571" y="3274436"/>
            <a:ext cx="1606345" cy="2143001"/>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6596" y="3296185"/>
            <a:ext cx="1589839" cy="2139366"/>
          </a:xfrm>
          <a:prstGeom prst="rect">
            <a:avLst/>
          </a:prstGeom>
          <a:ln>
            <a:noFill/>
          </a:ln>
          <a:effectLst>
            <a:outerShdw blurRad="190500" algn="tl" rotWithShape="0">
              <a:srgbClr val="000000">
                <a:alpha val="70000"/>
              </a:srgbClr>
            </a:outerShdw>
          </a:effectLst>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1278" y="3323465"/>
            <a:ext cx="1605704" cy="2117300"/>
          </a:xfrm>
          <a:prstGeom prst="rect">
            <a:avLst/>
          </a:prstGeom>
          <a:ln>
            <a:noFill/>
          </a:ln>
          <a:effectLst>
            <a:outerShdw blurRad="190500" algn="tl" rotWithShape="0">
              <a:srgbClr val="000000">
                <a:alpha val="70000"/>
              </a:srgbClr>
            </a:outerShdw>
          </a:effectLst>
        </p:spPr>
      </p:pic>
      <p:sp>
        <p:nvSpPr>
          <p:cNvPr id="15" name="TextBox 14"/>
          <p:cNvSpPr txBox="1"/>
          <p:nvPr/>
        </p:nvSpPr>
        <p:spPr>
          <a:xfrm>
            <a:off x="576258" y="1500499"/>
            <a:ext cx="5145532" cy="3139321"/>
          </a:xfrm>
          <a:prstGeom prst="rect">
            <a:avLst/>
          </a:prstGeom>
          <a:noFill/>
        </p:spPr>
        <p:txBody>
          <a:bodyPr wrap="square" rtlCol="0">
            <a:spAutoFit/>
          </a:bodyPr>
          <a:lstStyle/>
          <a:p>
            <a:pPr marL="457200" indent="-4572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Книги этой серии — настоящие шедевры не только в литературном, но и в художественном смысле. </a:t>
            </a:r>
          </a:p>
          <a:p>
            <a:pPr marL="457200" indent="-45720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Самые популярные и любимые произведения выпущены в большом подарочном формате и не оставят равнодушным ни ребёнка, ни взрослого. </a:t>
            </a:r>
          </a:p>
          <a:p>
            <a:pPr marL="457200" indent="-45720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Низкие цены по сравнению с другими подарочными книгами.</a:t>
            </a:r>
          </a:p>
        </p:txBody>
      </p:sp>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9571" y="1087703"/>
            <a:ext cx="1620558" cy="21088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275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a:extLst>
              <a:ext uri="{FF2B5EF4-FFF2-40B4-BE49-F238E27FC236}">
                <a16:creationId xmlns:a16="http://schemas.microsoft.com/office/drawing/2014/main" id="{03781CBD-4B15-2C45-900C-8C0DADB4B115}"/>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СЕРИЯ «ВОЕННОЕ ДЕТСТВО»</a:t>
            </a:r>
          </a:p>
        </p:txBody>
      </p:sp>
      <p:sp>
        <p:nvSpPr>
          <p:cNvPr id="26" name="Прямоугольник 25"/>
          <p:cNvSpPr/>
          <p:nvPr/>
        </p:nvSpPr>
        <p:spPr>
          <a:xfrm>
            <a:off x="-115330" y="-753065"/>
            <a:ext cx="12192000" cy="515253"/>
          </a:xfrm>
          <a:prstGeom prst="rect">
            <a:avLst/>
          </a:prstGeom>
          <a:solidFill>
            <a:srgbClr val="81ADA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bg1"/>
              </a:solidFill>
              <a:latin typeface="Calibri Light" panose="020F0302020204030204" pitchFamily="34" charset="0"/>
              <a:cs typeface="Calibri Light" panose="020F0302020204030204" pitchFamily="34" charset="0"/>
            </a:endParaRPr>
          </a:p>
          <a:p>
            <a:pPr algn="ctr"/>
            <a:r>
              <a:rPr lang="ru-RU" sz="2400" b="1" dirty="0">
                <a:solidFill>
                  <a:schemeClr val="bg1"/>
                </a:solidFill>
                <a:latin typeface="Calibri Light" panose="020F0302020204030204" pitchFamily="34" charset="0"/>
                <a:cs typeface="Calibri Light" panose="020F0302020204030204" pitchFamily="34" charset="0"/>
              </a:rPr>
              <a:t>К 75-летию Победы в Великой Отечественной войне. Году памяти и славы посвящается</a:t>
            </a:r>
          </a:p>
          <a:p>
            <a:pPr algn="ctr"/>
            <a:r>
              <a:rPr lang="ru-RU" sz="2400" b="1" dirty="0">
                <a:solidFill>
                  <a:schemeClr val="bg1"/>
                </a:solidFill>
                <a:latin typeface="Calibri Light" panose="020F0302020204030204" pitchFamily="34" charset="0"/>
                <a:cs typeface="Calibri Light" panose="020F0302020204030204" pitchFamily="34" charset="0"/>
              </a:rPr>
              <a:t>»</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436" y="79130"/>
            <a:ext cx="1686994" cy="225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289" y="79129"/>
            <a:ext cx="1601057" cy="225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350" y="2514417"/>
            <a:ext cx="1718996" cy="225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0573" y="2509191"/>
            <a:ext cx="1661857" cy="226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1403" y="2514417"/>
            <a:ext cx="1639781" cy="225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1403" y="131291"/>
            <a:ext cx="1661857" cy="217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2932" y="3788969"/>
            <a:ext cx="1686994" cy="227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0706" y="3788969"/>
            <a:ext cx="1601625" cy="227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60948" y="1086578"/>
            <a:ext cx="5796670" cy="3970318"/>
          </a:xfrm>
          <a:prstGeom prst="rect">
            <a:avLst/>
          </a:prstGeom>
        </p:spPr>
        <p:txBody>
          <a:bodyPr wrap="square">
            <a:spAutoFit/>
          </a:bodyPr>
          <a:lstStyle/>
          <a:p>
            <a:pPr marL="285750" lvl="0" indent="-285750" algn="just">
              <a:buFont typeface="Wingdings" panose="05000000000000000000" pitchFamily="2" charset="2"/>
              <a:buChar char="ü"/>
            </a:pPr>
            <a:r>
              <a:rPr lang="ru-RU" dirty="0">
                <a:solidFill>
                  <a:prstClr val="black"/>
                </a:solidFill>
                <a:latin typeface="Times New Roman" panose="02020603050405020304" pitchFamily="18" charset="0"/>
                <a:cs typeface="Times New Roman" panose="02020603050405020304" pitchFamily="18" charset="0"/>
              </a:rPr>
              <a:t>2020 год указом Президента РФ В. В. Путина был объявлен Годом памяти и славы в честь ознаменования 75-летия Победы в Великой Отечественной войне и в целях сохранения исторической памяти. </a:t>
            </a:r>
          </a:p>
          <a:p>
            <a:pPr marL="285750" lvl="0" indent="-285750" algn="just">
              <a:buFont typeface="Wingdings" panose="05000000000000000000" pitchFamily="2" charset="2"/>
              <a:buChar char="ü"/>
            </a:pPr>
            <a:r>
              <a:rPr lang="ru-RU" dirty="0">
                <a:solidFill>
                  <a:prstClr val="black"/>
                </a:solidFill>
                <a:latin typeface="Times New Roman" panose="02020603050405020304" pitchFamily="18" charset="0"/>
                <a:cs typeface="Times New Roman" panose="02020603050405020304" pitchFamily="18" charset="0"/>
              </a:rPr>
              <a:t>Детство и юность героев этих книг пришлись на годы Великой Отечественной войны. </a:t>
            </a:r>
          </a:p>
          <a:p>
            <a:pPr marL="285750" lvl="0" indent="-285750" algn="just">
              <a:buFont typeface="Wingdings" panose="05000000000000000000" pitchFamily="2" charset="2"/>
              <a:buChar char="ü"/>
            </a:pPr>
            <a:r>
              <a:rPr lang="ru-RU" dirty="0">
                <a:solidFill>
                  <a:prstClr val="black"/>
                </a:solidFill>
                <a:latin typeface="Times New Roman" panose="02020603050405020304" pitchFamily="18" charset="0"/>
                <a:cs typeface="Times New Roman" panose="02020603050405020304" pitchFamily="18" charset="0"/>
              </a:rPr>
              <a:t>Книги серии — напоминание и предостережение. Война никогда не должна повториться.</a:t>
            </a:r>
          </a:p>
          <a:p>
            <a:pPr marL="285750" lvl="0" indent="-285750" algn="just">
              <a:buFont typeface="Wingdings" panose="05000000000000000000" pitchFamily="2" charset="2"/>
              <a:buChar char="ü"/>
            </a:pPr>
            <a:r>
              <a:rPr lang="ru-RU" dirty="0">
                <a:solidFill>
                  <a:prstClr val="black"/>
                </a:solidFill>
                <a:latin typeface="Times New Roman" panose="02020603050405020304" pitchFamily="18" charset="0"/>
                <a:cs typeface="Times New Roman" panose="02020603050405020304" pitchFamily="18" charset="0"/>
              </a:rPr>
              <a:t>Эти книги позволяют противостоять той войне, которая ведется сегодня за умы и души наших детей и молодежи, желанию пересмотреть итоги Второй мировой войны и принизить значение нашего народа в общей Победе. </a:t>
            </a:r>
          </a:p>
        </p:txBody>
      </p:sp>
    </p:spTree>
    <p:extLst>
      <p:ext uri="{BB962C8B-B14F-4D97-AF65-F5344CB8AC3E}">
        <p14:creationId xmlns:p14="http://schemas.microsoft.com/office/powerpoint/2010/main" val="292158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15330" y="-753065"/>
            <a:ext cx="12192000" cy="515253"/>
          </a:xfrm>
          <a:prstGeom prst="rect">
            <a:avLst/>
          </a:prstGeom>
          <a:solidFill>
            <a:srgbClr val="81ADA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bg1"/>
              </a:solidFill>
              <a:latin typeface="Calibri Light" panose="020F0302020204030204" pitchFamily="34" charset="0"/>
              <a:cs typeface="Calibri Light" panose="020F0302020204030204" pitchFamily="34" charset="0"/>
            </a:endParaRPr>
          </a:p>
          <a:p>
            <a:pPr algn="ctr"/>
            <a:r>
              <a:rPr lang="ru-RU" sz="2400" b="1" dirty="0">
                <a:solidFill>
                  <a:schemeClr val="bg1"/>
                </a:solidFill>
                <a:latin typeface="Calibri Light" panose="020F0302020204030204" pitchFamily="34" charset="0"/>
                <a:cs typeface="Calibri Light" panose="020F0302020204030204" pitchFamily="34" charset="0"/>
              </a:rPr>
              <a:t>К 75-летию Победы в Великой Отечественной войне. Году памяти и славы посвящается</a:t>
            </a:r>
          </a:p>
          <a:p>
            <a:pPr algn="ctr"/>
            <a:r>
              <a:rPr lang="ru-RU" sz="2400" b="1" dirty="0">
                <a:solidFill>
                  <a:schemeClr val="bg1"/>
                </a:solidFill>
                <a:latin typeface="Calibri Light" panose="020F0302020204030204" pitchFamily="34" charset="0"/>
                <a:cs typeface="Calibri Light" panose="020F0302020204030204" pitchFamily="34" charset="0"/>
              </a:rPr>
              <a:t>»</a:t>
            </a:r>
          </a:p>
        </p:txBody>
      </p:sp>
      <p:sp>
        <p:nvSpPr>
          <p:cNvPr id="15" name="Прямоугольник 14">
            <a:extLst>
              <a:ext uri="{FF2B5EF4-FFF2-40B4-BE49-F238E27FC236}">
                <a16:creationId xmlns:a16="http://schemas.microsoft.com/office/drawing/2014/main" id="{869400AC-29DD-9C43-B51C-336AFD1FCC1B}"/>
              </a:ext>
            </a:extLst>
          </p:cNvPr>
          <p:cNvSpPr/>
          <p:nvPr/>
        </p:nvSpPr>
        <p:spPr>
          <a:xfrm>
            <a:off x="467599" y="120234"/>
            <a:ext cx="5628401" cy="299473"/>
          </a:xfrm>
          <a:prstGeom prst="rect">
            <a:avLst/>
          </a:prstGeom>
          <a:solidFill>
            <a:srgbClr val="F15D23"/>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ДЕТЯМ О ВЕЛИКОЙ ОТЕЧЕСТВЕННОЙ ВОЙНЕ</a:t>
            </a:r>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0306" y="605570"/>
            <a:ext cx="2458902" cy="3512718"/>
          </a:xfrm>
          <a:prstGeom prst="rect">
            <a:avLst/>
          </a:prstGeom>
          <a:ln>
            <a:noFill/>
          </a:ln>
          <a:effectLst>
            <a:outerShdw blurRad="190500" algn="tl" rotWithShape="0">
              <a:srgbClr val="000000">
                <a:alpha val="70000"/>
              </a:srgbClr>
            </a:outerShdw>
          </a:effectLst>
        </p:spPr>
      </p:pic>
      <p:pic>
        <p:nvPicPr>
          <p:cNvPr id="17" name="Рисунок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805" y="586760"/>
            <a:ext cx="2462747" cy="3475651"/>
          </a:xfrm>
          <a:prstGeom prst="rect">
            <a:avLst/>
          </a:prstGeom>
          <a:ln>
            <a:noFill/>
          </a:ln>
          <a:effectLst>
            <a:outerShdw blurRad="190500" algn="tl" rotWithShape="0">
              <a:srgbClr val="000000">
                <a:alpha val="70000"/>
              </a:srgbClr>
            </a:outerShdw>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444" y="586760"/>
            <a:ext cx="2573648" cy="362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00501" y="4589282"/>
            <a:ext cx="11051591" cy="92333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Серия небольших цветных книжек для дошкольников и учеников младших классов, в которых в доступной для юного читателя форме рассказывается о суровых буднях войны, о беспримерном подвиге нашего народа, отстоявшего свою Родину. </a:t>
            </a:r>
          </a:p>
        </p:txBody>
      </p:sp>
    </p:spTree>
    <p:extLst>
      <p:ext uri="{BB962C8B-B14F-4D97-AF65-F5344CB8AC3E}">
        <p14:creationId xmlns:p14="http://schemas.microsoft.com/office/powerpoint/2010/main" val="2255988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04DB82BB-38A5-C04C-8F03-D9136FBF18FF}"/>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03781CBD-4B15-2C45-900C-8C0DADB4B115}"/>
              </a:ext>
            </a:extLst>
          </p:cNvPr>
          <p:cNvSpPr/>
          <p:nvPr/>
        </p:nvSpPr>
        <p:spPr>
          <a:xfrm>
            <a:off x="5459292" y="6259980"/>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СЕРИЯ «ВЕЛИКИЕ БИТВЫ ВЕЛИКОЙ ОТЕЧЕСТВЕННОЙ»</a:t>
            </a:r>
          </a:p>
        </p:txBody>
      </p:sp>
      <p:pic>
        <p:nvPicPr>
          <p:cNvPr id="14" name="Picture 2" descr="DL оранжевый">
            <a:extLst>
              <a:ext uri="{FF2B5EF4-FFF2-40B4-BE49-F238E27FC236}">
                <a16:creationId xmlns:a16="http://schemas.microsoft.com/office/drawing/2014/main" id="{B54D9374-F867-FC47-A7EC-20C440D3E1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6" name="Прямоугольник 25"/>
          <p:cNvSpPr/>
          <p:nvPr/>
        </p:nvSpPr>
        <p:spPr>
          <a:xfrm>
            <a:off x="-115330" y="-753065"/>
            <a:ext cx="12192000" cy="515253"/>
          </a:xfrm>
          <a:prstGeom prst="rect">
            <a:avLst/>
          </a:prstGeom>
          <a:solidFill>
            <a:srgbClr val="81ADA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b="1" dirty="0">
              <a:solidFill>
                <a:schemeClr val="bg1"/>
              </a:solidFill>
              <a:latin typeface="Calibri Light" panose="020F0302020204030204" pitchFamily="34" charset="0"/>
              <a:cs typeface="Calibri Light" panose="020F0302020204030204" pitchFamily="34" charset="0"/>
            </a:endParaRPr>
          </a:p>
          <a:p>
            <a:pPr algn="ctr"/>
            <a:r>
              <a:rPr lang="ru-RU" sz="2400" b="1" dirty="0">
                <a:solidFill>
                  <a:schemeClr val="bg1"/>
                </a:solidFill>
                <a:latin typeface="Calibri Light" panose="020F0302020204030204" pitchFamily="34" charset="0"/>
                <a:cs typeface="Calibri Light" panose="020F0302020204030204" pitchFamily="34" charset="0"/>
              </a:rPr>
              <a:t>К 75-летию Победы в Великой Отечественной войне. Году памяти и славы посвящается</a:t>
            </a:r>
          </a:p>
          <a:p>
            <a:pPr algn="ctr"/>
            <a:r>
              <a:rPr lang="ru-RU" sz="2400" b="1" dirty="0">
                <a:solidFill>
                  <a:schemeClr val="bg1"/>
                </a:solidFill>
                <a:latin typeface="Calibri Light" panose="020F0302020204030204" pitchFamily="34" charset="0"/>
                <a:cs typeface="Calibri Light" panose="020F0302020204030204" pitchFamily="34"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978" y="0"/>
            <a:ext cx="9194041" cy="611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EBE5B2FB-1AAC-49BF-94B3-619863628EF8}" type="slidenum">
              <a:rPr lang="ru-RU" smtClean="0">
                <a:solidFill>
                  <a:schemeClr val="tx1"/>
                </a:solidFill>
              </a:rPr>
              <a:t>17</a:t>
            </a:fld>
            <a:endParaRPr lang="ru-RU" dirty="0">
              <a:solidFill>
                <a:schemeClr val="tx1"/>
              </a:solidFill>
            </a:endParaRPr>
          </a:p>
        </p:txBody>
      </p:sp>
    </p:spTree>
    <p:extLst>
      <p:ext uri="{BB962C8B-B14F-4D97-AF65-F5344CB8AC3E}">
        <p14:creationId xmlns:p14="http://schemas.microsoft.com/office/powerpoint/2010/main" val="1759657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04DB82BB-38A5-C04C-8F03-D9136FBF18FF}"/>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03781CBD-4B15-2C45-900C-8C0DADB4B115}"/>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РЕКОНСТРУКЦИЯ-ХИТ</a:t>
            </a:r>
          </a:p>
        </p:txBody>
      </p:sp>
      <p:sp>
        <p:nvSpPr>
          <p:cNvPr id="13" name="TextBox 12">
            <a:extLst>
              <a:ext uri="{FF2B5EF4-FFF2-40B4-BE49-F238E27FC236}">
                <a16:creationId xmlns:a16="http://schemas.microsoft.com/office/drawing/2014/main" id="{68768BC4-23B2-2242-A92B-9F32A1C962D7}"/>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4" name="Picture 2" descr="DL оранжевый">
            <a:extLst>
              <a:ext uri="{FF2B5EF4-FFF2-40B4-BE49-F238E27FC236}">
                <a16:creationId xmlns:a16="http://schemas.microsoft.com/office/drawing/2014/main" id="{B54D9374-F867-FC47-A7EC-20C440D3E1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Box 18"/>
          <p:cNvSpPr txBox="1"/>
          <p:nvPr/>
        </p:nvSpPr>
        <p:spPr>
          <a:xfrm>
            <a:off x="610691" y="1035675"/>
            <a:ext cx="5289748" cy="4185761"/>
          </a:xfrm>
          <a:prstGeom prst="rect">
            <a:avLst/>
          </a:prstGeom>
          <a:noFill/>
        </p:spPr>
        <p:txBody>
          <a:bodyPr wrap="square" rtlCol="0">
            <a:spAutoFit/>
          </a:bodyPr>
          <a:lstStyle/>
          <a:p>
            <a:pPr marL="171450" indent="-171450" algn="just">
              <a:buFont typeface="Wingdings" panose="05000000000000000000" pitchFamily="2" charset="2"/>
              <a:buChar char="ü"/>
            </a:pPr>
            <a:r>
              <a:rPr lang="ru-RU" sz="1900" dirty="0">
                <a:latin typeface="Times New Roman" panose="02020603050405020304" pitchFamily="18" charset="0"/>
                <a:cs typeface="Times New Roman" panose="02020603050405020304" pitchFamily="18" charset="0"/>
              </a:rPr>
              <a:t>Максимально точная копия первых обложек книг, которые печатались в СССР издательством «Детская литература»  рекордными тиражами в несколько миллионов экземпляров.</a:t>
            </a:r>
          </a:p>
          <a:p>
            <a:pPr marL="171450" indent="-171450" algn="just">
              <a:buFont typeface="Wingdings" panose="05000000000000000000" pitchFamily="2" charset="2"/>
              <a:buChar char="ü"/>
            </a:pPr>
            <a:endParaRPr lang="ru-RU" sz="19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900" dirty="0">
                <a:latin typeface="Times New Roman" panose="02020603050405020304" pitchFamily="18" charset="0"/>
                <a:cs typeface="Times New Roman" panose="02020603050405020304" pitchFamily="18" charset="0"/>
              </a:rPr>
              <a:t>Рукописи переводили лучшие переводчики страны.</a:t>
            </a:r>
          </a:p>
          <a:p>
            <a:pPr marL="171450" indent="-171450" algn="just">
              <a:buFont typeface="Wingdings" panose="05000000000000000000" pitchFamily="2" charset="2"/>
              <a:buChar char="ü"/>
            </a:pPr>
            <a:endParaRPr lang="ru-RU" sz="19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ü"/>
            </a:pPr>
            <a:r>
              <a:rPr lang="ru-RU" sz="1900" dirty="0">
                <a:latin typeface="Times New Roman" panose="02020603050405020304" pitchFamily="18" charset="0"/>
                <a:cs typeface="Times New Roman" panose="02020603050405020304" pitchFamily="18" charset="0"/>
              </a:rPr>
              <a:t>Книги выпущены в редком на сегодняшний день переплете № 5. Он придает изданиям изящный и презентабельный внешний вид, который может украсить книжную полку любого дома или библиотеки.</a:t>
            </a: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087" y="312112"/>
            <a:ext cx="3456962" cy="3189198"/>
          </a:xfrm>
          <a:prstGeom prst="rect">
            <a:avLst/>
          </a:prstGeom>
        </p:spPr>
      </p:pic>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2402" y="1035675"/>
            <a:ext cx="3064264" cy="3079264"/>
          </a:xfrm>
          <a:prstGeom prst="rect">
            <a:avLst/>
          </a:prstGeom>
        </p:spPr>
      </p:pic>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8993" y="1724702"/>
            <a:ext cx="3176032" cy="3176032"/>
          </a:xfrm>
          <a:prstGeom prst="rect">
            <a:avLst/>
          </a:prstGeom>
        </p:spPr>
      </p:pic>
      <p:sp>
        <p:nvSpPr>
          <p:cNvPr id="26" name="Прямоугольник 25"/>
          <p:cNvSpPr/>
          <p:nvPr/>
        </p:nvSpPr>
        <p:spPr>
          <a:xfrm>
            <a:off x="-115330" y="-753064"/>
            <a:ext cx="12192000" cy="515253"/>
          </a:xfrm>
          <a:prstGeom prst="rect">
            <a:avLst/>
          </a:prstGeom>
          <a:solidFill>
            <a:srgbClr val="81ADA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bg1"/>
                </a:solidFill>
                <a:latin typeface="Calibri Light" panose="020F0302020204030204" pitchFamily="34" charset="0"/>
                <a:cs typeface="Calibri Light" panose="020F0302020204030204" pitchFamily="34" charset="0"/>
              </a:rPr>
              <a:t>СЕРИЯ «РЕКОНСТРУКЦИЯ-ХИТ»</a:t>
            </a:r>
          </a:p>
        </p:txBody>
      </p:sp>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4403" y="2931136"/>
            <a:ext cx="3195487" cy="3153439"/>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8699" y="2402734"/>
            <a:ext cx="3283794" cy="3283794"/>
          </a:xfrm>
          <a:prstGeom prst="rect">
            <a:avLst/>
          </a:prstGeom>
        </p:spPr>
      </p:pic>
    </p:spTree>
    <p:extLst>
      <p:ext uri="{BB962C8B-B14F-4D97-AF65-F5344CB8AC3E}">
        <p14:creationId xmlns:p14="http://schemas.microsoft.com/office/powerpoint/2010/main" val="2859814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540869F6-8803-2A43-A4F4-929DE886F4F8}"/>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9DFA5C2D-C71E-BE4A-B774-82D2B74844E4}"/>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СКАЗКИ НАШИХ НАРОДОВ</a:t>
            </a:r>
          </a:p>
        </p:txBody>
      </p:sp>
      <p:sp>
        <p:nvSpPr>
          <p:cNvPr id="14" name="TextBox 13">
            <a:extLst>
              <a:ext uri="{FF2B5EF4-FFF2-40B4-BE49-F238E27FC236}">
                <a16:creationId xmlns:a16="http://schemas.microsoft.com/office/drawing/2014/main" id="{B122810F-BE1E-C748-B8B7-14A387AF9FA1}"/>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5" name="Picture 2" descr="DL оранжевый">
            <a:extLst>
              <a:ext uri="{FF2B5EF4-FFF2-40B4-BE49-F238E27FC236}">
                <a16:creationId xmlns:a16="http://schemas.microsoft.com/office/drawing/2014/main" id="{84F77CA0-7B13-E445-BDAE-6E2D68AF7C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44380" y="339598"/>
            <a:ext cx="1873545" cy="2747867"/>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1155" y="3264339"/>
            <a:ext cx="1953425" cy="2742551"/>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1626" y="340491"/>
            <a:ext cx="1928152" cy="2742551"/>
          </a:xfrm>
          <a:prstGeom prst="rect">
            <a:avLst/>
          </a:prstGeom>
          <a:ln>
            <a:noFill/>
          </a:ln>
          <a:effectLst>
            <a:outerShdw blurRad="190500" algn="tl" rotWithShape="0">
              <a:srgbClr val="000000">
                <a:alpha val="70000"/>
              </a:srgbClr>
            </a:outerShdw>
          </a:effectLst>
        </p:spPr>
      </p:pic>
      <p:sp>
        <p:nvSpPr>
          <p:cNvPr id="9" name="TextBox 8"/>
          <p:cNvSpPr txBox="1"/>
          <p:nvPr/>
        </p:nvSpPr>
        <p:spPr>
          <a:xfrm>
            <a:off x="318976" y="1621164"/>
            <a:ext cx="6480833" cy="3693319"/>
          </a:xfrm>
          <a:prstGeom prst="rect">
            <a:avLst/>
          </a:prstGeom>
          <a:noFill/>
        </p:spPr>
        <p:txBody>
          <a:bodyPr wrap="square" rtlCol="0">
            <a:spAutoFit/>
          </a:bodyPr>
          <a:lstStyle/>
          <a:p>
            <a:pPr marL="285750" indent="-28575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Книги серии знакомят читателей с красотой и мудростью народов России и ее ближайших соседей.</a:t>
            </a:r>
          </a:p>
          <a:p>
            <a:pPr marL="285750" indent="-28575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Читать народные сказки не только приятно, но и полезно, ведь это поможет узнать о многогранности и основном богатстве нашей страны – ее людях.</a:t>
            </a:r>
          </a:p>
          <a:p>
            <a:pPr marL="285750" indent="-28575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У каждого народа есть своя история, свои уникальные герои и традиции, колорит и культура. Они все разные, но их объединяют простые истины и любовь к Родине. </a:t>
            </a:r>
          </a:p>
          <a:p>
            <a:pPr marL="285750" indent="-285750">
              <a:buFont typeface="Wingdings" panose="05000000000000000000" pitchFamily="2" charset="2"/>
              <a:buChar char="ü"/>
            </a:pPr>
            <a:endParaRPr lang="ru-RU"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ru-RU" dirty="0">
                <a:latin typeface="Times New Roman" panose="02020603050405020304" pitchFamily="18" charset="0"/>
                <a:cs typeface="Times New Roman" panose="02020603050405020304" pitchFamily="18" charset="0"/>
              </a:rPr>
              <a:t>На данный момент в серии 4 книги, в ближайшее время выйдет еще 3 книги.</a:t>
            </a: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9206" y="3249639"/>
            <a:ext cx="1885888" cy="27425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366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2"/>
          <p:cNvSpPr>
            <a:spLocks noGrp="1"/>
          </p:cNvSpPr>
          <p:nvPr/>
        </p:nvSpPr>
        <p:spPr>
          <a:xfrm>
            <a:off x="624658" y="3285017"/>
            <a:ext cx="10654718" cy="860197"/>
          </a:xfrm>
          <a:prstGeom prst="rect">
            <a:avLst/>
          </a:prstGeom>
        </p:spPr>
        <p:txBody>
          <a:bodyPr vert="horz" lIns="91419" tIns="45709" rIns="91419" bIns="4570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ru-RU" sz="1600" dirty="0">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3792" y="0"/>
            <a:ext cx="12187592" cy="657970"/>
          </a:xfrm>
          <a:prstGeom prst="rect">
            <a:avLst/>
          </a:prstGeom>
          <a:solidFill>
            <a:srgbClr val="F15D2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799" b="1" dirty="0">
                <a:solidFill>
                  <a:srgbClr val="F8EED2"/>
                </a:solidFill>
              </a:rPr>
              <a:t>МАРКА «ДЕТСКАЯ ЛИТЕРАТУРА»</a:t>
            </a:r>
          </a:p>
        </p:txBody>
      </p:sp>
      <p:sp>
        <p:nvSpPr>
          <p:cNvPr id="22" name="TextBox 21"/>
          <p:cNvSpPr txBox="1"/>
          <p:nvPr/>
        </p:nvSpPr>
        <p:spPr>
          <a:xfrm>
            <a:off x="411664" y="1411364"/>
            <a:ext cx="11662596" cy="4957368"/>
          </a:xfrm>
          <a:prstGeom prst="rect">
            <a:avLst/>
          </a:prstGeom>
          <a:noFill/>
        </p:spPr>
        <p:txBody>
          <a:bodyPr wrap="square" lIns="108825" tIns="54412" rIns="108825" bIns="54412" rtlCol="0">
            <a:spAutoFit/>
          </a:bodyPr>
          <a:lstStyle/>
          <a:p>
            <a:pPr algn="just">
              <a:spcBef>
                <a:spcPts val="600"/>
              </a:spcBef>
            </a:pPr>
            <a:r>
              <a:rPr lang="ru-RU" sz="2400" dirty="0">
                <a:ln w="0"/>
                <a:latin typeface="Times New Roman"/>
                <a:cs typeface="Times New Roman"/>
              </a:rPr>
              <a:t>       В 1933 году на базе детского сектора издательства «Молодая гвардия» и школьного сектора Государственного издательства художественной литературы</a:t>
            </a:r>
            <a:r>
              <a:rPr lang="en-US" sz="2400" dirty="0">
                <a:ln w="0"/>
                <a:latin typeface="Times New Roman"/>
                <a:cs typeface="Times New Roman"/>
              </a:rPr>
              <a:t> </a:t>
            </a:r>
            <a:r>
              <a:rPr lang="ru-RU" sz="2400" dirty="0">
                <a:ln w="0"/>
                <a:latin typeface="Times New Roman"/>
                <a:cs typeface="Times New Roman"/>
              </a:rPr>
              <a:t>было создано издательство «</a:t>
            </a:r>
            <a:r>
              <a:rPr lang="ru-RU" sz="2400" dirty="0" err="1">
                <a:ln w="0"/>
                <a:latin typeface="Times New Roman"/>
                <a:cs typeface="Times New Roman"/>
              </a:rPr>
              <a:t>Детгиз</a:t>
            </a:r>
            <a:r>
              <a:rPr lang="ru-RU" sz="2400" dirty="0">
                <a:ln w="0"/>
                <a:latin typeface="Times New Roman"/>
                <a:cs typeface="Times New Roman"/>
              </a:rPr>
              <a:t>». Активное участие в организации и работе издательства приняли Максим Горький, Самуил Маршак, Корней Чуковский, Аркадий Гайдар.</a:t>
            </a:r>
          </a:p>
          <a:p>
            <a:pPr algn="just">
              <a:spcBef>
                <a:spcPts val="600"/>
              </a:spcBef>
            </a:pPr>
            <a:r>
              <a:rPr lang="ru-RU" sz="2400" dirty="0">
                <a:latin typeface="Times New Roman" panose="02020603050405020304" pitchFamily="18" charset="0"/>
                <a:cs typeface="Times New Roman" panose="02020603050405020304" pitchFamily="18" charset="0"/>
              </a:rPr>
              <a:t>      «Детская литература» стала первым в мире специализированным издательством, выпускающим книги для детей и юношества. Это гарантия того, что в руки ребёнка попала умная, добрая, интересная и полезная книга, не только развлекающая его, но и воспитывающая, формирующая характер, помогающая найти своё место в жизни. </a:t>
            </a:r>
            <a:endParaRPr lang="en-US" sz="2400" dirty="0">
              <a:latin typeface="Times New Roman" panose="02020603050405020304" pitchFamily="18" charset="0"/>
              <a:cs typeface="Times New Roman" panose="02020603050405020304" pitchFamily="18" charset="0"/>
            </a:endParaRPr>
          </a:p>
          <a:p>
            <a:pPr algn="just">
              <a:spcBef>
                <a:spcPts val="600"/>
              </a:spcBef>
            </a:pPr>
            <a:r>
              <a:rPr lang="ru-RU" sz="2400" dirty="0">
                <a:ln w="0"/>
                <a:latin typeface="Times New Roman"/>
                <a:cs typeface="Times New Roman"/>
              </a:rPr>
              <a:t>   В 2020 году издательству исполняется </a:t>
            </a:r>
            <a:r>
              <a:rPr lang="ru-RU" sz="2400" b="1" dirty="0">
                <a:ln w="0"/>
                <a:latin typeface="Times New Roman"/>
                <a:cs typeface="Times New Roman"/>
              </a:rPr>
              <a:t>87 лет</a:t>
            </a:r>
            <a:r>
              <a:rPr lang="ru-RU" sz="2400" dirty="0">
                <a:ln w="0"/>
                <a:latin typeface="Times New Roman"/>
                <a:cs typeface="Times New Roman"/>
              </a:rPr>
              <a:t>.</a:t>
            </a:r>
          </a:p>
          <a:p>
            <a:pPr algn="just">
              <a:spcBef>
                <a:spcPts val="600"/>
              </a:spcBef>
            </a:pPr>
            <a:r>
              <a:rPr lang="ru-RU" sz="2400" dirty="0">
                <a:latin typeface="Times New Roman" panose="02020603050405020304" pitchFamily="18" charset="0"/>
                <a:cs typeface="Times New Roman" panose="02020603050405020304" pitchFamily="18" charset="0"/>
              </a:rPr>
              <a:t>     За время существования, работая даже в эвакуации в годы ВОВ, наше издательство выпустило </a:t>
            </a:r>
            <a:r>
              <a:rPr lang="ru-RU" sz="2400" b="1" dirty="0">
                <a:latin typeface="Times New Roman" panose="02020603050405020304" pitchFamily="18" charset="0"/>
                <a:cs typeface="Times New Roman" panose="02020603050405020304" pitchFamily="18" charset="0"/>
              </a:rPr>
              <a:t>более 15 миллиардов </a:t>
            </a:r>
            <a:r>
              <a:rPr lang="ru-RU" sz="2400" dirty="0">
                <a:latin typeface="Times New Roman" panose="02020603050405020304" pitchFamily="18" charset="0"/>
                <a:cs typeface="Times New Roman" panose="02020603050405020304" pitchFamily="18" charset="0"/>
              </a:rPr>
              <a:t>книг. </a:t>
            </a:r>
          </a:p>
          <a:p>
            <a:pPr algn="just"/>
            <a:endParaRPr lang="ru-RU" dirty="0">
              <a:ln w="0"/>
              <a:latin typeface="Times New Roman"/>
              <a:cs typeface="Times New Roman"/>
            </a:endParaRPr>
          </a:p>
          <a:p>
            <a:pPr algn="just"/>
            <a:endParaRPr lang="ru-RU" dirty="0">
              <a:ln w="0"/>
              <a:latin typeface="Times New Roman"/>
              <a:cs typeface="Times New Roman"/>
            </a:endParaRPr>
          </a:p>
        </p:txBody>
      </p:sp>
      <p:pic>
        <p:nvPicPr>
          <p:cNvPr id="2" name="Picture 2" descr="DL оранжевый">
            <a:extLst>
              <a:ext uri="{FF2B5EF4-FFF2-40B4-BE49-F238E27FC236}">
                <a16:creationId xmlns:a16="http://schemas.microsoft.com/office/drawing/2014/main" id="{A2E571F6-4FE5-436E-ACE5-404AD7EC8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016" y="5778921"/>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834603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4F9C9180-30D3-4104-9F8C-8CC1FBD5D193}"/>
              </a:ext>
            </a:extLst>
          </p:cNvPr>
          <p:cNvSpPr/>
          <p:nvPr/>
        </p:nvSpPr>
        <p:spPr>
          <a:xfrm>
            <a:off x="846138" y="201613"/>
            <a:ext cx="5629275" cy="503237"/>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3200" b="1" dirty="0">
                <a:latin typeface="Times New Roman" panose="02020603050405020304" pitchFamily="18" charset="0"/>
                <a:cs typeface="Times New Roman" panose="02020603050405020304" pitchFamily="18" charset="0"/>
              </a:rPr>
              <a:t>НАШИ ТРАДИЦИИ</a:t>
            </a:r>
          </a:p>
        </p:txBody>
      </p:sp>
      <p:sp>
        <p:nvSpPr>
          <p:cNvPr id="15" name="TextBox 14">
            <a:extLst>
              <a:ext uri="{FF2B5EF4-FFF2-40B4-BE49-F238E27FC236}">
                <a16:creationId xmlns:a16="http://schemas.microsoft.com/office/drawing/2014/main" id="{D7E9A3C6-4656-40F2-8769-07F59406A24C}"/>
              </a:ext>
            </a:extLst>
          </p:cNvPr>
          <p:cNvSpPr txBox="1"/>
          <p:nvPr/>
        </p:nvSpPr>
        <p:spPr>
          <a:xfrm>
            <a:off x="402956" y="872964"/>
            <a:ext cx="5824798" cy="5078313"/>
          </a:xfrm>
          <a:prstGeom prst="rect">
            <a:avLst/>
          </a:prstGeom>
          <a:noFill/>
          <a:effectLst>
            <a:softEdge rad="31750"/>
          </a:effectLst>
        </p:spPr>
        <p:txBody>
          <a:bodyPr>
            <a:spAutoFit/>
          </a:bodyPr>
          <a:lstStyle/>
          <a:p>
            <a:pPr algn="ctr" fontAlgn="auto">
              <a:spcBef>
                <a:spcPts val="0"/>
              </a:spcBef>
              <a:spcAft>
                <a:spcPts val="0"/>
              </a:spcAft>
              <a:defRPr/>
            </a:pPr>
            <a:r>
              <a:rPr lang="ru-RU" b="1" i="1" dirty="0">
                <a:latin typeface="Times New Roman" panose="02020603050405020304" pitchFamily="18" charset="0"/>
                <a:cs typeface="Times New Roman" panose="02020603050405020304" pitchFamily="18" charset="0"/>
              </a:rPr>
              <a:t>«Птица Сирин и всадник на белом коне»</a:t>
            </a:r>
          </a:p>
          <a:p>
            <a:pPr marL="800100" lvl="1" indent="-342900" algn="just"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Повесть-сказка о непростой судьбе русского художника времён царя Ивана Грозного.</a:t>
            </a:r>
          </a:p>
          <a:p>
            <a:pPr marL="800100" lvl="1" indent="-342900" algn="just"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Георгий Юдин ─ автор и художник в одном лице.</a:t>
            </a:r>
          </a:p>
          <a:p>
            <a:pPr marL="800100" lvl="1" indent="-342900" algn="just"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«Лучшая книга для детей и юношества» по итогам конкурса Ассоциации книгоиздателей России «Лучшие книги года ─2018».</a:t>
            </a:r>
          </a:p>
          <a:p>
            <a:pPr marL="800100" lvl="1" indent="-342900" algn="just"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Лауреат XIV открытого конкурса изданий «Просвещение через книгу». </a:t>
            </a:r>
          </a:p>
          <a:p>
            <a:pPr lvl="1" algn="just" fontAlgn="auto">
              <a:spcBef>
                <a:spcPts val="0"/>
              </a:spcBef>
              <a:spcAft>
                <a:spcPts val="0"/>
              </a:spcAft>
              <a:defRPr/>
            </a:pPr>
            <a:endParaRPr lang="ru-RU" dirty="0">
              <a:latin typeface="Times New Roman" panose="02020603050405020304" pitchFamily="18" charset="0"/>
              <a:cs typeface="Times New Roman" panose="02020603050405020304" pitchFamily="18" charset="0"/>
            </a:endParaRPr>
          </a:p>
          <a:p>
            <a:pPr lvl="1" algn="ctr" fontAlgn="auto">
              <a:spcBef>
                <a:spcPts val="0"/>
              </a:spcBef>
              <a:spcAft>
                <a:spcPts val="0"/>
              </a:spcAft>
              <a:defRPr/>
            </a:pPr>
            <a:r>
              <a:rPr lang="ru-RU" b="1" i="1" dirty="0">
                <a:latin typeface="Times New Roman" panose="02020603050405020304" pitchFamily="18" charset="0"/>
                <a:cs typeface="Times New Roman" panose="02020603050405020304" pitchFamily="18" charset="0"/>
              </a:rPr>
              <a:t>«Где блины, там и мы. Все любят пряники» </a:t>
            </a:r>
          </a:p>
          <a:p>
            <a:pPr marL="742950" lvl="1" indent="-285750" algn="just"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Автор  Светлана </a:t>
            </a:r>
            <a:r>
              <a:rPr lang="ru-RU" dirty="0" err="1">
                <a:latin typeface="Times New Roman" panose="02020603050405020304" pitchFamily="18" charset="0"/>
                <a:cs typeface="Times New Roman" panose="02020603050405020304" pitchFamily="18" charset="0"/>
              </a:rPr>
              <a:t>Кайдаш</a:t>
            </a:r>
            <a:r>
              <a:rPr lang="ru-RU" dirty="0">
                <a:latin typeface="Times New Roman" panose="02020603050405020304" pitchFamily="18" charset="0"/>
                <a:cs typeface="Times New Roman" panose="02020603050405020304" pitchFamily="18" charset="0"/>
              </a:rPr>
              <a:t>-Лакшина</a:t>
            </a:r>
          </a:p>
          <a:p>
            <a:pPr marL="742950" lvl="1" indent="-285750" algn="just"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Красочные познавательные рассказы о всеми любимых лакомствах - блинах, пирогах и пряниках.</a:t>
            </a:r>
          </a:p>
          <a:p>
            <a:pPr marL="742950" lvl="1" indent="-285750" fontAlgn="auto">
              <a:spcBef>
                <a:spcPts val="0"/>
              </a:spcBef>
              <a:spcAft>
                <a:spcPts val="0"/>
              </a:spcAft>
              <a:buFont typeface="Wingdings" panose="05000000000000000000" pitchFamily="2" charset="2"/>
              <a:buChar char="ü"/>
              <a:defRPr/>
            </a:pPr>
            <a:r>
              <a:rPr lang="ru-RU" dirty="0">
                <a:latin typeface="Times New Roman" panose="02020603050405020304" pitchFamily="18" charset="0"/>
                <a:cs typeface="Times New Roman" panose="02020603050405020304" pitchFamily="18" charset="0"/>
              </a:rPr>
              <a:t>Дети узнают о традициях празднования Масленицы, свадеб и именин, а также научатся готовить блины и пряники.</a:t>
            </a:r>
          </a:p>
        </p:txBody>
      </p:sp>
      <p:pic>
        <p:nvPicPr>
          <p:cNvPr id="2" name="Рисунок 1">
            <a:extLst>
              <a:ext uri="{FF2B5EF4-FFF2-40B4-BE49-F238E27FC236}">
                <a16:creationId xmlns:a16="http://schemas.microsoft.com/office/drawing/2014/main" id="{1188E557-A385-414E-B45A-2A1434F5364E}"/>
              </a:ext>
            </a:extLst>
          </p:cNvPr>
          <p:cNvPicPr>
            <a:picLocks noChangeAspect="1"/>
          </p:cNvPicPr>
          <p:nvPr/>
        </p:nvPicPr>
        <p:blipFill>
          <a:blip r:embed="rId2"/>
          <a:stretch>
            <a:fillRect/>
          </a:stretch>
        </p:blipFill>
        <p:spPr>
          <a:xfrm>
            <a:off x="6475408" y="2168689"/>
            <a:ext cx="2584450" cy="3406775"/>
          </a:xfrm>
          <a:prstGeom prst="rect">
            <a:avLst/>
          </a:prstGeom>
          <a:ln>
            <a:noFill/>
          </a:ln>
          <a:effectLst>
            <a:outerShdw blurRad="190500" algn="tl" rotWithShape="0">
              <a:srgbClr val="000000">
                <a:alpha val="70000"/>
              </a:srgbClr>
            </a:outerShdw>
          </a:effectLst>
        </p:spPr>
      </p:pic>
      <p:pic>
        <p:nvPicPr>
          <p:cNvPr id="4" name="Рисунок 3">
            <a:extLst>
              <a:ext uri="{FF2B5EF4-FFF2-40B4-BE49-F238E27FC236}">
                <a16:creationId xmlns:a16="http://schemas.microsoft.com/office/drawing/2014/main" id="{404F7211-3C18-4977-A634-06BB309B7E2F}"/>
              </a:ext>
            </a:extLst>
          </p:cNvPr>
          <p:cNvPicPr>
            <a:picLocks noChangeAspect="1"/>
          </p:cNvPicPr>
          <p:nvPr/>
        </p:nvPicPr>
        <p:blipFill>
          <a:blip r:embed="rId3"/>
          <a:stretch>
            <a:fillRect/>
          </a:stretch>
        </p:blipFill>
        <p:spPr>
          <a:xfrm>
            <a:off x="9430061" y="2187160"/>
            <a:ext cx="2540000" cy="3406775"/>
          </a:xfrm>
          <a:prstGeom prst="rect">
            <a:avLst/>
          </a:prstGeom>
          <a:ln>
            <a:noFill/>
          </a:ln>
          <a:effectLst>
            <a:outerShdw blurRad="190500" algn="tl" rotWithShape="0">
              <a:srgbClr val="000000">
                <a:alpha val="70000"/>
              </a:srgbClr>
            </a:outerShdw>
          </a:effectLst>
        </p:spPr>
      </p:pic>
      <p:sp>
        <p:nvSpPr>
          <p:cNvPr id="33800" name="Прямоугольник 2">
            <a:extLst>
              <a:ext uri="{FF2B5EF4-FFF2-40B4-BE49-F238E27FC236}">
                <a16:creationId xmlns:a16="http://schemas.microsoft.com/office/drawing/2014/main" id="{C4E23FE9-AF98-4EAE-A7FD-B1AA536CD1AD}"/>
              </a:ext>
            </a:extLst>
          </p:cNvPr>
          <p:cNvSpPr>
            <a:spLocks noChangeArrowheads="1"/>
          </p:cNvSpPr>
          <p:nvPr/>
        </p:nvSpPr>
        <p:spPr bwMode="auto">
          <a:xfrm>
            <a:off x="7324725" y="201613"/>
            <a:ext cx="3638550" cy="135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5875"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eaLnBrk="1" hangingPunct="1">
              <a:lnSpc>
                <a:spcPts val="1963"/>
              </a:lnSpc>
              <a:spcBef>
                <a:spcPts val="600"/>
              </a:spcBef>
              <a:buFontTx/>
              <a:buNone/>
            </a:pPr>
            <a:r>
              <a:rPr lang="ru-RU" altLang="ru-RU" sz="1600" b="1" dirty="0">
                <a:latin typeface="Times New Roman" panose="02020603050405020304" pitchFamily="18" charset="0"/>
                <a:cs typeface="Times New Roman" panose="02020603050405020304" pitchFamily="18" charset="0"/>
              </a:rPr>
              <a:t>Издательство рекомендует для изучения на уроках истории и ОДНКНР для более глубокого понимания быта и традиций нашей родины</a:t>
            </a:r>
            <a:endParaRPr lang="ru-RU" altLang="ru-RU" sz="1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70B7568B-ADA0-41D8-A50F-ABD3CC0FB50A}"/>
              </a:ext>
            </a:extLst>
          </p:cNvPr>
          <p:cNvSpPr/>
          <p:nvPr/>
        </p:nvSpPr>
        <p:spPr>
          <a:xfrm>
            <a:off x="846138" y="201613"/>
            <a:ext cx="5629275" cy="503237"/>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3200" b="1" dirty="0">
                <a:latin typeface="Times New Roman" panose="02020603050405020304" pitchFamily="18" charset="0"/>
                <a:cs typeface="Times New Roman" panose="02020603050405020304" pitchFamily="18" charset="0"/>
              </a:rPr>
              <a:t>КНИГА ЗА КНИГОЙ. </a:t>
            </a:r>
            <a:r>
              <a:rPr lang="en-US" sz="3200" b="1" dirty="0">
                <a:latin typeface="Times New Roman" panose="02020603050405020304" pitchFamily="18" charset="0"/>
                <a:cs typeface="Times New Roman" panose="02020603050405020304" pitchFamily="18" charset="0"/>
              </a:rPr>
              <a:t>AR</a:t>
            </a:r>
            <a:endParaRPr lang="ru-RU" sz="3200" b="1" dirty="0">
              <a:latin typeface="Times New Roman" panose="02020603050405020304" pitchFamily="18" charset="0"/>
              <a:cs typeface="Times New Roman" panose="02020603050405020304" pitchFamily="18" charset="0"/>
            </a:endParaRPr>
          </a:p>
        </p:txBody>
      </p:sp>
      <p:pic>
        <p:nvPicPr>
          <p:cNvPr id="29699" name="Picture 3">
            <a:extLst>
              <a:ext uri="{FF2B5EF4-FFF2-40B4-BE49-F238E27FC236}">
                <a16:creationId xmlns:a16="http://schemas.microsoft.com/office/drawing/2014/main" id="{DE3BCDE5-369F-4003-9CB7-0556EC2BD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213" y="323850"/>
            <a:ext cx="1795462" cy="258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Объект 2">
            <a:extLst>
              <a:ext uri="{FF2B5EF4-FFF2-40B4-BE49-F238E27FC236}">
                <a16:creationId xmlns:a16="http://schemas.microsoft.com/office/drawing/2014/main" id="{8DA4D358-5703-4058-AABA-EEF3B8AEBD98}"/>
              </a:ext>
            </a:extLst>
          </p:cNvPr>
          <p:cNvPicPr>
            <a:picLocks noGrp="1" noChangeAspect="1"/>
          </p:cNvPicPr>
          <p:nvPr>
            <p:ph idx="1"/>
          </p:nvPr>
        </p:nvPicPr>
        <p:blipFill>
          <a:blip r:embed="rId3"/>
          <a:stretch>
            <a:fillRect/>
          </a:stretch>
        </p:blipFill>
        <p:spPr>
          <a:xfrm>
            <a:off x="7188200" y="323850"/>
            <a:ext cx="1835150" cy="2608263"/>
          </a:xfrm>
          <a:effectLst>
            <a:outerShdw blurRad="190500" algn="tl" rotWithShape="0">
              <a:srgbClr val="000000">
                <a:alpha val="70000"/>
              </a:srgbClr>
            </a:outerShdw>
          </a:effectLst>
        </p:spPr>
      </p:pic>
      <p:sp>
        <p:nvSpPr>
          <p:cNvPr id="29701" name="Прямоугольник 1">
            <a:extLst>
              <a:ext uri="{FF2B5EF4-FFF2-40B4-BE49-F238E27FC236}">
                <a16:creationId xmlns:a16="http://schemas.microsoft.com/office/drawing/2014/main" id="{59EEEEB9-BD0D-4ADC-B988-CC6994C7601A}"/>
              </a:ext>
            </a:extLst>
          </p:cNvPr>
          <p:cNvSpPr>
            <a:spLocks noChangeArrowheads="1"/>
          </p:cNvSpPr>
          <p:nvPr/>
        </p:nvSpPr>
        <p:spPr bwMode="auto">
          <a:xfrm>
            <a:off x="7453313" y="5607050"/>
            <a:ext cx="3795712"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ts val="1963"/>
              </a:lnSpc>
              <a:spcBef>
                <a:spcPct val="0"/>
              </a:spcBef>
              <a:buFontTx/>
              <a:buNone/>
            </a:pPr>
            <a:r>
              <a:rPr lang="ru-RU" altLang="ru-RU" sz="1800" b="1">
                <a:latin typeface="Times New Roman" panose="02020603050405020304" pitchFamily="18" charset="0"/>
                <a:cs typeface="Times New Roman" panose="02020603050405020304" pitchFamily="18" charset="0"/>
              </a:rPr>
              <a:t>Использование технологии дополненной реальности </a:t>
            </a:r>
          </a:p>
        </p:txBody>
      </p:sp>
      <p:pic>
        <p:nvPicPr>
          <p:cNvPr id="29702" name="Picture 2">
            <a:extLst>
              <a:ext uri="{FF2B5EF4-FFF2-40B4-BE49-F238E27FC236}">
                <a16:creationId xmlns:a16="http://schemas.microsoft.com/office/drawing/2014/main" id="{FF6EFBAA-BBB7-427F-951B-196068552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9638" y="3001963"/>
            <a:ext cx="181451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3" name="TextBox 1">
            <a:extLst>
              <a:ext uri="{FF2B5EF4-FFF2-40B4-BE49-F238E27FC236}">
                <a16:creationId xmlns:a16="http://schemas.microsoft.com/office/drawing/2014/main" id="{C0E4039E-5426-4DBA-9654-4F6C38EB37ED}"/>
              </a:ext>
            </a:extLst>
          </p:cNvPr>
          <p:cNvSpPr txBox="1">
            <a:spLocks noChangeArrowheads="1"/>
          </p:cNvSpPr>
          <p:nvPr/>
        </p:nvSpPr>
        <p:spPr bwMode="auto">
          <a:xfrm>
            <a:off x="350838" y="914400"/>
            <a:ext cx="62626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Для современных родителей в первую очередь важно, чтобы книги развивали и обучали их детей. </a:t>
            </a:r>
          </a:p>
          <a:p>
            <a:pPr algn="just" eaLnBrk="1" hangingPunct="1">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Дополненная реальность (</a:t>
            </a:r>
            <a:r>
              <a:rPr lang="ru-RU" altLang="ru-RU" dirty="0" err="1">
                <a:latin typeface="Times New Roman" panose="02020603050405020304" pitchFamily="18" charset="0"/>
                <a:cs typeface="Times New Roman" panose="02020603050405020304" pitchFamily="18" charset="0"/>
              </a:rPr>
              <a:t>Augmental</a:t>
            </a:r>
            <a:r>
              <a:rPr lang="ru-RU" altLang="ru-RU" dirty="0">
                <a:latin typeface="Times New Roman" panose="02020603050405020304" pitchFamily="18" charset="0"/>
                <a:cs typeface="Times New Roman" panose="02020603050405020304" pitchFamily="18" charset="0"/>
              </a:rPr>
              <a:t> </a:t>
            </a:r>
            <a:r>
              <a:rPr lang="ru-RU" altLang="ru-RU" dirty="0" err="1">
                <a:latin typeface="Times New Roman" panose="02020603050405020304" pitchFamily="18" charset="0"/>
                <a:cs typeface="Times New Roman" panose="02020603050405020304" pitchFamily="18" charset="0"/>
              </a:rPr>
              <a:t>Reality</a:t>
            </a:r>
            <a:r>
              <a:rPr lang="ru-RU" altLang="ru-RU" dirty="0">
                <a:latin typeface="Times New Roman" panose="02020603050405020304" pitchFamily="18" charset="0"/>
                <a:cs typeface="Times New Roman" panose="02020603050405020304" pitchFamily="18" charset="0"/>
              </a:rPr>
              <a:t>) — современная технология, расширяющая границы познания, превращающая скучную информацию в интересную для современного поколения.</a:t>
            </a:r>
          </a:p>
          <a:p>
            <a:pPr algn="just" eaLnBrk="1" hangingPunct="1">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Технология дополненной реальности даёт возможность совместить обычные книги с гаджетами. Такие издания помогают получать информацию через игру и делают чтение, которое кажется невыносимо скучным многим детям, интерактивным и интересным.</a:t>
            </a:r>
          </a:p>
          <a:p>
            <a:pPr algn="just" eaLnBrk="1" hangingPunct="1">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В AR все приобретает объем, цвет, смысл, звук.</a:t>
            </a:r>
          </a:p>
          <a:p>
            <a:pPr algn="just" eaLnBrk="1" hangingPunct="1">
              <a:buFont typeface="Arial" panose="020B0604020202020204" pitchFamily="34" charset="0"/>
              <a:buChar char="•"/>
            </a:pPr>
            <a:r>
              <a:rPr lang="ru-RU" altLang="ru-RU" dirty="0">
                <a:latin typeface="Times New Roman" panose="02020603050405020304" pitchFamily="18" charset="0"/>
                <a:cs typeface="Times New Roman" panose="02020603050405020304" pitchFamily="18" charset="0"/>
              </a:rPr>
              <a:t>Интерактивное </a:t>
            </a:r>
            <a:r>
              <a:rPr lang="ru-RU" altLang="ru-RU" b="1" dirty="0">
                <a:latin typeface="Times New Roman" panose="02020603050405020304" pitchFamily="18" charset="0"/>
                <a:cs typeface="Times New Roman" panose="02020603050405020304" pitchFamily="18" charset="0"/>
              </a:rPr>
              <a:t>мобильное приложение «Книга за книгой AR»</a:t>
            </a:r>
            <a:r>
              <a:rPr lang="ru-RU" altLang="ru-RU" dirty="0">
                <a:latin typeface="Times New Roman" panose="02020603050405020304" pitchFamily="18" charset="0"/>
                <a:cs typeface="Times New Roman" panose="02020603050405020304" pitchFamily="18" charset="0"/>
              </a:rPr>
              <a:t> используется издательством «Детская литература» в своих книжных проектах. С помощью приложения читатели могут  ознакомиться с интерактивным контентом в дополненной реальности.</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41951973-D57F-EC42-940C-A40328ECC040}"/>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63484927-A951-914E-ACC1-2C42F7F903EF}"/>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РУССКАЯ АРКТИКА</a:t>
            </a:r>
          </a:p>
        </p:txBody>
      </p:sp>
      <p:sp>
        <p:nvSpPr>
          <p:cNvPr id="9" name="TextBox 8">
            <a:extLst>
              <a:ext uri="{FF2B5EF4-FFF2-40B4-BE49-F238E27FC236}">
                <a16:creationId xmlns:a16="http://schemas.microsoft.com/office/drawing/2014/main" id="{A6AD1BBE-7EA7-6646-A549-9CEF0180B381}"/>
              </a:ext>
            </a:extLst>
          </p:cNvPr>
          <p:cNvSpPr txBox="1"/>
          <p:nvPr/>
        </p:nvSpPr>
        <p:spPr>
          <a:xfrm>
            <a:off x="7442736" y="6269094"/>
            <a:ext cx="3812262" cy="461665"/>
          </a:xfrm>
          <a:prstGeom prst="rect">
            <a:avLst/>
          </a:prstGeom>
          <a:noFill/>
        </p:spPr>
        <p:txBody>
          <a:bodyPr wrap="none" rtlCol="0">
            <a:spAutoFit/>
          </a:bodyPr>
          <a:lstStyle/>
          <a:p>
            <a:r>
              <a:rPr lang="ru-RU" sz="2400" b="1" dirty="0">
                <a:solidFill>
                  <a:schemeClr val="bg1"/>
                </a:solidFill>
                <a:latin typeface="Times New Roman" panose="02020603050405020304" pitchFamily="18" charset="0"/>
                <a:cs typeface="Times New Roman" panose="02020603050405020304" pitchFamily="18" charset="0"/>
              </a:rPr>
              <a:t>СЕРИИ ИЗДАТЕЛЬСТВА</a:t>
            </a:r>
          </a:p>
        </p:txBody>
      </p:sp>
      <p:pic>
        <p:nvPicPr>
          <p:cNvPr id="10" name="Picture 2" descr="DL оранжевый">
            <a:extLst>
              <a:ext uri="{FF2B5EF4-FFF2-40B4-BE49-F238E27FC236}">
                <a16:creationId xmlns:a16="http://schemas.microsoft.com/office/drawing/2014/main" id="{B1A6DD70-2871-4841-B58B-4DD2503174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p:cNvSpPr txBox="1"/>
          <p:nvPr/>
        </p:nvSpPr>
        <p:spPr>
          <a:xfrm>
            <a:off x="334109" y="1085846"/>
            <a:ext cx="6684530" cy="4278094"/>
          </a:xfrm>
          <a:prstGeom prst="rect">
            <a:avLst/>
          </a:prstGeom>
          <a:noFill/>
        </p:spPr>
        <p:txBody>
          <a:bodyPr wrap="square" rtlCol="0">
            <a:spAutoFit/>
          </a:bodyPr>
          <a:lstStyle/>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«Россия во всём должна быть первой. Ради этой цели не жаль ничего – даже жизни». Таким был девиз многих русских первооткрывателей, которые прожили яркую жизнь во славу Отечества.</a:t>
            </a:r>
          </a:p>
          <a:p>
            <a:pPr marL="285750" indent="-285750" algn="just">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Истории жизни Харитона Лаптева, Георгия Седова, Александра Колчака, Валерия Чкалова и других великих путешественников рассказаны в форме коротких увлекательных художественных биографий с яркими иллюстрациями.  </a:t>
            </a:r>
          </a:p>
          <a:p>
            <a:pPr marL="285750" indent="-285750" algn="just">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Возможно, не все знают, что 70% территории Арктики принадлежит России. Новому освоению этого района Земли посвящена масштабная государственная программа.</a:t>
            </a:r>
          </a:p>
          <a:p>
            <a:pPr marL="285750" indent="-285750" algn="just">
              <a:buFont typeface="Wingdings" panose="05000000000000000000" pitchFamily="2" charset="2"/>
              <a:buChar char="ü"/>
            </a:pPr>
            <a:endParaRPr lang="ru-RU"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ru-RU" sz="1600" dirty="0">
                <a:latin typeface="Times New Roman" panose="02020603050405020304" pitchFamily="18" charset="0"/>
                <a:cs typeface="Times New Roman" panose="02020603050405020304" pitchFamily="18" charset="0"/>
              </a:rPr>
              <a:t>Мы поставили перед собой задачу  возродить интерес детей к волшебному северному краю и вдохновить их на освоение вновь востребованных арктических профессий.</a:t>
            </a:r>
          </a:p>
          <a:p>
            <a:pPr algn="just"/>
            <a:endParaRPr lang="ru-RU" sz="1600" dirty="0">
              <a:latin typeface="Times New Roman" panose="02020603050405020304" pitchFamily="18" charset="0"/>
              <a:cs typeface="Times New Roman" panose="02020603050405020304"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6487" y="202215"/>
            <a:ext cx="2171464" cy="302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Объект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53733" y="253915"/>
            <a:ext cx="2095134" cy="2970978"/>
          </a:xfrm>
          <a:prstGeom prst="rect">
            <a:avLst/>
          </a:prstGeom>
          <a:ln>
            <a:noFill/>
          </a:ln>
          <a:effectLst>
            <a:outerShdw blurRad="190500" algn="tl" rotWithShape="0">
              <a:srgbClr val="000000">
                <a:alpha val="70000"/>
              </a:srgbClr>
            </a:outerShdw>
          </a:effectLst>
        </p:spPr>
      </p:pic>
      <p:sp>
        <p:nvSpPr>
          <p:cNvPr id="2" name="Прямоугольник 1"/>
          <p:cNvSpPr/>
          <p:nvPr/>
        </p:nvSpPr>
        <p:spPr>
          <a:xfrm>
            <a:off x="7702223" y="3875427"/>
            <a:ext cx="3949867" cy="861774"/>
          </a:xfrm>
          <a:prstGeom prst="rect">
            <a:avLst/>
          </a:prstGeom>
        </p:spPr>
        <p:txBody>
          <a:bodyPr wrap="square">
            <a:spAutoFit/>
          </a:bodyPr>
          <a:lstStyle/>
          <a:p>
            <a:pPr algn="ctr">
              <a:lnSpc>
                <a:spcPts val="1470"/>
              </a:lnSpc>
            </a:pPr>
            <a:r>
              <a:rPr lang="ru-RU" b="1" dirty="0">
                <a:latin typeface="Times New Roman" panose="02020603050405020304" pitchFamily="18" charset="0"/>
                <a:cs typeface="Times New Roman" panose="02020603050405020304" pitchFamily="18" charset="0"/>
              </a:rPr>
              <a:t>Основное отличие серии </a:t>
            </a:r>
          </a:p>
          <a:p>
            <a:pPr algn="ctr">
              <a:lnSpc>
                <a:spcPts val="1470"/>
              </a:lnSpc>
            </a:pPr>
            <a:r>
              <a:rPr lang="ru-RU" b="1" dirty="0">
                <a:latin typeface="Times New Roman" panose="02020603050405020304" pitchFamily="18" charset="0"/>
                <a:cs typeface="Times New Roman" panose="02020603050405020304" pitchFamily="18" charset="0"/>
              </a:rPr>
              <a:t>«Русская Арктика» –</a:t>
            </a:r>
          </a:p>
          <a:p>
            <a:pPr algn="ctr">
              <a:lnSpc>
                <a:spcPts val="1470"/>
              </a:lnSpc>
            </a:pPr>
            <a:r>
              <a:rPr lang="ru-RU" b="1" dirty="0">
                <a:latin typeface="Times New Roman" panose="02020603050405020304" pitchFamily="18" charset="0"/>
                <a:cs typeface="Times New Roman" panose="02020603050405020304" pitchFamily="18" charset="0"/>
              </a:rPr>
              <a:t>использование технологии дополненной реальности </a:t>
            </a:r>
          </a:p>
        </p:txBody>
      </p:sp>
    </p:spTree>
    <p:extLst>
      <p:ext uri="{BB962C8B-B14F-4D97-AF65-F5344CB8AC3E}">
        <p14:creationId xmlns:p14="http://schemas.microsoft.com/office/powerpoint/2010/main" val="4099346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1711C9DD-51DB-4548-82ED-7B59D198F9B7}"/>
              </a:ext>
            </a:extLst>
          </p:cNvPr>
          <p:cNvSpPr/>
          <p:nvPr/>
        </p:nvSpPr>
        <p:spPr>
          <a:xfrm>
            <a:off x="0" y="6142038"/>
            <a:ext cx="12192000" cy="715962"/>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рямоугольник 14">
            <a:extLst>
              <a:ext uri="{FF2B5EF4-FFF2-40B4-BE49-F238E27FC236}">
                <a16:creationId xmlns:a16="http://schemas.microsoft.com/office/drawing/2014/main" id="{07ED33BD-E095-45AE-9CF4-1DC7BB513BEF}"/>
              </a:ext>
            </a:extLst>
          </p:cNvPr>
          <p:cNvSpPr/>
          <p:nvPr/>
        </p:nvSpPr>
        <p:spPr>
          <a:xfrm>
            <a:off x="69850" y="109538"/>
            <a:ext cx="5629275" cy="671512"/>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solidFill>
                  <a:schemeClr val="bg1"/>
                </a:solidFill>
              </a:rPr>
              <a:t>САМИ РАЗБЕРЕМСЯ</a:t>
            </a:r>
            <a:endParaRPr lang="ru-RU" sz="2000" b="1" dirty="0"/>
          </a:p>
        </p:txBody>
      </p:sp>
      <p:sp>
        <p:nvSpPr>
          <p:cNvPr id="36868" name="Объект 4">
            <a:extLst>
              <a:ext uri="{FF2B5EF4-FFF2-40B4-BE49-F238E27FC236}">
                <a16:creationId xmlns:a16="http://schemas.microsoft.com/office/drawing/2014/main" id="{716E3C07-B4B5-4518-BB41-630B81CB7660}"/>
              </a:ext>
            </a:extLst>
          </p:cNvPr>
          <p:cNvSpPr>
            <a:spLocks noGrp="1"/>
          </p:cNvSpPr>
          <p:nvPr>
            <p:ph idx="4294967295"/>
          </p:nvPr>
        </p:nvSpPr>
        <p:spPr>
          <a:xfrm>
            <a:off x="6043613" y="230188"/>
            <a:ext cx="6148387" cy="430212"/>
          </a:xfrm>
        </p:spPr>
        <p:txBody>
          <a:bodyPr/>
          <a:lstStyle/>
          <a:p>
            <a:pPr marL="0" indent="0" algn="ctr" eaLnBrk="1" hangingPunct="1">
              <a:lnSpc>
                <a:spcPct val="100000"/>
              </a:lnSpc>
              <a:spcBef>
                <a:spcPts val="1200"/>
              </a:spcBef>
              <a:buFont typeface="Arial" panose="020B0604020202020204" pitchFamily="34" charset="0"/>
              <a:buNone/>
            </a:pPr>
            <a:r>
              <a:rPr lang="ru-RU" altLang="ru-RU" sz="1800" dirty="0">
                <a:solidFill>
                  <a:srgbClr val="000000"/>
                </a:solidFill>
                <a:latin typeface="Times New Roman" panose="02020603050405020304" pitchFamily="18" charset="0"/>
                <a:cs typeface="Times New Roman" panose="02020603050405020304" pitchFamily="18" charset="0"/>
              </a:rPr>
              <a:t>Новая серия для детей </a:t>
            </a:r>
            <a:r>
              <a:rPr lang="ru-RU" altLang="ru-RU" sz="1800" b="1" dirty="0">
                <a:solidFill>
                  <a:srgbClr val="000000"/>
                </a:solidFill>
                <a:latin typeface="Times New Roman" panose="02020603050405020304" pitchFamily="18" charset="0"/>
                <a:cs typeface="Times New Roman" panose="02020603050405020304" pitchFamily="18" charset="0"/>
              </a:rPr>
              <a:t>среднего школьного возраста (12+)</a:t>
            </a:r>
          </a:p>
        </p:txBody>
      </p:sp>
      <p:pic>
        <p:nvPicPr>
          <p:cNvPr id="36869" name="Picture 2" descr="DL оранжевый">
            <a:extLst>
              <a:ext uri="{FF2B5EF4-FFF2-40B4-BE49-F238E27FC236}">
                <a16:creationId xmlns:a16="http://schemas.microsoft.com/office/drawing/2014/main" id="{BE66E327-D0BC-4322-8284-31D2DE205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0" y="6259513"/>
            <a:ext cx="479425" cy="481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6870" name="Picture 2">
            <a:extLst>
              <a:ext uri="{FF2B5EF4-FFF2-40B4-BE49-F238E27FC236}">
                <a16:creationId xmlns:a16="http://schemas.microsoft.com/office/drawing/2014/main" id="{3A5697CF-21A9-401B-A3C2-5FEBDCABF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995363"/>
            <a:ext cx="16478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1" name="Picture 3">
            <a:extLst>
              <a:ext uri="{FF2B5EF4-FFF2-40B4-BE49-F238E27FC236}">
                <a16:creationId xmlns:a16="http://schemas.microsoft.com/office/drawing/2014/main" id="{68360169-46F2-47E1-AFF4-D36014E47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4475" y="777875"/>
            <a:ext cx="168592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72" name="TextBox 1">
            <a:extLst>
              <a:ext uri="{FF2B5EF4-FFF2-40B4-BE49-F238E27FC236}">
                <a16:creationId xmlns:a16="http://schemas.microsoft.com/office/drawing/2014/main" id="{772C2FC6-A890-40B2-8D4A-9FA85B20E889}"/>
              </a:ext>
            </a:extLst>
          </p:cNvPr>
          <p:cNvSpPr txBox="1">
            <a:spLocks noChangeArrowheads="1"/>
          </p:cNvSpPr>
          <p:nvPr/>
        </p:nvSpPr>
        <p:spPr bwMode="auto">
          <a:xfrm>
            <a:off x="1872347" y="1309374"/>
            <a:ext cx="4689694" cy="495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dirty="0">
                <a:latin typeface="Times New Roman" panose="02020603050405020304" pitchFamily="18" charset="0"/>
                <a:cs typeface="Times New Roman" panose="02020603050405020304" pitchFamily="18" charset="0"/>
              </a:rPr>
              <a:t>Ксения Драгунская. Скорость весны. 2020</a:t>
            </a:r>
          </a:p>
          <a:p>
            <a:pPr eaLnBrk="1" hangingPunct="1"/>
            <a:endParaRPr lang="ru-RU" altLang="ru-RU" dirty="0">
              <a:latin typeface="Times New Roman" panose="02020603050405020304" pitchFamily="18" charset="0"/>
              <a:cs typeface="Times New Roman" panose="02020603050405020304" pitchFamily="18" charset="0"/>
            </a:endParaRP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Думаете, выражение "весна идет" - просто фигура речи? А вот и нет! Весна даже имеет </a:t>
            </a:r>
          </a:p>
          <a:p>
            <a:pPr algn="just" eaLnBrk="1" hangingPunct="1"/>
            <a:r>
              <a:rPr lang="ru-RU" altLang="ru-RU" dirty="0">
                <a:latin typeface="Times New Roman" panose="02020603050405020304" pitchFamily="18" charset="0"/>
                <a:cs typeface="Times New Roman" panose="02020603050405020304" pitchFamily="18" charset="0"/>
              </a:rPr>
              <a:t>собственную скорость, которую можно высчитать по формуле. </a:t>
            </a: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С</a:t>
            </a:r>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 людьми дело обстоит гораздо сложнее: их подвижный внутренний мир не поддается точным расчётам. </a:t>
            </a: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Потому что люди - они не плохие и не хорошие, они - разные, в каждый момент своей жизни. И мир вокруг - он тоже разный, но всегда интересный. О разных людях и обстоятельствах, о школе и каникулах, о памятниках и традициях, о кошках и собаках, о дружбе и доверии - сборник рассказов Ксении Драгунской. </a:t>
            </a:r>
          </a:p>
        </p:txBody>
      </p:sp>
      <p:sp>
        <p:nvSpPr>
          <p:cNvPr id="36873" name="TextBox 9">
            <a:extLst>
              <a:ext uri="{FF2B5EF4-FFF2-40B4-BE49-F238E27FC236}">
                <a16:creationId xmlns:a16="http://schemas.microsoft.com/office/drawing/2014/main" id="{DCA621D8-FDE5-479E-A9D8-1BBB6B6F6E3F}"/>
              </a:ext>
            </a:extLst>
          </p:cNvPr>
          <p:cNvSpPr txBox="1">
            <a:spLocks noChangeArrowheads="1"/>
          </p:cNvSpPr>
          <p:nvPr/>
        </p:nvSpPr>
        <p:spPr bwMode="auto">
          <a:xfrm>
            <a:off x="8312834" y="1463549"/>
            <a:ext cx="35655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dirty="0">
                <a:latin typeface="Times New Roman" panose="02020603050405020304" pitchFamily="18" charset="0"/>
                <a:cs typeface="Times New Roman" panose="02020603050405020304" pitchFamily="18" charset="0"/>
              </a:rPr>
              <a:t>Сергей Чуев. Настоящее лето Димки </a:t>
            </a:r>
            <a:r>
              <a:rPr lang="ru-RU" altLang="ru-RU" b="1" dirty="0" err="1">
                <a:latin typeface="Times New Roman" panose="02020603050405020304" pitchFamily="18" charset="0"/>
                <a:cs typeface="Times New Roman" panose="02020603050405020304" pitchFamily="18" charset="0"/>
              </a:rPr>
              <a:t>Бобрикова</a:t>
            </a:r>
            <a:r>
              <a:rPr lang="ru-RU" altLang="ru-RU" b="1" dirty="0">
                <a:latin typeface="Times New Roman" panose="02020603050405020304" pitchFamily="18" charset="0"/>
                <a:cs typeface="Times New Roman" panose="02020603050405020304" pitchFamily="18" charset="0"/>
              </a:rPr>
              <a:t>. 2020</a:t>
            </a:r>
          </a:p>
          <a:p>
            <a:pPr eaLnBrk="1" hangingPunct="1"/>
            <a:endParaRPr lang="ru-RU" altLang="ru-RU" dirty="0">
              <a:latin typeface="Times New Roman" panose="02020603050405020304" pitchFamily="18" charset="0"/>
              <a:cs typeface="Times New Roman" panose="02020603050405020304" pitchFamily="18" charset="0"/>
            </a:endParaRPr>
          </a:p>
          <a:p>
            <a:pPr algn="just" eaLnBrk="1" hangingPunct="1"/>
            <a:r>
              <a:rPr lang="ru-RU" altLang="ru-RU" dirty="0">
                <a:latin typeface="Times New Roman" panose="02020603050405020304" pitchFamily="18" charset="0"/>
                <a:cs typeface="Times New Roman" panose="02020603050405020304" pitchFamily="18" charset="0"/>
              </a:rPr>
              <a:t> </a:t>
            </a:r>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Димка проводит лето у бабушки в деревне на Дону. Речка, прополка картошки, младшая сестра-доставала да еще вредные соседи, которые не дают спокойно отдыхать и делать что хочется! </a:t>
            </a: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Казалось бы, что может произойти хорошего в такие каникулы? </a:t>
            </a: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Но лето не будет скучным, оно наполнится настоящими приключениями, ведь рядом будет закадычный друг Витька!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ABC52F2A-2883-4926-9BC2-069738B9D21F}"/>
              </a:ext>
            </a:extLst>
          </p:cNvPr>
          <p:cNvSpPr/>
          <p:nvPr/>
        </p:nvSpPr>
        <p:spPr>
          <a:xfrm>
            <a:off x="0" y="6142038"/>
            <a:ext cx="12192000" cy="715962"/>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рямоугольник 14">
            <a:extLst>
              <a:ext uri="{FF2B5EF4-FFF2-40B4-BE49-F238E27FC236}">
                <a16:creationId xmlns:a16="http://schemas.microsoft.com/office/drawing/2014/main" id="{F097C81E-8BAB-4CE7-A4FB-1885C8C5D12D}"/>
              </a:ext>
            </a:extLst>
          </p:cNvPr>
          <p:cNvSpPr/>
          <p:nvPr/>
        </p:nvSpPr>
        <p:spPr>
          <a:xfrm>
            <a:off x="69850" y="109538"/>
            <a:ext cx="5629275" cy="671512"/>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2000" b="1" dirty="0"/>
              <a:t>РЕАЛЬНОСТЬ.НЕТ</a:t>
            </a:r>
          </a:p>
        </p:txBody>
      </p:sp>
      <p:sp>
        <p:nvSpPr>
          <p:cNvPr id="37892" name="Объект 4">
            <a:extLst>
              <a:ext uri="{FF2B5EF4-FFF2-40B4-BE49-F238E27FC236}">
                <a16:creationId xmlns:a16="http://schemas.microsoft.com/office/drawing/2014/main" id="{6F53C0E6-F1A7-4AA2-AB47-D32FDBB6BAE0}"/>
              </a:ext>
            </a:extLst>
          </p:cNvPr>
          <p:cNvSpPr>
            <a:spLocks noGrp="1"/>
          </p:cNvSpPr>
          <p:nvPr>
            <p:ph idx="4294967295"/>
          </p:nvPr>
        </p:nvSpPr>
        <p:spPr>
          <a:xfrm>
            <a:off x="5826330" y="433388"/>
            <a:ext cx="6148387" cy="430212"/>
          </a:xfrm>
        </p:spPr>
        <p:txBody>
          <a:bodyPr/>
          <a:lstStyle/>
          <a:p>
            <a:pPr marL="0" indent="0" algn="ctr" eaLnBrk="1" hangingPunct="1">
              <a:lnSpc>
                <a:spcPct val="100000"/>
              </a:lnSpc>
              <a:spcBef>
                <a:spcPts val="1200"/>
              </a:spcBef>
              <a:buFont typeface="Arial" panose="020B0604020202020204" pitchFamily="34" charset="0"/>
              <a:buNone/>
            </a:pPr>
            <a:r>
              <a:rPr lang="ru-RU" altLang="ru-RU" sz="1800" dirty="0">
                <a:solidFill>
                  <a:srgbClr val="000000"/>
                </a:solidFill>
                <a:latin typeface="Times New Roman" panose="02020603050405020304" pitchFamily="18" charset="0"/>
                <a:cs typeface="Times New Roman" panose="02020603050405020304" pitchFamily="18" charset="0"/>
              </a:rPr>
              <a:t>Новая серия для детей </a:t>
            </a:r>
            <a:r>
              <a:rPr lang="ru-RU" altLang="ru-RU" sz="1800" b="1" dirty="0">
                <a:solidFill>
                  <a:srgbClr val="000000"/>
                </a:solidFill>
                <a:latin typeface="Times New Roman" panose="02020603050405020304" pitchFamily="18" charset="0"/>
                <a:cs typeface="Times New Roman" panose="02020603050405020304" pitchFamily="18" charset="0"/>
              </a:rPr>
              <a:t>среднего школьного возраста (12+)</a:t>
            </a:r>
          </a:p>
        </p:txBody>
      </p:sp>
      <p:pic>
        <p:nvPicPr>
          <p:cNvPr id="37893" name="Picture 2" descr="DL оранжевый">
            <a:extLst>
              <a:ext uri="{FF2B5EF4-FFF2-40B4-BE49-F238E27FC236}">
                <a16:creationId xmlns:a16="http://schemas.microsoft.com/office/drawing/2014/main" id="{A066DB95-1037-4C69-A3DB-62721E0A6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0" y="6259513"/>
            <a:ext cx="479425" cy="4810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7894" name="TextBox 1">
            <a:extLst>
              <a:ext uri="{FF2B5EF4-FFF2-40B4-BE49-F238E27FC236}">
                <a16:creationId xmlns:a16="http://schemas.microsoft.com/office/drawing/2014/main" id="{CC323080-9BFA-4651-A6E2-01EA7FCB08F6}"/>
              </a:ext>
            </a:extLst>
          </p:cNvPr>
          <p:cNvSpPr txBox="1">
            <a:spLocks noChangeArrowheads="1"/>
          </p:cNvSpPr>
          <p:nvPr/>
        </p:nvSpPr>
        <p:spPr bwMode="auto">
          <a:xfrm>
            <a:off x="5394325" y="1995488"/>
            <a:ext cx="53657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dirty="0">
                <a:latin typeface="Times New Roman" panose="02020603050405020304" pitchFamily="18" charset="0"/>
                <a:cs typeface="Times New Roman" panose="02020603050405020304" pitchFamily="18" charset="0"/>
              </a:rPr>
              <a:t>Константин Арбенин. Иван, Кощеев сын. 2020</a:t>
            </a:r>
          </a:p>
          <a:p>
            <a:pPr eaLnBrk="1" hangingPunct="1"/>
            <a:endParaRPr lang="ru-RU" altLang="ru-RU" dirty="0">
              <a:latin typeface="Times New Roman" panose="02020603050405020304" pitchFamily="18" charset="0"/>
              <a:cs typeface="Times New Roman" panose="02020603050405020304" pitchFamily="18" charset="0"/>
            </a:endParaRP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В некотором царстве, в некотором государстве призовёт однажды Кощей сына Ивана да и скажет: мол, стар я и болен, пойди, отыщи иголку, в которой смерть моя, да переломи. </a:t>
            </a:r>
          </a:p>
          <a:p>
            <a:pPr algn="just" eaLnBrk="1" hangingPunct="1"/>
            <a:r>
              <a:rPr lang="en-US" altLang="ru-RU"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И, делать нечего, Иван отправится в путь. Пройдёт Иван и Царство зверей, и Царство людей, соберётся заглянуть и в Царство...</a:t>
            </a:r>
          </a:p>
        </p:txBody>
      </p:sp>
      <p:pic>
        <p:nvPicPr>
          <p:cNvPr id="37895" name="Picture 2">
            <a:extLst>
              <a:ext uri="{FF2B5EF4-FFF2-40B4-BE49-F238E27FC236}">
                <a16:creationId xmlns:a16="http://schemas.microsoft.com/office/drawing/2014/main" id="{04AB96D8-431C-446F-BDD2-7805ADBF7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2" y="920184"/>
            <a:ext cx="31813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2CC924-5701-4C9E-BEB7-B784DB4FB701}"/>
              </a:ext>
            </a:extLst>
          </p:cNvPr>
          <p:cNvSpPr>
            <a:spLocks noGrp="1"/>
          </p:cNvSpPr>
          <p:nvPr>
            <p:ph idx="4294967295"/>
          </p:nvPr>
        </p:nvSpPr>
        <p:spPr>
          <a:xfrm>
            <a:off x="374073" y="848448"/>
            <a:ext cx="11249025" cy="4873625"/>
          </a:xfrm>
        </p:spPr>
        <p:txBody>
          <a:bodyPr>
            <a:normAutofit fontScale="92500" lnSpcReduction="20000"/>
          </a:bodyPr>
          <a:lstStyle/>
          <a:p>
            <a:pPr marL="0" indent="0" algn="ctr">
              <a:lnSpc>
                <a:spcPct val="107000"/>
              </a:lnSpc>
              <a:spcAft>
                <a:spcPts val="800"/>
              </a:spcAft>
              <a:buNone/>
            </a:pPr>
            <a:r>
              <a:rPr lang="ru-RU" sz="2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Литературный конкурс имени Сергея Михалкова</a:t>
            </a:r>
          </a:p>
          <a:p>
            <a:pPr algn="just">
              <a:lnSpc>
                <a:spcPct val="107000"/>
              </a:lnSpc>
              <a:spcAft>
                <a:spcPts val="800"/>
              </a:spcAft>
              <a:buFont typeface="Arial" panose="020B0604020202020204" pitchFamily="34" charset="0"/>
              <a:buChar char="•"/>
            </a:pP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Развитие лучших традиций русской, советской и мировой художественной литературы для подростков.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Char char="•"/>
            </a:pP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Выявление и продвижение талантливых авторов, пишущих для читателей 12-17 лет на русском языке.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Char char="•"/>
            </a:pP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Формирование у подростков духовно-нравственных ценностей, в том числе патриотизма, ответственной гражданской позиции, исторического сознания и т.п.</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Arial" panose="020B0604020202020204" pitchFamily="34" charset="0"/>
              <a:buChar char="•"/>
            </a:pP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Требования к рукописям: «</a:t>
            </a:r>
            <a:r>
              <a:rPr lang="ru-RU"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Произведения, пропагандирующие насилие, агрессивное поведение, разжигание национальной и религиозной розни, употребление алкоголя и наркотиков, криминальный и аморальный образ жизни, с использованием ненормативной лексики к участию в Конкурсе не допускаются</a:t>
            </a: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07000"/>
              </a:lnSpc>
              <a:spcAft>
                <a:spcPts val="8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http://www.svmihalkov.ru/</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p>
        </p:txBody>
      </p:sp>
      <p:pic>
        <p:nvPicPr>
          <p:cNvPr id="7" name="Picture 2" descr="DL оранжевый">
            <a:extLst>
              <a:ext uri="{FF2B5EF4-FFF2-40B4-BE49-F238E27FC236}">
                <a16:creationId xmlns:a16="http://schemas.microsoft.com/office/drawing/2014/main" id="{1E48CFE6-0004-4DA0-8C40-3E7716262B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41054" y="6036973"/>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83027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5AA05799-8081-F84E-AC83-CBFEC7140B43}"/>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B72C0D22-4EC0-5148-BDC8-236DEB632B98}"/>
              </a:ext>
            </a:extLst>
          </p:cNvPr>
          <p:cNvSpPr/>
          <p:nvPr/>
        </p:nvSpPr>
        <p:spPr>
          <a:xfrm>
            <a:off x="846717" y="202215"/>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sp>
        <p:nvSpPr>
          <p:cNvPr id="16" name="TextBox 15">
            <a:extLst>
              <a:ext uri="{FF2B5EF4-FFF2-40B4-BE49-F238E27FC236}">
                <a16:creationId xmlns:a16="http://schemas.microsoft.com/office/drawing/2014/main" id="{DE9AABCB-4C07-0445-9D80-CD9CA80DFD2B}"/>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sp>
        <p:nvSpPr>
          <p:cNvPr id="5" name="Объект 4"/>
          <p:cNvSpPr>
            <a:spLocks noGrp="1"/>
          </p:cNvSpPr>
          <p:nvPr>
            <p:ph idx="1"/>
          </p:nvPr>
        </p:nvSpPr>
        <p:spPr>
          <a:xfrm>
            <a:off x="343488" y="988999"/>
            <a:ext cx="6324465" cy="4351338"/>
          </a:xfrm>
        </p:spPr>
        <p:txBody>
          <a:bodyPr>
            <a:noAutofit/>
          </a:bodyPr>
          <a:lstStyle/>
          <a:p>
            <a:pPr algn="just">
              <a:lnSpc>
                <a:spcPct val="100000"/>
              </a:lnSpc>
              <a:spcBef>
                <a:spcPts val="0"/>
              </a:spcBef>
              <a:buFont typeface="Wingdings" panose="05000000000000000000" pitchFamily="2" charset="2"/>
              <a:buChar char="ü"/>
            </a:pPr>
            <a:r>
              <a:rPr lang="ru-RU" sz="19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Лучшие художественные произведения для подростков.</a:t>
            </a:r>
          </a:p>
          <a:p>
            <a:pPr algn="just">
              <a:lnSpc>
                <a:spcPct val="100000"/>
              </a:lnSpc>
              <a:spcBef>
                <a:spcPts val="0"/>
              </a:spcBef>
              <a:buFont typeface="Wingdings" panose="05000000000000000000" pitchFamily="2" charset="2"/>
              <a:buChar char="ü"/>
            </a:pPr>
            <a:r>
              <a:rPr lang="ru-RU" sz="19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Совместные издания Российского Фонда Культуры и издательства «Детская литература» прошли жесткий отбор двух жюри: взрослого и детского. </a:t>
            </a:r>
          </a:p>
          <a:p>
            <a:pPr algn="just">
              <a:lnSpc>
                <a:spcPct val="100000"/>
              </a:lnSpc>
              <a:spcBef>
                <a:spcPts val="0"/>
              </a:spcBef>
              <a:buFont typeface="Wingdings" panose="05000000000000000000" pitchFamily="2" charset="2"/>
              <a:buChar char="ü"/>
            </a:pPr>
            <a:r>
              <a:rPr lang="ru-RU" sz="19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За 10 лет из примерно 2500 рукописей современных авторов было отобрано более</a:t>
            </a:r>
            <a:r>
              <a:rPr lang="en-US" sz="19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9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70 работ, из которых издано 50. Серия продолжается.</a:t>
            </a:r>
          </a:p>
          <a:p>
            <a:pPr algn="just">
              <a:lnSpc>
                <a:spcPct val="100000"/>
              </a:lnSpc>
              <a:spcBef>
                <a:spcPts val="0"/>
              </a:spcBef>
              <a:buFont typeface="Wingdings" panose="05000000000000000000" pitchFamily="2" charset="2"/>
              <a:buChar char="ü"/>
            </a:pPr>
            <a:r>
              <a:rPr lang="ru-RU" sz="1900" dirty="0">
                <a:solidFill>
                  <a:schemeClr val="tx1"/>
                </a:solidFill>
                <a:latin typeface="Times New Roman" panose="02020603050405020304" pitchFamily="18" charset="0"/>
                <a:cs typeface="Times New Roman" panose="02020603050405020304" pitchFamily="18" charset="0"/>
              </a:rPr>
              <a:t>В книгах описаны отношения в семье, поиск своего места в жизни, проблемы школы и улицы, человечность и равнодушие взрослых и детей и многие другие. Честно писать о проблемах современных подростков решается не каждый автор, и потому особенно важно, чтобы эти немногочисленные книги доходили до читателя. </a:t>
            </a:r>
          </a:p>
          <a:p>
            <a:pPr algn="just">
              <a:lnSpc>
                <a:spcPct val="100000"/>
              </a:lnSpc>
              <a:spcBef>
                <a:spcPts val="0"/>
              </a:spcBef>
              <a:spcAft>
                <a:spcPts val="1000"/>
              </a:spcAft>
              <a:buFont typeface="Wingdings" panose="05000000000000000000" pitchFamily="2" charset="2"/>
              <a:buChar char="ü"/>
            </a:pPr>
            <a:r>
              <a:rPr lang="ru-RU" sz="1900" dirty="0">
                <a:solidFill>
                  <a:schemeClr val="tx1"/>
                </a:solidFill>
                <a:latin typeface="Times New Roman" panose="02020603050405020304" pitchFamily="18" charset="0"/>
                <a:cs typeface="Times New Roman" panose="02020603050405020304" pitchFamily="18" charset="0"/>
              </a:rPr>
              <a:t>Эти книги можно читать и обсуждать подросткам и их родителям.</a:t>
            </a:r>
          </a:p>
          <a:p>
            <a:pPr marL="0" indent="0" algn="just">
              <a:lnSpc>
                <a:spcPct val="100000"/>
              </a:lnSpc>
              <a:spcBef>
                <a:spcPts val="0"/>
              </a:spcBef>
              <a:spcAft>
                <a:spcPts val="1000"/>
              </a:spcAft>
              <a:buNone/>
            </a:pPr>
            <a:endParaRPr lang="ru-RU" sz="1900"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749" y="1019367"/>
            <a:ext cx="1387969" cy="2271223"/>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1051" y="1005558"/>
            <a:ext cx="1400104" cy="2285032"/>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5365" y="1036873"/>
            <a:ext cx="1377421" cy="2253717"/>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5365" y="3417829"/>
            <a:ext cx="2082290" cy="2251410"/>
          </a:xfrm>
          <a:prstGeom prst="rect">
            <a:avLst/>
          </a:prstGeom>
          <a:ln>
            <a:noFill/>
          </a:ln>
          <a:effectLst>
            <a:outerShdw blurRad="190500" algn="tl" rotWithShape="0">
              <a:srgbClr val="000000">
                <a:alpha val="70000"/>
              </a:srgbClr>
            </a:outerShdw>
          </a:effectLst>
        </p:spPr>
      </p:pic>
      <p:sp>
        <p:nvSpPr>
          <p:cNvPr id="17" name="Прямоугольник 16"/>
          <p:cNvSpPr/>
          <p:nvPr/>
        </p:nvSpPr>
        <p:spPr>
          <a:xfrm>
            <a:off x="3113889" y="5406905"/>
            <a:ext cx="3876240" cy="784830"/>
          </a:xfrm>
          <a:prstGeom prst="rect">
            <a:avLst/>
          </a:prstGeom>
        </p:spPr>
        <p:txBody>
          <a:bodyPr wrap="square">
            <a:spAutoFit/>
          </a:bodyPr>
          <a:lstStyle/>
          <a:p>
            <a:r>
              <a:rPr lang="ru-RU" sz="1500" b="1" dirty="0">
                <a:latin typeface="PT Sans"/>
              </a:rPr>
              <a:t>Девиз конкурса:</a:t>
            </a:r>
          </a:p>
          <a:p>
            <a:r>
              <a:rPr lang="ru-RU" sz="1500" b="1" dirty="0">
                <a:latin typeface="PT Sans"/>
              </a:rPr>
              <a:t>«Сегодня дети — завтра народ»</a:t>
            </a:r>
          </a:p>
          <a:p>
            <a:r>
              <a:rPr lang="ru-RU" sz="1500" b="1" dirty="0">
                <a:latin typeface="PT Sans"/>
              </a:rPr>
              <a:t>				   С. Михалков</a:t>
            </a:r>
            <a:endParaRPr lang="ru-RU" sz="1500" dirty="0"/>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9452" y="3417829"/>
            <a:ext cx="2220677" cy="2239101"/>
          </a:xfrm>
          <a:prstGeom prst="rect">
            <a:avLst/>
          </a:prstGeom>
          <a:ln>
            <a:noFill/>
          </a:ln>
          <a:effectLst>
            <a:outerShdw blurRad="190500" algn="tl" rotWithShape="0">
              <a:srgbClr val="000000">
                <a:alpha val="70000"/>
              </a:srgbClr>
            </a:outerShdw>
          </a:effectLst>
        </p:spPr>
      </p:pic>
      <p:pic>
        <p:nvPicPr>
          <p:cNvPr id="18" name="Picture 2" descr="DL оранжевый">
            <a:extLst>
              <a:ext uri="{FF2B5EF4-FFF2-40B4-BE49-F238E27FC236}">
                <a16:creationId xmlns:a16="http://schemas.microsoft.com/office/drawing/2014/main" id="{9DADBF24-43D5-2D4B-B118-6C18FCFB64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89202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40D0C-8FE9-451F-9823-176A9E976ACA}"/>
              </a:ext>
            </a:extLst>
          </p:cNvPr>
          <p:cNvSpPr>
            <a:spLocks noGrp="1"/>
          </p:cNvSpPr>
          <p:nvPr>
            <p:ph type="title"/>
          </p:nvPr>
        </p:nvSpPr>
        <p:spPr/>
        <p:txBody>
          <a:bodyPr>
            <a:normAutofit/>
          </a:bodyPr>
          <a:lstStyle/>
          <a:p>
            <a:pPr algn="ctr"/>
            <a:r>
              <a:rPr lang="ru-RU" sz="1800" b="1" dirty="0">
                <a:latin typeface="Times New Roman" panose="02020603050405020304" pitchFamily="18" charset="0"/>
                <a:cs typeface="Times New Roman" panose="02020603050405020304" pitchFamily="18" charset="0"/>
              </a:rPr>
              <a:t>Разговор с самим собой</a:t>
            </a:r>
          </a:p>
        </p:txBody>
      </p:sp>
      <p:sp>
        <p:nvSpPr>
          <p:cNvPr id="3" name="Объект 2">
            <a:extLst>
              <a:ext uri="{FF2B5EF4-FFF2-40B4-BE49-F238E27FC236}">
                <a16:creationId xmlns:a16="http://schemas.microsoft.com/office/drawing/2014/main" id="{FF3ACAE1-DFB8-49DF-A66D-174B1F7EBF55}"/>
              </a:ext>
            </a:extLst>
          </p:cNvPr>
          <p:cNvSpPr>
            <a:spLocks noGrp="1"/>
          </p:cNvSpPr>
          <p:nvPr>
            <p:ph idx="1"/>
          </p:nvPr>
        </p:nvSpPr>
        <p:spPr/>
        <p:txBody>
          <a:bodyPr/>
          <a:lstStyle/>
          <a:p>
            <a:r>
              <a:rPr lang="ru-RU" dirty="0">
                <a:solidFill>
                  <a:schemeClr val="tx1"/>
                </a:solidFill>
                <a:latin typeface="Times New Roman" panose="02020603050405020304" pitchFamily="18" charset="0"/>
                <a:cs typeface="Times New Roman" panose="02020603050405020304" pitchFamily="18" charset="0"/>
              </a:rPr>
              <a:t>Светлана Волкова. Рассказы. Золотой цыпленок.</a:t>
            </a:r>
          </a:p>
          <a:p>
            <a:r>
              <a:rPr lang="ru-RU" dirty="0">
                <a:solidFill>
                  <a:schemeClr val="tx1"/>
                </a:solidFill>
                <a:latin typeface="Times New Roman" panose="02020603050405020304" pitchFamily="18" charset="0"/>
                <a:cs typeface="Times New Roman" panose="02020603050405020304" pitchFamily="18" charset="0"/>
              </a:rPr>
              <a:t>Юлия Линде. </a:t>
            </a:r>
            <a:r>
              <a:rPr lang="ru-RU" dirty="0" err="1">
                <a:solidFill>
                  <a:schemeClr val="tx1"/>
                </a:solidFill>
                <a:latin typeface="Times New Roman" panose="02020603050405020304" pitchFamily="18" charset="0"/>
                <a:cs typeface="Times New Roman" panose="02020603050405020304" pitchFamily="18" charset="0"/>
              </a:rPr>
              <a:t>Литеродура</a:t>
            </a:r>
            <a:r>
              <a:rPr lang="ru-RU" dirty="0">
                <a:solidFill>
                  <a:schemeClr val="tx1"/>
                </a:solidFill>
                <a:latin typeface="Times New Roman" panose="02020603050405020304" pitchFamily="18" charset="0"/>
                <a:cs typeface="Times New Roman" panose="02020603050405020304" pitchFamily="18" charset="0"/>
              </a:rPr>
              <a:t>.</a:t>
            </a:r>
          </a:p>
          <a:p>
            <a:r>
              <a:rPr lang="ru-RU" dirty="0" err="1">
                <a:solidFill>
                  <a:schemeClr val="tx1"/>
                </a:solidFill>
                <a:latin typeface="Times New Roman" panose="02020603050405020304" pitchFamily="18" charset="0"/>
                <a:cs typeface="Times New Roman" panose="02020603050405020304" pitchFamily="18" charset="0"/>
              </a:rPr>
              <a:t>С.и</a:t>
            </a:r>
            <a:r>
              <a:rPr lang="ru-RU" dirty="0">
                <a:solidFill>
                  <a:schemeClr val="tx1"/>
                </a:solidFill>
                <a:latin typeface="Times New Roman" panose="02020603050405020304" pitchFamily="18" charset="0"/>
                <a:cs typeface="Times New Roman" panose="02020603050405020304" pitchFamily="18" charset="0"/>
              </a:rPr>
              <a:t> Н. Пономаревы. Фото на развалинах.</a:t>
            </a:r>
          </a:p>
          <a:p>
            <a:r>
              <a:rPr lang="ru-RU" dirty="0">
                <a:solidFill>
                  <a:schemeClr val="tx1"/>
                </a:solidFill>
                <a:latin typeface="Times New Roman" panose="02020603050405020304" pitchFamily="18" charset="0"/>
                <a:cs typeface="Times New Roman" panose="02020603050405020304" pitchFamily="18" charset="0"/>
              </a:rPr>
              <a:t>Тамара Михеева. Юркины бумеранги (рассказы)</a:t>
            </a:r>
          </a:p>
          <a:p>
            <a:r>
              <a:rPr lang="ru-RU" dirty="0">
                <a:solidFill>
                  <a:schemeClr val="tx1"/>
                </a:solidFill>
                <a:latin typeface="Times New Roman" panose="02020603050405020304" pitchFamily="18" charset="0"/>
                <a:cs typeface="Times New Roman" panose="02020603050405020304" pitchFamily="18" charset="0"/>
              </a:rPr>
              <a:t>Татьяна Томах. Музыка ветра.</a:t>
            </a:r>
          </a:p>
          <a:p>
            <a:r>
              <a:rPr lang="ru-RU" dirty="0">
                <a:solidFill>
                  <a:schemeClr val="tx1"/>
                </a:solidFill>
                <a:latin typeface="Times New Roman" panose="02020603050405020304" pitchFamily="18" charset="0"/>
                <a:cs typeface="Times New Roman" panose="02020603050405020304" pitchFamily="18" charset="0"/>
              </a:rPr>
              <a:t>Эдуард </a:t>
            </a:r>
            <a:r>
              <a:rPr lang="ru-RU" dirty="0" err="1">
                <a:solidFill>
                  <a:schemeClr val="tx1"/>
                </a:solidFill>
                <a:latin typeface="Times New Roman" panose="02020603050405020304" pitchFamily="18" charset="0"/>
                <a:cs typeface="Times New Roman" panose="02020603050405020304" pitchFamily="18" charset="0"/>
              </a:rPr>
              <a:t>Веркин</a:t>
            </a:r>
            <a:r>
              <a:rPr lang="ru-RU" dirty="0">
                <a:solidFill>
                  <a:schemeClr val="tx1"/>
                </a:solidFill>
                <a:latin typeface="Times New Roman" panose="02020603050405020304" pitchFamily="18" charset="0"/>
                <a:cs typeface="Times New Roman" panose="02020603050405020304" pitchFamily="18" charset="0"/>
              </a:rPr>
              <a:t>. Друг-апрель.</a:t>
            </a:r>
          </a:p>
          <a:p>
            <a:r>
              <a:rPr lang="ru-RU" dirty="0">
                <a:solidFill>
                  <a:schemeClr val="tx1"/>
                </a:solidFill>
                <a:latin typeface="Times New Roman" panose="02020603050405020304" pitchFamily="18" charset="0"/>
                <a:cs typeface="Times New Roman" panose="02020603050405020304" pitchFamily="18" charset="0"/>
              </a:rPr>
              <a:t>Инна Монахова. Монолог.</a:t>
            </a:r>
          </a:p>
          <a:p>
            <a:r>
              <a:rPr lang="ru-RU" dirty="0">
                <a:solidFill>
                  <a:schemeClr val="tx1"/>
                </a:solidFill>
                <a:latin typeface="Times New Roman" panose="02020603050405020304" pitchFamily="18" charset="0"/>
                <a:cs typeface="Times New Roman" panose="02020603050405020304" pitchFamily="18" charset="0"/>
              </a:rPr>
              <a:t>Надежда Васильева. Гагара.</a:t>
            </a:r>
          </a:p>
          <a:p>
            <a:r>
              <a:rPr lang="ru-RU" sz="2000" dirty="0">
                <a:solidFill>
                  <a:schemeClr val="tx1"/>
                </a:solidFill>
                <a:latin typeface="Times New Roman" panose="02020603050405020304" pitchFamily="18" charset="0"/>
                <a:cs typeface="Times New Roman" panose="02020603050405020304" pitchFamily="18" charset="0"/>
              </a:rPr>
              <a:t>Виктория Лебедева Слушай птиц.</a:t>
            </a:r>
          </a:p>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61424F70-C875-4725-B595-5E2CA9AD7CB5}"/>
              </a:ext>
            </a:extLst>
          </p:cNvPr>
          <p:cNvSpPr/>
          <p:nvPr/>
        </p:nvSpPr>
        <p:spPr>
          <a:xfrm>
            <a:off x="3685712" y="286603"/>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pic>
        <p:nvPicPr>
          <p:cNvPr id="5" name="Picture 2" descr="DL оранжевый">
            <a:extLst>
              <a:ext uri="{FF2B5EF4-FFF2-40B4-BE49-F238E27FC236}">
                <a16:creationId xmlns:a16="http://schemas.microsoft.com/office/drawing/2014/main" id="{DCD3D7F3-327B-472B-A171-C5C5CAA8BF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25874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493992-639D-4AB1-BE17-E57DEEDF6115}"/>
              </a:ext>
            </a:extLst>
          </p:cNvPr>
          <p:cNvSpPr>
            <a:spLocks noGrp="1"/>
          </p:cNvSpPr>
          <p:nvPr>
            <p:ph type="title" idx="4294967295"/>
          </p:nvPr>
        </p:nvSpPr>
        <p:spPr>
          <a:xfrm>
            <a:off x="865560" y="1109317"/>
            <a:ext cx="9474200" cy="392112"/>
          </a:xfrm>
        </p:spPr>
        <p:txBody>
          <a:bodyPr>
            <a:normAutofit/>
          </a:bodyPr>
          <a:lstStyle/>
          <a:p>
            <a:pPr algn="ctr"/>
            <a:r>
              <a:rPr lang="ru-RU" sz="2000" b="1" i="1" dirty="0">
                <a:solidFill>
                  <a:schemeClr val="tx1"/>
                </a:solidFill>
                <a:latin typeface="Times New Roman" panose="02020603050405020304" pitchFamily="18" charset="0"/>
                <a:cs typeface="Times New Roman" panose="02020603050405020304" pitchFamily="18" charset="0"/>
              </a:rPr>
              <a:t>Я и другие</a:t>
            </a:r>
          </a:p>
        </p:txBody>
      </p:sp>
      <p:sp>
        <p:nvSpPr>
          <p:cNvPr id="3" name="Объект 2">
            <a:extLst>
              <a:ext uri="{FF2B5EF4-FFF2-40B4-BE49-F238E27FC236}">
                <a16:creationId xmlns:a16="http://schemas.microsoft.com/office/drawing/2014/main" id="{933ADDFD-228E-46B6-8BDA-E20D8C3C63A4}"/>
              </a:ext>
            </a:extLst>
          </p:cNvPr>
          <p:cNvSpPr>
            <a:spLocks noGrp="1"/>
          </p:cNvSpPr>
          <p:nvPr>
            <p:ph idx="4294967295"/>
          </p:nvPr>
        </p:nvSpPr>
        <p:spPr>
          <a:xfrm>
            <a:off x="182880" y="1501429"/>
            <a:ext cx="10839560" cy="4969039"/>
          </a:xfrm>
        </p:spPr>
        <p:txBody>
          <a:bodyPr>
            <a:normAutofit/>
          </a:bodyPr>
          <a:lstStyle/>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Томах Т. Музыка ветра.</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Раин О. ЗБ. Заброшенная больница</a:t>
            </a:r>
          </a:p>
          <a:p>
            <a:pPr>
              <a:lnSpc>
                <a:spcPct val="120000"/>
              </a:lnSpc>
              <a:spcBef>
                <a:spcPts val="0"/>
              </a:spcBef>
              <a:spcAft>
                <a:spcPts val="0"/>
              </a:spcAft>
            </a:pPr>
            <a:r>
              <a:rPr lang="ru-RU" dirty="0" err="1">
                <a:solidFill>
                  <a:schemeClr val="tx1"/>
                </a:solidFill>
                <a:latin typeface="Times New Roman" panose="02020603050405020304" pitchFamily="18" charset="0"/>
                <a:cs typeface="Times New Roman" panose="02020603050405020304" pitchFamily="18" charset="0"/>
              </a:rPr>
              <a:t>Шапошина</a:t>
            </a:r>
            <a:r>
              <a:rPr lang="ru-RU" dirty="0">
                <a:solidFill>
                  <a:schemeClr val="tx1"/>
                </a:solidFill>
                <a:latin typeface="Times New Roman" panose="02020603050405020304" pitchFamily="18" charset="0"/>
                <a:cs typeface="Times New Roman" panose="02020603050405020304" pitchFamily="18" charset="0"/>
              </a:rPr>
              <a:t> Т. Ангелы своих не бросают</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Линде Ю. </a:t>
            </a:r>
            <a:r>
              <a:rPr lang="ru-RU" dirty="0" err="1">
                <a:solidFill>
                  <a:schemeClr val="tx1"/>
                </a:solidFill>
                <a:latin typeface="Times New Roman" panose="02020603050405020304" pitchFamily="18" charset="0"/>
                <a:cs typeface="Times New Roman" panose="02020603050405020304" pitchFamily="18" charset="0"/>
              </a:rPr>
              <a:t>Литеродура</a:t>
            </a:r>
            <a:r>
              <a:rPr lang="ru-RU" dirty="0">
                <a:solidFill>
                  <a:schemeClr val="tx1"/>
                </a:solidFill>
                <a:latin typeface="Times New Roman" panose="02020603050405020304" pitchFamily="18" charset="0"/>
                <a:cs typeface="Times New Roman" panose="02020603050405020304" pitchFamily="18" charset="0"/>
              </a:rPr>
              <a:t>. </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Зайцева О. Три шага из детства. </a:t>
            </a:r>
          </a:p>
          <a:p>
            <a:pPr>
              <a:lnSpc>
                <a:spcPct val="120000"/>
              </a:lnSpc>
              <a:spcBef>
                <a:spcPts val="0"/>
              </a:spcBef>
              <a:spcAft>
                <a:spcPts val="0"/>
              </a:spcAft>
            </a:pPr>
            <a:r>
              <a:rPr lang="ru-RU" dirty="0" err="1">
                <a:solidFill>
                  <a:schemeClr val="tx1"/>
                </a:solidFill>
                <a:latin typeface="Times New Roman" panose="02020603050405020304" pitchFamily="18" charset="0"/>
                <a:cs typeface="Times New Roman" panose="02020603050405020304" pitchFamily="18" charset="0"/>
              </a:rPr>
              <a:t>Ленковская</a:t>
            </a:r>
            <a:r>
              <a:rPr lang="ru-RU" dirty="0">
                <a:solidFill>
                  <a:schemeClr val="tx1"/>
                </a:solidFill>
                <a:latin typeface="Times New Roman" panose="02020603050405020304" pitchFamily="18" charset="0"/>
                <a:cs typeface="Times New Roman" panose="02020603050405020304" pitchFamily="18" charset="0"/>
              </a:rPr>
              <a:t> Е. Реставратор птичьих гнезд.</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Максимов А. Солнце на дороге.</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Пономаревы Н. С. Просто жить!</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Кудрявцева Т. Сотворение мира</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Лебедева В. Слушай птиц.</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Монахова И. Монолог.</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Колпакова О. Луч широкой стороной.</a:t>
            </a:r>
          </a:p>
          <a:p>
            <a:pPr>
              <a:lnSpc>
                <a:spcPct val="120000"/>
              </a:lnSpc>
              <a:spcBef>
                <a:spcPts val="0"/>
              </a:spcBef>
              <a:spcAft>
                <a:spcPts val="0"/>
              </a:spcAft>
            </a:pPr>
            <a:r>
              <a:rPr lang="ru-RU" dirty="0">
                <a:solidFill>
                  <a:schemeClr val="tx1"/>
                </a:solidFill>
                <a:latin typeface="Times New Roman" panose="02020603050405020304" pitchFamily="18" charset="0"/>
                <a:cs typeface="Times New Roman" panose="02020603050405020304" pitchFamily="18" charset="0"/>
              </a:rPr>
              <a:t>Лебедева В. Слушай птиц.</a:t>
            </a:r>
          </a:p>
          <a:p>
            <a:endParaRPr lang="ru-RU" dirty="0"/>
          </a:p>
        </p:txBody>
      </p:sp>
      <p:sp>
        <p:nvSpPr>
          <p:cNvPr id="4" name="Прямоугольник 3">
            <a:extLst>
              <a:ext uri="{FF2B5EF4-FFF2-40B4-BE49-F238E27FC236}">
                <a16:creationId xmlns:a16="http://schemas.microsoft.com/office/drawing/2014/main" id="{96D0A16A-B578-4023-840C-8279961BDE8D}"/>
              </a:ext>
            </a:extLst>
          </p:cNvPr>
          <p:cNvSpPr/>
          <p:nvPr/>
        </p:nvSpPr>
        <p:spPr>
          <a:xfrm>
            <a:off x="3659585" y="298879"/>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pic>
        <p:nvPicPr>
          <p:cNvPr id="5" name="Picture 2" descr="DL оранжевый">
            <a:extLst>
              <a:ext uri="{FF2B5EF4-FFF2-40B4-BE49-F238E27FC236}">
                <a16:creationId xmlns:a16="http://schemas.microsoft.com/office/drawing/2014/main" id="{2D527328-57D8-4BFA-B4E0-6B7203AE7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44741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F3ACE5-9E2C-47A3-B72A-36E6BEF11A15}"/>
              </a:ext>
            </a:extLst>
          </p:cNvPr>
          <p:cNvSpPr>
            <a:spLocks noGrp="1"/>
          </p:cNvSpPr>
          <p:nvPr>
            <p:ph type="title" idx="4294967295"/>
          </p:nvPr>
        </p:nvSpPr>
        <p:spPr>
          <a:xfrm>
            <a:off x="1292820" y="849630"/>
            <a:ext cx="10058400" cy="557393"/>
          </a:xfrm>
        </p:spPr>
        <p:txBody>
          <a:bodyPr>
            <a:normAutofit/>
          </a:bodyPr>
          <a:lstStyle/>
          <a:p>
            <a:pPr algn="ctr"/>
            <a:r>
              <a:rPr lang="ru-RU" sz="2000" b="1" dirty="0">
                <a:solidFill>
                  <a:schemeClr val="tx1"/>
                </a:solidFill>
                <a:latin typeface="Times New Roman" panose="02020603050405020304" pitchFamily="18" charset="0"/>
                <a:cs typeface="Times New Roman" panose="02020603050405020304" pitchFamily="18" charset="0"/>
              </a:rPr>
              <a:t>Портрет моего поколения</a:t>
            </a:r>
          </a:p>
        </p:txBody>
      </p:sp>
      <p:sp>
        <p:nvSpPr>
          <p:cNvPr id="3" name="Объект 2">
            <a:extLst>
              <a:ext uri="{FF2B5EF4-FFF2-40B4-BE49-F238E27FC236}">
                <a16:creationId xmlns:a16="http://schemas.microsoft.com/office/drawing/2014/main" id="{75BDFBD0-2EA6-4D33-9B77-28D140C1237B}"/>
              </a:ext>
            </a:extLst>
          </p:cNvPr>
          <p:cNvSpPr>
            <a:spLocks noGrp="1"/>
          </p:cNvSpPr>
          <p:nvPr>
            <p:ph idx="4294967295"/>
          </p:nvPr>
        </p:nvSpPr>
        <p:spPr>
          <a:xfrm>
            <a:off x="178525" y="1485568"/>
            <a:ext cx="11834949" cy="4940813"/>
          </a:xfrm>
        </p:spPr>
        <p:txBody>
          <a:bodyPr>
            <a:normAutofit fontScale="77500" lnSpcReduction="20000"/>
          </a:bodyPr>
          <a:lstStyle/>
          <a:p>
            <a:pPr>
              <a:lnSpc>
                <a:spcPct val="120000"/>
              </a:lnSpc>
              <a:spcBef>
                <a:spcPts val="0"/>
              </a:spcBef>
            </a:pPr>
            <a:r>
              <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Эдуард </a:t>
            </a:r>
            <a:r>
              <a:rPr lang="ru-RU"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Веркин</a:t>
            </a:r>
            <a:r>
              <a:rPr 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Друг-апрель.</a:t>
            </a:r>
          </a:p>
          <a:p>
            <a:pPr>
              <a:lnSpc>
                <a:spcPct val="120000"/>
              </a:lnSpc>
              <a:spcBef>
                <a:spcPts val="0"/>
              </a:spcBef>
            </a:pPr>
            <a:r>
              <a:rPr lang="ru-RU"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Е.и</a:t>
            </a:r>
            <a:r>
              <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С. Пономаревы. Фото на развалинах.</a:t>
            </a:r>
          </a:p>
          <a:p>
            <a:r>
              <a:rPr lang="ru-RU" dirty="0">
                <a:solidFill>
                  <a:schemeClr val="tx1"/>
                </a:solidFill>
                <a:latin typeface="Times New Roman" panose="02020603050405020304" pitchFamily="18" charset="0"/>
                <a:cs typeface="Times New Roman" panose="02020603050405020304" pitchFamily="18" charset="0"/>
              </a:rPr>
              <a:t>Ирина Анкудинова. Сто фактов обо мне.</a:t>
            </a:r>
          </a:p>
          <a:p>
            <a:r>
              <a:rPr lang="ru-RU" dirty="0">
                <a:solidFill>
                  <a:schemeClr val="tx1"/>
                </a:solidFill>
                <a:latin typeface="Times New Roman" panose="02020603050405020304" pitchFamily="18" charset="0"/>
                <a:cs typeface="Times New Roman" panose="02020603050405020304" pitchFamily="18" charset="0"/>
              </a:rPr>
              <a:t>Светлана Волкова.  Джентльмены и снеговики.</a:t>
            </a:r>
          </a:p>
          <a:p>
            <a:r>
              <a:rPr lang="ru-RU" dirty="0">
                <a:solidFill>
                  <a:schemeClr val="tx1"/>
                </a:solidFill>
                <a:latin typeface="Times New Roman" panose="02020603050405020304" pitchFamily="18" charset="0"/>
                <a:cs typeface="Times New Roman" panose="02020603050405020304" pitchFamily="18" charset="0"/>
              </a:rPr>
              <a:t>Олег Раин. ЗБ.</a:t>
            </a:r>
          </a:p>
          <a:p>
            <a:r>
              <a:rPr lang="ru-RU" dirty="0">
                <a:solidFill>
                  <a:schemeClr val="tx1"/>
                </a:solidFill>
                <a:latin typeface="Times New Roman" panose="02020603050405020304" pitchFamily="18" charset="0"/>
                <a:cs typeface="Times New Roman" panose="02020603050405020304" pitchFamily="18" charset="0"/>
              </a:rPr>
              <a:t>Татьяна Томах. Музыка ветра. </a:t>
            </a:r>
          </a:p>
          <a:p>
            <a:r>
              <a:rPr lang="ru-RU" dirty="0">
                <a:solidFill>
                  <a:schemeClr val="tx1"/>
                </a:solidFill>
                <a:latin typeface="Times New Roman" panose="02020603050405020304" pitchFamily="18" charset="0"/>
                <a:cs typeface="Times New Roman" panose="02020603050405020304" pitchFamily="18" charset="0"/>
              </a:rPr>
              <a:t>Александр Труханов. Грустный гном, веселый гном.</a:t>
            </a:r>
          </a:p>
          <a:p>
            <a:r>
              <a:rPr lang="ru-RU" dirty="0">
                <a:solidFill>
                  <a:schemeClr val="tx1"/>
                </a:solidFill>
                <a:latin typeface="Times New Roman" panose="02020603050405020304" pitchFamily="18" charset="0"/>
                <a:cs typeface="Times New Roman" panose="02020603050405020304" pitchFamily="18" charset="0"/>
              </a:rPr>
              <a:t>Татьяна Корниенко. </a:t>
            </a:r>
            <a:r>
              <a:rPr lang="ru-RU" dirty="0" err="1">
                <a:solidFill>
                  <a:schemeClr val="tx1"/>
                </a:solidFill>
                <a:latin typeface="Times New Roman" panose="02020603050405020304" pitchFamily="18" charset="0"/>
                <a:cs typeface="Times New Roman" panose="02020603050405020304" pitchFamily="18" charset="0"/>
              </a:rPr>
              <a:t>Херсонеситы</a:t>
            </a:r>
            <a:r>
              <a:rPr lang="ru-RU" dirty="0">
                <a:solidFill>
                  <a:schemeClr val="tx1"/>
                </a:solidFill>
                <a:latin typeface="Times New Roman" panose="02020603050405020304" pitchFamily="18" charset="0"/>
                <a:cs typeface="Times New Roman" panose="02020603050405020304" pitchFamily="18" charset="0"/>
              </a:rPr>
              <a:t>.</a:t>
            </a:r>
          </a:p>
          <a:p>
            <a:r>
              <a:rPr lang="ru-RU" dirty="0">
                <a:solidFill>
                  <a:schemeClr val="tx1"/>
                </a:solidFill>
                <a:latin typeface="Times New Roman" panose="02020603050405020304" pitchFamily="18" charset="0"/>
                <a:cs typeface="Times New Roman" panose="02020603050405020304" pitchFamily="18" charset="0"/>
              </a:rPr>
              <a:t>Герман Книжник. Ты любишь науку или нет?</a:t>
            </a:r>
          </a:p>
          <a:p>
            <a:r>
              <a:rPr lang="ru-RU" dirty="0">
                <a:solidFill>
                  <a:schemeClr val="tx1"/>
                </a:solidFill>
                <a:latin typeface="Times New Roman" panose="02020603050405020304" pitchFamily="18" charset="0"/>
                <a:cs typeface="Times New Roman" panose="02020603050405020304" pitchFamily="18" charset="0"/>
              </a:rPr>
              <a:t>Гуля Риф. Равнение на </a:t>
            </a:r>
            <a:r>
              <a:rPr lang="ru-RU" dirty="0" err="1">
                <a:solidFill>
                  <a:schemeClr val="tx1"/>
                </a:solidFill>
                <a:latin typeface="Times New Roman" panose="02020603050405020304" pitchFamily="18" charset="0"/>
                <a:cs typeface="Times New Roman" panose="02020603050405020304" pitchFamily="18" charset="0"/>
              </a:rPr>
              <a:t>Софулу</a:t>
            </a:r>
            <a:r>
              <a:rPr lang="ru-RU" dirty="0">
                <a:solidFill>
                  <a:schemeClr val="tx1"/>
                </a:solidFill>
                <a:latin typeface="Times New Roman" panose="02020603050405020304" pitchFamily="18" charset="0"/>
                <a:cs typeface="Times New Roman" panose="02020603050405020304" pitchFamily="18" charset="0"/>
              </a:rPr>
              <a:t>.</a:t>
            </a:r>
          </a:p>
          <a:p>
            <a:r>
              <a:rPr lang="ru-RU" dirty="0">
                <a:solidFill>
                  <a:schemeClr val="tx1"/>
                </a:solidFill>
                <a:latin typeface="Times New Roman" panose="02020603050405020304" pitchFamily="18" charset="0"/>
                <a:cs typeface="Times New Roman" panose="02020603050405020304" pitchFamily="18" charset="0"/>
              </a:rPr>
              <a:t>Инна Монахова. Двенадцать зрителей.</a:t>
            </a:r>
          </a:p>
          <a:p>
            <a:r>
              <a:rPr lang="ru-RU" dirty="0">
                <a:solidFill>
                  <a:schemeClr val="tx1"/>
                </a:solidFill>
                <a:latin typeface="Times New Roman" panose="02020603050405020304" pitchFamily="18" charset="0"/>
                <a:cs typeface="Times New Roman" panose="02020603050405020304" pitchFamily="18" charset="0"/>
              </a:rPr>
              <a:t>Ирина Дегтярева. Степной ветер.</a:t>
            </a:r>
          </a:p>
          <a:p>
            <a:r>
              <a:rPr lang="ru-RU" dirty="0">
                <a:solidFill>
                  <a:schemeClr val="tx1"/>
                </a:solidFill>
                <a:latin typeface="Times New Roman" panose="02020603050405020304" pitchFamily="18" charset="0"/>
                <a:cs typeface="Times New Roman" panose="02020603050405020304" pitchFamily="18" charset="0"/>
              </a:rPr>
              <a:t>Ирина Дегтярева. Цветущий репейник.</a:t>
            </a:r>
          </a:p>
          <a:p>
            <a:r>
              <a:rPr lang="ru-RU" dirty="0">
                <a:solidFill>
                  <a:schemeClr val="tx1"/>
                </a:solidFill>
                <a:latin typeface="Times New Roman" panose="02020603050405020304" pitchFamily="18" charset="0"/>
                <a:cs typeface="Times New Roman" panose="02020603050405020304" pitchFamily="18" charset="0"/>
              </a:rPr>
              <a:t>Валерий Клячин. Тайна  братьев Кораблевых.</a:t>
            </a:r>
          </a:p>
          <a:p>
            <a:endParaRPr lang="ru-RU" dirty="0"/>
          </a:p>
        </p:txBody>
      </p:sp>
      <p:sp>
        <p:nvSpPr>
          <p:cNvPr id="4" name="Прямоугольник 3">
            <a:extLst>
              <a:ext uri="{FF2B5EF4-FFF2-40B4-BE49-F238E27FC236}">
                <a16:creationId xmlns:a16="http://schemas.microsoft.com/office/drawing/2014/main" id="{9A1AA91F-31EC-4202-9C64-EDD796EA9697}"/>
              </a:ext>
            </a:extLst>
          </p:cNvPr>
          <p:cNvSpPr/>
          <p:nvPr/>
        </p:nvSpPr>
        <p:spPr>
          <a:xfrm>
            <a:off x="3772797" y="280592"/>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spTree>
    <p:extLst>
      <p:ext uri="{BB962C8B-B14F-4D97-AF65-F5344CB8AC3E}">
        <p14:creationId xmlns:p14="http://schemas.microsoft.com/office/powerpoint/2010/main" val="1774009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15388"/>
            <a:ext cx="12192000" cy="826356"/>
          </a:xfrm>
          <a:prstGeom prst="rect">
            <a:avLst/>
          </a:prstGeom>
          <a:solidFill>
            <a:srgbClr val="F15D2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800" b="1" cap="all" dirty="0">
                <a:solidFill>
                  <a:srgbClr val="F8EED2"/>
                </a:solidFill>
              </a:rPr>
              <a:t>Направления деятельности</a:t>
            </a:r>
            <a:endParaRPr lang="ru-RU" sz="3200" b="1" cap="all" dirty="0">
              <a:solidFill>
                <a:srgbClr val="F8EED2"/>
              </a:solidFill>
            </a:endParaRPr>
          </a:p>
        </p:txBody>
      </p:sp>
      <p:sp>
        <p:nvSpPr>
          <p:cNvPr id="5" name="Прямоугольник 4"/>
          <p:cNvSpPr/>
          <p:nvPr/>
        </p:nvSpPr>
        <p:spPr>
          <a:xfrm>
            <a:off x="2311453" y="966508"/>
            <a:ext cx="9661235" cy="830997"/>
          </a:xfrm>
          <a:prstGeom prst="rect">
            <a:avLst/>
          </a:prstGeom>
        </p:spPr>
        <p:txBody>
          <a:bodyPr wrap="square">
            <a:spAutoFit/>
          </a:bodyPr>
          <a:lstStyle/>
          <a:p>
            <a:pPr algn="just"/>
            <a:r>
              <a:rPr lang="ru-RU" sz="1600" dirty="0">
                <a:latin typeface="Times New Roman" panose="02020603050405020304" pitchFamily="18" charset="0"/>
                <a:ea typeface="+mj-ea"/>
                <a:cs typeface="Times New Roman" panose="02020603050405020304" pitchFamily="18" charset="0"/>
              </a:rPr>
              <a:t>Издательство «Детская литература» ведет систематическую и целенаправленную деятельность:</a:t>
            </a:r>
          </a:p>
          <a:p>
            <a:pPr marL="285750" indent="-285750" algn="just">
              <a:buFontTx/>
              <a:buChar char="-"/>
            </a:pPr>
            <a:r>
              <a:rPr lang="ru-RU" sz="1600" dirty="0">
                <a:latin typeface="Times New Roman" panose="02020603050405020304" pitchFamily="18" charset="0"/>
                <a:ea typeface="+mj-ea"/>
                <a:cs typeface="Times New Roman" panose="02020603050405020304" pitchFamily="18" charset="0"/>
              </a:rPr>
              <a:t>по поддержке и развитию читательской среды;</a:t>
            </a:r>
          </a:p>
          <a:p>
            <a:pPr marL="285750" indent="-285750" algn="just">
              <a:buFontTx/>
              <a:buChar char="-"/>
            </a:pPr>
            <a:r>
              <a:rPr lang="ru-RU" sz="1600" dirty="0">
                <a:latin typeface="Times New Roman" panose="02020603050405020304" pitchFamily="18" charset="0"/>
                <a:ea typeface="+mj-ea"/>
                <a:cs typeface="Times New Roman" panose="02020603050405020304" pitchFamily="18" charset="0"/>
              </a:rPr>
              <a:t>по гражданско-патриотическому воспитанию подрастающего поколения. </a:t>
            </a:r>
          </a:p>
        </p:txBody>
      </p:sp>
      <p:sp>
        <p:nvSpPr>
          <p:cNvPr id="6" name="Заголовок 1"/>
          <p:cNvSpPr txBox="1">
            <a:spLocks/>
          </p:cNvSpPr>
          <p:nvPr/>
        </p:nvSpPr>
        <p:spPr>
          <a:xfrm>
            <a:off x="3703783" y="3092579"/>
            <a:ext cx="8268906" cy="1050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ru-RU" sz="1600" dirty="0">
                <a:latin typeface="Times New Roman" panose="02020603050405020304" pitchFamily="18" charset="0"/>
                <a:cs typeface="Times New Roman" panose="02020603050405020304" pitchFamily="18" charset="0"/>
              </a:rPr>
              <a:t>С 2007 года совместно с </a:t>
            </a:r>
            <a:r>
              <a:rPr lang="ru-RU" sz="1600" b="1" dirty="0">
                <a:latin typeface="Times New Roman" panose="02020603050405020304" pitchFamily="18" charset="0"/>
                <a:cs typeface="Times New Roman" panose="02020603050405020304" pitchFamily="18" charset="0"/>
              </a:rPr>
              <a:t>Российским Фондом Культуры </a:t>
            </a:r>
            <a:r>
              <a:rPr lang="ru-RU" sz="1600" dirty="0">
                <a:latin typeface="Times New Roman" panose="02020603050405020304" pitchFamily="18" charset="0"/>
                <a:cs typeface="Times New Roman" panose="02020603050405020304" pitchFamily="18" charset="0"/>
              </a:rPr>
              <a:t>и </a:t>
            </a:r>
            <a:r>
              <a:rPr lang="ru-RU" sz="1600" b="1" dirty="0">
                <a:latin typeface="Times New Roman" panose="02020603050405020304" pitchFamily="18" charset="0"/>
                <a:cs typeface="Times New Roman" panose="02020603050405020304" pitchFamily="18" charset="0"/>
              </a:rPr>
              <a:t>Советом по детской книге России </a:t>
            </a:r>
            <a:r>
              <a:rPr lang="ru-RU" sz="1600" dirty="0">
                <a:latin typeface="Times New Roman" panose="02020603050405020304" pitchFamily="18" charset="0"/>
                <a:cs typeface="Times New Roman" panose="02020603050405020304" pitchFamily="18" charset="0"/>
              </a:rPr>
              <a:t>в Издательстве «Детская литература» в серии «Лауреаты Международного конкурса им. Сергея Михалкова» выпускаются лучшие произведения для подростков. </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107" y="3393108"/>
            <a:ext cx="831691" cy="1357357"/>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83" y="3393108"/>
            <a:ext cx="1236924" cy="1337385"/>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3189" y="3391738"/>
            <a:ext cx="818217" cy="1338755"/>
          </a:xfrm>
          <a:prstGeom prst="rect">
            <a:avLst/>
          </a:prstGeom>
          <a:ln>
            <a:noFill/>
          </a:ln>
          <a:effectLst>
            <a:outerShdw blurRad="190500" algn="tl" rotWithShape="0">
              <a:srgbClr val="000000">
                <a:alpha val="70000"/>
              </a:srgbClr>
            </a:outerShdw>
          </a:effectLst>
        </p:spPr>
      </p:pic>
      <p:pic>
        <p:nvPicPr>
          <p:cNvPr id="1026" name="Picture 2" descr="https://mcdn.tvzvezda.ru/storage/news_other_images/2020/03/19/17f9645536e74334b858e5548834d6f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5059" y="1382006"/>
            <a:ext cx="2713289" cy="152622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92937" y="1822078"/>
            <a:ext cx="8660706" cy="1569660"/>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     Конкурс «Два капитана», ключевой целью которого является - поиск и поддержка талантливых детей в области литературы и развитие их способностей проводится с 2019 года. </a:t>
            </a:r>
          </a:p>
          <a:p>
            <a:pPr algn="just"/>
            <a:r>
              <a:rPr lang="ru-RU" sz="1600" dirty="0">
                <a:latin typeface="Times New Roman" panose="02020603050405020304" pitchFamily="18" charset="0"/>
                <a:cs typeface="Times New Roman" panose="02020603050405020304" pitchFamily="18" charset="0"/>
              </a:rPr>
              <a:t>    Учрежден Главным штабом детско-юношеского военно-патриотического движения «</a:t>
            </a:r>
            <a:r>
              <a:rPr lang="ru-RU" sz="1600" b="1" dirty="0">
                <a:latin typeface="Times New Roman" panose="02020603050405020304" pitchFamily="18" charset="0"/>
                <a:cs typeface="Times New Roman" panose="02020603050405020304" pitchFamily="18" charset="0"/>
              </a:rPr>
              <a:t>ЮНАРМИЯ</a:t>
            </a:r>
            <a:r>
              <a:rPr lang="ru-RU" sz="1600" dirty="0">
                <a:latin typeface="Times New Roman" panose="02020603050405020304" pitchFamily="18" charset="0"/>
                <a:cs typeface="Times New Roman" panose="02020603050405020304" pitchFamily="18" charset="0"/>
              </a:rPr>
              <a:t>» и АО «Издательство «Детская литература» (при поддержке Литературного института им. А.М. Горького и Общероссийской Общественной Организации «Союз писателей России»). </a:t>
            </a:r>
          </a:p>
        </p:txBody>
      </p:sp>
      <p:pic>
        <p:nvPicPr>
          <p:cNvPr id="16" name="Изображение 4" descr="Ирина Борисовна с Путиным.jpg"/>
          <p:cNvPicPr>
            <a:picLocks noChangeAspect="1"/>
          </p:cNvPicPr>
          <p:nvPr/>
        </p:nvPicPr>
        <p:blipFill rotWithShape="1">
          <a:blip r:embed="rId6" cstate="print">
            <a:extLst>
              <a:ext uri="{28A0092B-C50C-407E-A947-70E740481C1C}">
                <a14:useLocalDpi xmlns:a14="http://schemas.microsoft.com/office/drawing/2010/main" val="0"/>
              </a:ext>
            </a:extLst>
          </a:blip>
          <a:srcRect b="2041"/>
          <a:stretch/>
        </p:blipFill>
        <p:spPr>
          <a:xfrm>
            <a:off x="217529" y="304460"/>
            <a:ext cx="1928424" cy="1324096"/>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1181741" y="4838951"/>
            <a:ext cx="9624044" cy="1077218"/>
          </a:xfrm>
          <a:prstGeom prst="rect">
            <a:avLst/>
          </a:prstGeom>
          <a:noFill/>
        </p:spPr>
        <p:txBody>
          <a:bodyPr wrap="square" rtlCol="0">
            <a:spAutoFit/>
          </a:bodyPr>
          <a:lstStyle/>
          <a:p>
            <a:pPr algn="just"/>
            <a:r>
              <a:rPr lang="ru-RU" sz="1600" dirty="0">
                <a:solidFill>
                  <a:prstClr val="black"/>
                </a:solidFill>
                <a:latin typeface="Times New Roman" panose="02020603050405020304" pitchFamily="18" charset="0"/>
                <a:cs typeface="Times New Roman" panose="02020603050405020304" pitchFamily="18" charset="0"/>
              </a:rPr>
              <a:t>    В настоящее время перед государством стоит ряд проблем и вызовов, заключающихся в недостаточном уровне читательской грамотности российских школьников по итогам международного исследования PISA, утрате традиций семейного чтения, отстраненности родительской общественности от образовательных задач современной школы. Особое значение для читательской судьбы ребёнка имеет семейное чтение. </a:t>
            </a:r>
          </a:p>
        </p:txBody>
      </p:sp>
      <p:pic>
        <p:nvPicPr>
          <p:cNvPr id="19" name="Picture 2" descr="https://readli.net/wp-content/uploads/2020/09/107532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3257" y="4370226"/>
            <a:ext cx="951346" cy="1468878"/>
          </a:xfrm>
          <a:prstGeom prst="rect">
            <a:avLst/>
          </a:prstGeom>
          <a:noFill/>
          <a:extLst>
            <a:ext uri="{909E8E84-426E-40DD-AFC4-6F175D3DCCD1}">
              <a14:hiddenFill xmlns:a14="http://schemas.microsoft.com/office/drawing/2010/main">
                <a:solidFill>
                  <a:srgbClr val="FFFFFF"/>
                </a:solidFill>
              </a14:hiddenFill>
            </a:ext>
          </a:extLst>
        </p:spPr>
      </p:pic>
      <p:pic>
        <p:nvPicPr>
          <p:cNvPr id="20" name="Рисунок 19">
            <a:extLst>
              <a:ext uri="{FF2B5EF4-FFF2-40B4-BE49-F238E27FC236}">
                <a16:creationId xmlns:a16="http://schemas.microsoft.com/office/drawing/2014/main" id="{5E0D43C8-63DC-9344-B121-01EBBCEFA2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032" y="5095289"/>
            <a:ext cx="611941" cy="820880"/>
          </a:xfrm>
          <a:prstGeom prst="rect">
            <a:avLst/>
          </a:prstGeom>
          <a:noFill/>
          <a:ln>
            <a:noFill/>
          </a:ln>
          <a:effectLst>
            <a:outerShdw blurRad="508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3703784" y="4077838"/>
            <a:ext cx="8063343" cy="584775"/>
          </a:xfrm>
          <a:prstGeom prst="rect">
            <a:avLst/>
          </a:prstGeom>
        </p:spPr>
        <p:txBody>
          <a:bodyPr wrap="square">
            <a:spAutoFit/>
          </a:bodyPr>
          <a:lstStyle/>
          <a:p>
            <a:pPr lvl="0" algn="just"/>
            <a:r>
              <a:rPr lang="ru-RU" sz="1600" dirty="0">
                <a:solidFill>
                  <a:prstClr val="black"/>
                </a:solidFill>
                <a:latin typeface="Times New Roman" panose="02020603050405020304" pitchFamily="18" charset="0"/>
                <a:cs typeface="Times New Roman" panose="02020603050405020304" pitchFamily="18" charset="0"/>
              </a:rPr>
              <a:t>Совместный проект АО Издательства «Детская литература» по продвижению детского </a:t>
            </a:r>
          </a:p>
          <a:p>
            <a:pPr lvl="0" algn="just"/>
            <a:r>
              <a:rPr lang="ru-RU" sz="1600" dirty="0">
                <a:solidFill>
                  <a:prstClr val="black"/>
                </a:solidFill>
                <a:latin typeface="Times New Roman" panose="02020603050405020304" pitchFamily="18" charset="0"/>
                <a:cs typeface="Times New Roman" panose="02020603050405020304" pitchFamily="18" charset="0"/>
              </a:rPr>
              <a:t>чтения совместно с </a:t>
            </a:r>
            <a:r>
              <a:rPr lang="ru-RU" sz="1600" b="1" dirty="0">
                <a:solidFill>
                  <a:prstClr val="black"/>
                </a:solidFill>
                <a:latin typeface="Times New Roman" panose="02020603050405020304" pitchFamily="18" charset="0"/>
                <a:cs typeface="Times New Roman" panose="02020603050405020304" pitchFamily="18" charset="0"/>
              </a:rPr>
              <a:t>РШБА</a:t>
            </a:r>
            <a:r>
              <a:rPr lang="ru-RU" sz="1600" dirty="0">
                <a:solidFill>
                  <a:prstClr val="black"/>
                </a:solidFill>
                <a:latin typeface="Times New Roman" panose="02020603050405020304" pitchFamily="18" charset="0"/>
                <a:cs typeface="Times New Roman" panose="02020603050405020304" pitchFamily="18" charset="0"/>
              </a:rPr>
              <a:t> (Ассоциация школьных библиотекарей русского мира).</a:t>
            </a:r>
          </a:p>
        </p:txBody>
      </p:sp>
    </p:spTree>
    <p:extLst>
      <p:ext uri="{BB962C8B-B14F-4D97-AF65-F5344CB8AC3E}">
        <p14:creationId xmlns:p14="http://schemas.microsoft.com/office/powerpoint/2010/main" val="2612248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492FB0-28F4-4DA8-A027-E79B7250E627}"/>
              </a:ext>
            </a:extLst>
          </p:cNvPr>
          <p:cNvSpPr txBox="1"/>
          <p:nvPr/>
        </p:nvSpPr>
        <p:spPr>
          <a:xfrm>
            <a:off x="180109" y="138545"/>
            <a:ext cx="11651673" cy="6016519"/>
          </a:xfrm>
          <a:prstGeom prst="rect">
            <a:avLst/>
          </a:prstGeom>
          <a:noFill/>
        </p:spPr>
        <p:txBody>
          <a:bodyPr wrap="square">
            <a:spAutoFit/>
          </a:bodyPr>
          <a:lstStyle/>
          <a:p>
            <a:pPr lvl="0" algn="ctr"/>
            <a:r>
              <a:rPr lang="ru-RU" sz="3200" b="1" i="1" dirty="0">
                <a:effectLst/>
                <a:latin typeface="Times New Roman" panose="02020603050405020304" pitchFamily="18" charset="0"/>
                <a:ea typeface="Times New Roman" panose="02020603050405020304" pitchFamily="18" charset="0"/>
              </a:rPr>
              <a:t>Классические сюжеты</a:t>
            </a:r>
          </a:p>
          <a:p>
            <a:pPr lvl="0" algn="ctr"/>
            <a:r>
              <a:rPr lang="ru-RU" sz="3200" b="1" i="1" dirty="0">
                <a:latin typeface="Times New Roman" panose="02020603050405020304" pitchFamily="18" charset="0"/>
                <a:ea typeface="Times New Roman" panose="02020603050405020304" pitchFamily="18" charset="0"/>
              </a:rPr>
              <a:t>(мировая и отечественная история, христианские мотивы, </a:t>
            </a:r>
          </a:p>
          <a:p>
            <a:pPr lvl="0" algn="ctr"/>
            <a:r>
              <a:rPr lang="ru-RU" sz="3200" b="1" i="1" dirty="0">
                <a:latin typeface="Times New Roman" panose="02020603050405020304" pitchFamily="18" charset="0"/>
                <a:ea typeface="Times New Roman" panose="02020603050405020304" pitchFamily="18" charset="0"/>
              </a:rPr>
              <a:t>мировая классика)</a:t>
            </a:r>
            <a:endParaRPr lang="ru-RU" sz="3200" b="1" i="1" dirty="0">
              <a:effectLst/>
              <a:latin typeface="Times New Roman" panose="02020603050405020304" pitchFamily="18" charset="0"/>
              <a:ea typeface="Times New Roman" panose="02020603050405020304" pitchFamily="18" charset="0"/>
            </a:endParaRPr>
          </a:p>
          <a:p>
            <a:endParaRPr lang="ru-RU" sz="3200" dirty="0">
              <a:latin typeface="Times New Roman" panose="02020603050405020304" pitchFamily="18" charset="0"/>
              <a:ea typeface="Times New Roman" panose="02020603050405020304" pitchFamily="18" charset="0"/>
            </a:endParaRPr>
          </a:p>
          <a:p>
            <a:pPr>
              <a:lnSpc>
                <a:spcPct val="150000"/>
              </a:lnSpc>
            </a:pPr>
            <a:r>
              <a:rPr lang="ru-RU" sz="3200" dirty="0">
                <a:latin typeface="Times New Roman" panose="02020603050405020304" pitchFamily="18" charset="0"/>
                <a:ea typeface="Times New Roman" panose="02020603050405020304" pitchFamily="18" charset="0"/>
              </a:rPr>
              <a:t>Ирина Дегтярева. </a:t>
            </a:r>
            <a:r>
              <a:rPr lang="ru-RU" sz="3200" dirty="0">
                <a:effectLst/>
                <a:latin typeface="Times New Roman" panose="02020603050405020304" pitchFamily="18" charset="0"/>
                <a:ea typeface="Times New Roman" panose="02020603050405020304" pitchFamily="18" charset="0"/>
              </a:rPr>
              <a:t>Степной ветер.</a:t>
            </a:r>
          </a:p>
          <a:p>
            <a:pPr>
              <a:lnSpc>
                <a:spcPct val="150000"/>
              </a:lnSpc>
            </a:pPr>
            <a:r>
              <a:rPr lang="ru-RU" sz="3200" dirty="0">
                <a:latin typeface="Times New Roman" panose="02020603050405020304" pitchFamily="18" charset="0"/>
                <a:ea typeface="Times New Roman" panose="02020603050405020304" pitchFamily="18" charset="0"/>
              </a:rPr>
              <a:t>Татьяна Корниенко. </a:t>
            </a:r>
            <a:r>
              <a:rPr lang="ru-RU" sz="3200" dirty="0" err="1">
                <a:latin typeface="Times New Roman" panose="02020603050405020304" pitchFamily="18" charset="0"/>
                <a:ea typeface="Times New Roman" panose="02020603050405020304" pitchFamily="18" charset="0"/>
              </a:rPr>
              <a:t>Херсонеситы</a:t>
            </a:r>
            <a:r>
              <a:rPr lang="ru-RU" sz="3200" dirty="0">
                <a:latin typeface="Times New Roman" panose="02020603050405020304" pitchFamily="18" charset="0"/>
                <a:ea typeface="Times New Roman" panose="02020603050405020304" pitchFamily="18" charset="0"/>
              </a:rPr>
              <a:t>.</a:t>
            </a:r>
          </a:p>
          <a:p>
            <a:pPr>
              <a:lnSpc>
                <a:spcPct val="150000"/>
              </a:lnSpc>
            </a:pPr>
            <a:r>
              <a:rPr lang="ru-RU" sz="3200" dirty="0">
                <a:effectLst/>
                <a:latin typeface="Times New Roman" panose="02020603050405020304" pitchFamily="18" charset="0"/>
                <a:ea typeface="Times New Roman" panose="02020603050405020304" pitchFamily="18" charset="0"/>
              </a:rPr>
              <a:t>Михаил Федоров. Два всадника на одном коне.</a:t>
            </a:r>
          </a:p>
          <a:p>
            <a:pPr>
              <a:lnSpc>
                <a:spcPct val="150000"/>
              </a:lnSpc>
            </a:pPr>
            <a:r>
              <a:rPr lang="ru-RU" sz="3200" dirty="0">
                <a:latin typeface="Times New Roman" panose="02020603050405020304" pitchFamily="18" charset="0"/>
                <a:ea typeface="Times New Roman" panose="02020603050405020304" pitchFamily="18" charset="0"/>
              </a:rPr>
              <a:t>Юлия Линде. </a:t>
            </a:r>
            <a:r>
              <a:rPr lang="ru-RU" sz="3200" dirty="0" err="1">
                <a:latin typeface="Times New Roman" panose="02020603050405020304" pitchFamily="18" charset="0"/>
                <a:ea typeface="Times New Roman" panose="02020603050405020304" pitchFamily="18" charset="0"/>
              </a:rPr>
              <a:t>Литеродура</a:t>
            </a:r>
            <a:r>
              <a:rPr lang="ru-RU" sz="3200" dirty="0">
                <a:latin typeface="Times New Roman" panose="02020603050405020304" pitchFamily="18" charset="0"/>
                <a:ea typeface="Times New Roman" panose="02020603050405020304" pitchFamily="18" charset="0"/>
              </a:rPr>
              <a:t>.</a:t>
            </a:r>
            <a:endParaRPr lang="ru-RU" sz="3200" dirty="0">
              <a:effectLst/>
              <a:latin typeface="Times New Roman" panose="02020603050405020304" pitchFamily="18" charset="0"/>
              <a:ea typeface="Times New Roman" panose="02020603050405020304" pitchFamily="18" charset="0"/>
            </a:endParaRPr>
          </a:p>
          <a:p>
            <a:r>
              <a:rPr lang="ru-RU" sz="2800" dirty="0">
                <a:effectLst/>
                <a:latin typeface="Times New Roman" panose="02020603050405020304" pitchFamily="18" charset="0"/>
                <a:ea typeface="Times New Roman" panose="02020603050405020304" pitchFamily="18" charset="0"/>
              </a:rPr>
              <a:t> </a:t>
            </a:r>
          </a:p>
          <a:p>
            <a:pPr>
              <a:lnSpc>
                <a:spcPct val="150000"/>
              </a:lnSpc>
            </a:pPr>
            <a:r>
              <a:rPr lang="ru-RU" sz="2800" dirty="0">
                <a:effectLst/>
                <a:latin typeface="Times New Roman" panose="02020603050405020304" pitchFamily="18" charset="0"/>
                <a:ea typeface="Times New Roman" panose="02020603050405020304" pitchFamily="18" charset="0"/>
              </a:rPr>
              <a:t> </a:t>
            </a:r>
          </a:p>
        </p:txBody>
      </p:sp>
      <p:pic>
        <p:nvPicPr>
          <p:cNvPr id="5" name="Picture 2" descr="DL оранжевый">
            <a:extLst>
              <a:ext uri="{FF2B5EF4-FFF2-40B4-BE49-F238E27FC236}">
                <a16:creationId xmlns:a16="http://schemas.microsoft.com/office/drawing/2014/main" id="{261726F0-FF0D-436B-B4A9-1D0A92C1BF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Прямоугольник 3">
            <a:extLst>
              <a:ext uri="{FF2B5EF4-FFF2-40B4-BE49-F238E27FC236}">
                <a16:creationId xmlns:a16="http://schemas.microsoft.com/office/drawing/2014/main" id="{F9BED067-8A4E-425B-92A8-AA4DEB90E32B}"/>
              </a:ext>
            </a:extLst>
          </p:cNvPr>
          <p:cNvSpPr/>
          <p:nvPr/>
        </p:nvSpPr>
        <p:spPr>
          <a:xfrm>
            <a:off x="3485414" y="5588984"/>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spTree>
    <p:extLst>
      <p:ext uri="{BB962C8B-B14F-4D97-AF65-F5344CB8AC3E}">
        <p14:creationId xmlns:p14="http://schemas.microsoft.com/office/powerpoint/2010/main" val="1721054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486F71-61A1-49CA-B23E-3DA5EE7C9C91}"/>
              </a:ext>
            </a:extLst>
          </p:cNvPr>
          <p:cNvSpPr txBox="1"/>
          <p:nvPr/>
        </p:nvSpPr>
        <p:spPr>
          <a:xfrm>
            <a:off x="1094509" y="609599"/>
            <a:ext cx="10695709" cy="5543825"/>
          </a:xfrm>
          <a:prstGeom prst="rect">
            <a:avLst/>
          </a:prstGeom>
          <a:noFill/>
        </p:spPr>
        <p:txBody>
          <a:bodyPr wrap="square">
            <a:spAutoFit/>
          </a:bodyPr>
          <a:lstStyle/>
          <a:p>
            <a:pPr lvl="0" algn="ctr">
              <a:lnSpc>
                <a:spcPct val="150000"/>
              </a:lnSpc>
            </a:pPr>
            <a:r>
              <a:rPr lang="ru-RU" sz="3200" b="1" i="1" dirty="0">
                <a:effectLst/>
                <a:latin typeface="Times New Roman" panose="02020603050405020304" pitchFamily="18" charset="0"/>
                <a:ea typeface="Times New Roman" panose="02020603050405020304" pitchFamily="18" charset="0"/>
              </a:rPr>
              <a:t>Межкультурный диалог в многонациональном государстве</a:t>
            </a:r>
            <a:endParaRPr lang="ru-RU" sz="3200" dirty="0">
              <a:effectLst/>
              <a:latin typeface="Times New Roman" panose="02020603050405020304" pitchFamily="18" charset="0"/>
              <a:ea typeface="Times New Roman" panose="02020603050405020304" pitchFamily="18" charset="0"/>
            </a:endParaRPr>
          </a:p>
          <a:p>
            <a:pPr marL="228600">
              <a:lnSpc>
                <a:spcPct val="150000"/>
              </a:lnSpc>
            </a:pPr>
            <a:r>
              <a:rPr lang="ru-RU" sz="2400" dirty="0">
                <a:effectLst/>
                <a:latin typeface="Times New Roman" panose="02020603050405020304" pitchFamily="18" charset="0"/>
                <a:ea typeface="Times New Roman" panose="02020603050405020304" pitchFamily="18" charset="0"/>
              </a:rPr>
              <a:t>Анна Никольская. Кадын – </a:t>
            </a:r>
            <a:r>
              <a:rPr lang="ru-RU" sz="2400" dirty="0">
                <a:latin typeface="Times New Roman" panose="02020603050405020304" pitchFamily="18" charset="0"/>
                <a:ea typeface="Times New Roman" panose="02020603050405020304" pitchFamily="18" charset="0"/>
              </a:rPr>
              <a:t>В</a:t>
            </a:r>
            <a:r>
              <a:rPr lang="ru-RU" sz="2400" dirty="0">
                <a:effectLst/>
                <a:latin typeface="Times New Roman" panose="02020603050405020304" pitchFamily="18" charset="0"/>
                <a:ea typeface="Times New Roman" panose="02020603050405020304" pitchFamily="18" charset="0"/>
              </a:rPr>
              <a:t>ладычица гор.</a:t>
            </a:r>
          </a:p>
          <a:p>
            <a:pPr marL="228600">
              <a:lnSpc>
                <a:spcPct val="150000"/>
              </a:lnSpc>
            </a:pPr>
            <a:r>
              <a:rPr lang="ru-RU" sz="2400" dirty="0">
                <a:latin typeface="Times New Roman" panose="02020603050405020304" pitchFamily="18" charset="0"/>
                <a:ea typeface="Times New Roman" panose="02020603050405020304" pitchFamily="18" charset="0"/>
              </a:rPr>
              <a:t>Ирина Богатырева. </a:t>
            </a:r>
            <a:r>
              <a:rPr lang="ru-RU" sz="2400" dirty="0">
                <a:effectLst/>
                <a:latin typeface="Times New Roman" panose="02020603050405020304" pitchFamily="18" charset="0"/>
                <a:ea typeface="Times New Roman" panose="02020603050405020304" pitchFamily="18" charset="0"/>
              </a:rPr>
              <a:t>Луноликой матери девы.</a:t>
            </a:r>
          </a:p>
          <a:p>
            <a:pPr marL="228600">
              <a:lnSpc>
                <a:spcPct val="150000"/>
              </a:lnSpc>
            </a:pPr>
            <a:r>
              <a:rPr lang="ru-RU" sz="2400" dirty="0">
                <a:effectLst/>
                <a:latin typeface="Times New Roman" panose="02020603050405020304" pitchFamily="18" charset="0"/>
                <a:ea typeface="Times New Roman" panose="02020603050405020304" pitchFamily="18" charset="0"/>
              </a:rPr>
              <a:t>Гуля Риф. Равнение на </a:t>
            </a:r>
            <a:r>
              <a:rPr lang="ru-RU" sz="2400" dirty="0" err="1">
                <a:effectLst/>
                <a:latin typeface="Times New Roman" panose="02020603050405020304" pitchFamily="18" charset="0"/>
                <a:ea typeface="Times New Roman" panose="02020603050405020304" pitchFamily="18" charset="0"/>
              </a:rPr>
              <a:t>Софулу</a:t>
            </a:r>
            <a:r>
              <a:rPr lang="ru-RU" sz="2400" dirty="0">
                <a:latin typeface="Times New Roman" panose="02020603050405020304" pitchFamily="18" charset="0"/>
                <a:ea typeface="Times New Roman" panose="02020603050405020304" pitchFamily="18" charset="0"/>
              </a:rPr>
              <a:t>.</a:t>
            </a:r>
            <a:endParaRPr lang="ru-RU" sz="2400" dirty="0">
              <a:effectLst/>
              <a:latin typeface="Times New Roman" panose="02020603050405020304" pitchFamily="18" charset="0"/>
              <a:ea typeface="Times New Roman" panose="02020603050405020304" pitchFamily="18" charset="0"/>
            </a:endParaRPr>
          </a:p>
          <a:p>
            <a:pPr marL="228600">
              <a:lnSpc>
                <a:spcPct val="150000"/>
              </a:lnSpc>
            </a:pPr>
            <a:r>
              <a:rPr lang="ru-RU" sz="2400" dirty="0">
                <a:latin typeface="Times New Roman" panose="02020603050405020304" pitchFamily="18" charset="0"/>
                <a:ea typeface="Times New Roman" panose="02020603050405020304" pitchFamily="18" charset="0"/>
              </a:rPr>
              <a:t>Ольга Колпакова. Луч широкой стороной.</a:t>
            </a:r>
          </a:p>
          <a:p>
            <a:pPr marL="228600">
              <a:lnSpc>
                <a:spcPct val="150000"/>
              </a:lnSpc>
            </a:pPr>
            <a:r>
              <a:rPr lang="ru-RU" sz="2400" dirty="0" err="1">
                <a:effectLst/>
                <a:latin typeface="Times New Roman" panose="02020603050405020304" pitchFamily="18" charset="0"/>
                <a:ea typeface="Times New Roman" panose="02020603050405020304" pitchFamily="18" charset="0"/>
              </a:rPr>
              <a:t>Аделия</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Амраева</a:t>
            </a:r>
            <a:r>
              <a:rPr lang="ru-RU" sz="2400" dirty="0">
                <a:effectLst/>
                <a:latin typeface="Times New Roman" panose="02020603050405020304" pitchFamily="18" charset="0"/>
                <a:ea typeface="Times New Roman" panose="02020603050405020304" pitchFamily="18" charset="0"/>
              </a:rPr>
              <a:t>. Германия.</a:t>
            </a:r>
          </a:p>
          <a:p>
            <a:pPr marL="228600">
              <a:lnSpc>
                <a:spcPct val="150000"/>
              </a:lnSpc>
            </a:pPr>
            <a:r>
              <a:rPr lang="ru-RU" sz="2400" dirty="0" err="1">
                <a:latin typeface="Times New Roman" panose="02020603050405020304" pitchFamily="18" charset="0"/>
                <a:ea typeface="Times New Roman" panose="02020603050405020304" pitchFamily="18" charset="0"/>
              </a:rPr>
              <a:t>Шенриж</a:t>
            </a:r>
            <a:r>
              <a:rPr lang="ru-RU" sz="2400" dirty="0">
                <a:latin typeface="Times New Roman" panose="02020603050405020304" pitchFamily="18" charset="0"/>
                <a:ea typeface="Times New Roman" panose="02020603050405020304" pitchFamily="18" charset="0"/>
              </a:rPr>
              <a:t> Книжник. Ты любишь науку или нет ?</a:t>
            </a:r>
            <a:endParaRPr lang="ru-RU" sz="2400" dirty="0">
              <a:effectLst/>
              <a:latin typeface="Times New Roman" panose="02020603050405020304" pitchFamily="18" charset="0"/>
              <a:ea typeface="Times New Roman" panose="02020603050405020304" pitchFamily="18" charset="0"/>
            </a:endParaRPr>
          </a:p>
          <a:p>
            <a:pPr marL="228600">
              <a:lnSpc>
                <a:spcPct val="150000"/>
              </a:lnSpc>
            </a:pPr>
            <a:endParaRPr lang="ru-RU" sz="3200" dirty="0">
              <a:effectLst/>
              <a:latin typeface="Times New Roman" panose="02020603050405020304" pitchFamily="18" charset="0"/>
              <a:ea typeface="Times New Roman" panose="02020603050405020304" pitchFamily="18" charset="0"/>
            </a:endParaRPr>
          </a:p>
        </p:txBody>
      </p:sp>
      <p:pic>
        <p:nvPicPr>
          <p:cNvPr id="5" name="Picture 2" descr="DL оранжевый">
            <a:extLst>
              <a:ext uri="{FF2B5EF4-FFF2-40B4-BE49-F238E27FC236}">
                <a16:creationId xmlns:a16="http://schemas.microsoft.com/office/drawing/2014/main" id="{BE170CA6-07CE-4095-8037-959604E090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Прямоугольник 3">
            <a:extLst>
              <a:ext uri="{FF2B5EF4-FFF2-40B4-BE49-F238E27FC236}">
                <a16:creationId xmlns:a16="http://schemas.microsoft.com/office/drawing/2014/main" id="{CA7F5448-D8A0-4C02-BD81-03E2E82E0450}"/>
              </a:ext>
            </a:extLst>
          </p:cNvPr>
          <p:cNvSpPr/>
          <p:nvPr/>
        </p:nvSpPr>
        <p:spPr>
          <a:xfrm>
            <a:off x="3476705" y="5686538"/>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spTree>
    <p:extLst>
      <p:ext uri="{BB962C8B-B14F-4D97-AF65-F5344CB8AC3E}">
        <p14:creationId xmlns:p14="http://schemas.microsoft.com/office/powerpoint/2010/main" val="31126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116651-7961-4802-B643-6FC2E80DE050}"/>
              </a:ext>
            </a:extLst>
          </p:cNvPr>
          <p:cNvSpPr txBox="1"/>
          <p:nvPr/>
        </p:nvSpPr>
        <p:spPr>
          <a:xfrm>
            <a:off x="706582" y="512617"/>
            <a:ext cx="10571018" cy="4631524"/>
          </a:xfrm>
          <a:prstGeom prst="rect">
            <a:avLst/>
          </a:prstGeom>
          <a:noFill/>
        </p:spPr>
        <p:txBody>
          <a:bodyPr wrap="square">
            <a:spAutoFit/>
          </a:bodyPr>
          <a:lstStyle/>
          <a:p>
            <a:pPr lvl="0" algn="ctr">
              <a:lnSpc>
                <a:spcPct val="150000"/>
              </a:lnSpc>
            </a:pPr>
            <a:r>
              <a:rPr lang="ru-RU" sz="3200" b="1" i="1" dirty="0">
                <a:effectLst/>
                <a:latin typeface="Times New Roman" panose="02020603050405020304" pitchFamily="18" charset="0"/>
                <a:ea typeface="Times New Roman" panose="02020603050405020304" pitchFamily="18" charset="0"/>
              </a:rPr>
              <a:t>Диалог с искусством</a:t>
            </a:r>
          </a:p>
          <a:p>
            <a:pPr marL="228600" algn="just">
              <a:lnSpc>
                <a:spcPct val="150000"/>
              </a:lnSpc>
            </a:pPr>
            <a:r>
              <a:rPr lang="ru-RU" sz="2800" dirty="0">
                <a:effectLst/>
                <a:latin typeface="Times New Roman" panose="02020603050405020304" pitchFamily="18" charset="0"/>
                <a:ea typeface="Times New Roman" panose="02020603050405020304" pitchFamily="18" charset="0"/>
              </a:rPr>
              <a:t>Александр Труханов. Грустный гном, веселый гном</a:t>
            </a:r>
            <a:r>
              <a:rPr lang="ru-RU" sz="2800" dirty="0">
                <a:latin typeface="Times New Roman" panose="02020603050405020304" pitchFamily="18" charset="0"/>
                <a:ea typeface="Times New Roman" panose="02020603050405020304" pitchFamily="18" charset="0"/>
              </a:rPr>
              <a:t>.</a:t>
            </a:r>
            <a:endParaRPr lang="ru-RU" sz="2800" dirty="0">
              <a:effectLst/>
              <a:latin typeface="Times New Roman" panose="02020603050405020304" pitchFamily="18" charset="0"/>
              <a:ea typeface="Times New Roman" panose="02020603050405020304" pitchFamily="18" charset="0"/>
            </a:endParaRPr>
          </a:p>
          <a:p>
            <a:pPr marL="228600" algn="just">
              <a:lnSpc>
                <a:spcPct val="150000"/>
              </a:lnSpc>
            </a:pPr>
            <a:r>
              <a:rPr lang="ru-RU" sz="2800" dirty="0">
                <a:latin typeface="Times New Roman" panose="02020603050405020304" pitchFamily="18" charset="0"/>
                <a:ea typeface="Times New Roman" panose="02020603050405020304" pitchFamily="18" charset="0"/>
              </a:rPr>
              <a:t>Светлана и Николай Пономаревы. Фото на развалинах.</a:t>
            </a:r>
            <a:endParaRPr lang="ru-RU" sz="2800" dirty="0">
              <a:effectLst/>
              <a:latin typeface="Times New Roman" panose="02020603050405020304" pitchFamily="18" charset="0"/>
              <a:ea typeface="Times New Roman" panose="02020603050405020304" pitchFamily="18" charset="0"/>
            </a:endParaRPr>
          </a:p>
          <a:p>
            <a:pPr marL="228600" algn="just">
              <a:lnSpc>
                <a:spcPct val="150000"/>
              </a:lnSpc>
            </a:pPr>
            <a:r>
              <a:rPr lang="ru-RU" sz="2800" dirty="0">
                <a:effectLst/>
                <a:latin typeface="Times New Roman" panose="02020603050405020304" pitchFamily="18" charset="0"/>
                <a:ea typeface="Times New Roman" panose="02020603050405020304" pitchFamily="18" charset="0"/>
              </a:rPr>
              <a:t>Геннадий Киселев. Кулисы</a:t>
            </a:r>
            <a:r>
              <a:rPr lang="ru-RU" sz="2800" dirty="0">
                <a:latin typeface="Times New Roman" panose="02020603050405020304" pitchFamily="18" charset="0"/>
                <a:ea typeface="Times New Roman" panose="02020603050405020304" pitchFamily="18" charset="0"/>
              </a:rPr>
              <a:t>…</a:t>
            </a:r>
            <a:r>
              <a:rPr lang="ru-RU" sz="2800" dirty="0">
                <a:effectLst/>
                <a:latin typeface="Times New Roman" panose="02020603050405020304" pitchFamily="18" charset="0"/>
                <a:ea typeface="Times New Roman" panose="02020603050405020304" pitchFamily="18" charset="0"/>
              </a:rPr>
              <a:t> или Посторонним вход </a:t>
            </a:r>
            <a:r>
              <a:rPr lang="ru-RU" sz="2800" dirty="0">
                <a:latin typeface="Times New Roman" panose="02020603050405020304" pitchFamily="18" charset="0"/>
                <a:ea typeface="Times New Roman" panose="02020603050405020304" pitchFamily="18" charset="0"/>
              </a:rPr>
              <a:t>разрешен!</a:t>
            </a:r>
            <a:endParaRPr lang="ru-RU" sz="2800" dirty="0">
              <a:effectLst/>
              <a:latin typeface="Times New Roman" panose="02020603050405020304" pitchFamily="18" charset="0"/>
              <a:ea typeface="Times New Roman" panose="02020603050405020304" pitchFamily="18" charset="0"/>
            </a:endParaRPr>
          </a:p>
          <a:p>
            <a:pPr marL="228600" algn="just">
              <a:lnSpc>
                <a:spcPct val="150000"/>
              </a:lnSpc>
            </a:pPr>
            <a:r>
              <a:rPr lang="ru-RU" sz="2800" dirty="0">
                <a:effectLst/>
                <a:latin typeface="Times New Roman" panose="02020603050405020304" pitchFamily="18" charset="0"/>
                <a:ea typeface="Times New Roman" panose="02020603050405020304" pitchFamily="18" charset="0"/>
              </a:rPr>
              <a:t>Татьяна </a:t>
            </a:r>
            <a:r>
              <a:rPr lang="ru-RU" sz="2800" dirty="0" err="1">
                <a:effectLst/>
                <a:latin typeface="Times New Roman" panose="02020603050405020304" pitchFamily="18" charset="0"/>
                <a:ea typeface="Times New Roman" panose="02020603050405020304" pitchFamily="18" charset="0"/>
              </a:rPr>
              <a:t>Шапошина</a:t>
            </a:r>
            <a:r>
              <a:rPr lang="ru-RU" sz="2800" dirty="0">
                <a:effectLst/>
                <a:latin typeface="Times New Roman" panose="02020603050405020304" pitchFamily="18" charset="0"/>
                <a:ea typeface="Times New Roman" panose="02020603050405020304" pitchFamily="18" charset="0"/>
              </a:rPr>
              <a:t>. Ангелы своих не бросают</a:t>
            </a:r>
          </a:p>
          <a:p>
            <a:pPr marL="228600" algn="just">
              <a:lnSpc>
                <a:spcPct val="150000"/>
              </a:lnSpc>
            </a:pPr>
            <a:r>
              <a:rPr lang="ru-RU" sz="2800" dirty="0">
                <a:latin typeface="Times New Roman" panose="02020603050405020304" pitchFamily="18" charset="0"/>
                <a:ea typeface="Times New Roman" panose="02020603050405020304" pitchFamily="18" charset="0"/>
              </a:rPr>
              <a:t>Татьяна </a:t>
            </a:r>
            <a:r>
              <a:rPr lang="ru-RU" sz="2800" dirty="0" err="1">
                <a:latin typeface="Times New Roman" panose="02020603050405020304" pitchFamily="18" charset="0"/>
                <a:ea typeface="Times New Roman" panose="02020603050405020304" pitchFamily="18" charset="0"/>
              </a:rPr>
              <a:t>Шапошина</a:t>
            </a:r>
            <a:r>
              <a:rPr lang="ru-RU" sz="2800" dirty="0">
                <a:latin typeface="Times New Roman" panose="02020603050405020304" pitchFamily="18" charset="0"/>
                <a:ea typeface="Times New Roman" panose="02020603050405020304" pitchFamily="18" charset="0"/>
              </a:rPr>
              <a:t>. Тайна горы, или Портрет кузнечика</a:t>
            </a:r>
          </a:p>
          <a:p>
            <a:pPr marL="228600" algn="just">
              <a:lnSpc>
                <a:spcPct val="150000"/>
              </a:lnSpc>
            </a:pPr>
            <a:r>
              <a:rPr lang="ru-RU" sz="2800" dirty="0">
                <a:effectLst/>
                <a:latin typeface="Times New Roman" panose="02020603050405020304" pitchFamily="18" charset="0"/>
                <a:ea typeface="Times New Roman" panose="02020603050405020304" pitchFamily="18" charset="0"/>
              </a:rPr>
              <a:t>Татьяна Корниенко.</a:t>
            </a:r>
            <a:r>
              <a:rPr lang="en-US" sz="2800" dirty="0">
                <a:effectLst/>
                <a:latin typeface="Times New Roman" panose="02020603050405020304" pitchFamily="18" charset="0"/>
                <a:ea typeface="Times New Roman" panose="02020603050405020304" pitchFamily="18" charset="0"/>
              </a:rPr>
              <a:t> Espressivo</a:t>
            </a:r>
            <a:endParaRPr lang="ru-RU" sz="2800" dirty="0">
              <a:effectLst/>
              <a:latin typeface="Times New Roman" panose="02020603050405020304" pitchFamily="18" charset="0"/>
              <a:ea typeface="Times New Roman" panose="02020603050405020304" pitchFamily="18" charset="0"/>
            </a:endParaRPr>
          </a:p>
        </p:txBody>
      </p:sp>
      <p:pic>
        <p:nvPicPr>
          <p:cNvPr id="5" name="Picture 2" descr="DL оранжевый">
            <a:extLst>
              <a:ext uri="{FF2B5EF4-FFF2-40B4-BE49-F238E27FC236}">
                <a16:creationId xmlns:a16="http://schemas.microsoft.com/office/drawing/2014/main" id="{EFBB7CD4-2282-415C-BC77-7525CDD6CA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Прямоугольник 3">
            <a:extLst>
              <a:ext uri="{FF2B5EF4-FFF2-40B4-BE49-F238E27FC236}">
                <a16:creationId xmlns:a16="http://schemas.microsoft.com/office/drawing/2014/main" id="{57E7B0E5-2463-46AF-9C71-CDBC6D39E1C0}"/>
              </a:ext>
            </a:extLst>
          </p:cNvPr>
          <p:cNvSpPr/>
          <p:nvPr/>
        </p:nvSpPr>
        <p:spPr>
          <a:xfrm>
            <a:off x="3546374" y="5479609"/>
            <a:ext cx="5628401" cy="670996"/>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bg1"/>
                </a:solidFill>
              </a:rPr>
              <a:t>ЛАУРЕАТЫ МЕЖДУНАРОДНОГО КОНКУРСА ИМЕНИ СЕРГЕЯ МИХАЛКОВА</a:t>
            </a:r>
            <a:endParaRPr lang="ru-RU" sz="2000" b="1" dirty="0"/>
          </a:p>
        </p:txBody>
      </p:sp>
    </p:spTree>
    <p:extLst>
      <p:ext uri="{BB962C8B-B14F-4D97-AF65-F5344CB8AC3E}">
        <p14:creationId xmlns:p14="http://schemas.microsoft.com/office/powerpoint/2010/main" val="118337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AE725A7C-A631-2044-AA90-2EFB85E290FA}"/>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CFCF144D-3FF4-A445-B9F7-9861AAACC647}"/>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БИЛИНГВА</a:t>
            </a:r>
          </a:p>
        </p:txBody>
      </p:sp>
      <p:sp>
        <p:nvSpPr>
          <p:cNvPr id="10" name="TextBox 9">
            <a:extLst>
              <a:ext uri="{FF2B5EF4-FFF2-40B4-BE49-F238E27FC236}">
                <a16:creationId xmlns:a16="http://schemas.microsoft.com/office/drawing/2014/main" id="{361B6FBE-55ED-EB45-A951-4F59C91FEEA4}"/>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sp>
        <p:nvSpPr>
          <p:cNvPr id="5" name="TextBox 4"/>
          <p:cNvSpPr txBox="1"/>
          <p:nvPr/>
        </p:nvSpPr>
        <p:spPr>
          <a:xfrm>
            <a:off x="228873" y="1846028"/>
            <a:ext cx="6246245" cy="3416320"/>
          </a:xfrm>
          <a:prstGeom prst="rect">
            <a:avLst/>
          </a:prstGeom>
          <a:noFill/>
        </p:spPr>
        <p:txBody>
          <a:bodyPr wrap="square" rtlCol="0">
            <a:spAutoFit/>
          </a:bodyPr>
          <a:lstStyle/>
          <a:p>
            <a:pPr marL="285750" indent="-285750"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Книги на двух языках: на русском и языке автора под одной обложкой.</a:t>
            </a:r>
          </a:p>
          <a:p>
            <a:pPr marL="285750" indent="-285750" algn="just">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Понравятся любителям читать зарубежную классику в оригинале и желающим поддерживать свой уровень знания иностранного языка (не только английского, но и французского, датского и других), а также настоящим ценителям необычных и уникальных изданий.</a:t>
            </a:r>
          </a:p>
          <a:p>
            <a:pPr marL="342900" indent="-342900">
              <a:buFont typeface="Wingdings" panose="05000000000000000000" pitchFamily="2" charset="2"/>
              <a:buChar char="ü"/>
            </a:pPr>
            <a:r>
              <a:rPr lang="ru-RU" sz="2000" dirty="0">
                <a:latin typeface="Times New Roman" panose="02020603050405020304" pitchFamily="18" charset="0"/>
                <a:cs typeface="Times New Roman" panose="02020603050405020304" pitchFamily="18" charset="0"/>
              </a:rPr>
              <a:t>Некоторые произведения включают в себя иллюстрации самих авторов. </a:t>
            </a:r>
          </a:p>
          <a:p>
            <a:pPr algn="just"/>
            <a:endParaRPr lang="ru-RU" sz="1600" dirty="0">
              <a:latin typeface="+mj-lt"/>
            </a:endParaRPr>
          </a:p>
        </p:txBody>
      </p:sp>
      <p:pic>
        <p:nvPicPr>
          <p:cNvPr id="11" name="Picture 2" descr="DL оранжевый">
            <a:extLst>
              <a:ext uri="{FF2B5EF4-FFF2-40B4-BE49-F238E27FC236}">
                <a16:creationId xmlns:a16="http://schemas.microsoft.com/office/drawing/2014/main" id="{47C3CE2C-9954-4645-80FC-66E54C3DED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38971" y="6141855"/>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458" y="1592015"/>
            <a:ext cx="53435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406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6D2FDFB-D405-465E-8EFD-01D24733CDCF}"/>
              </a:ext>
            </a:extLst>
          </p:cNvPr>
          <p:cNvSpPr>
            <a:spLocks noGrp="1"/>
          </p:cNvSpPr>
          <p:nvPr>
            <p:ph idx="4294967295"/>
          </p:nvPr>
        </p:nvSpPr>
        <p:spPr>
          <a:xfrm>
            <a:off x="287383" y="1419497"/>
            <a:ext cx="11425646" cy="4302035"/>
          </a:xfrm>
        </p:spPr>
        <p:txBody>
          <a:bodyPr>
            <a:normAutofit fontScale="92500" lnSpcReduction="10000"/>
          </a:bodyPr>
          <a:lstStyle/>
          <a:p>
            <a:pPr lvl="1">
              <a:lnSpc>
                <a:spcPct val="100000"/>
              </a:lnSpc>
              <a:spcBef>
                <a:spcPts val="0"/>
              </a:spcBef>
              <a:spcAft>
                <a:spcPts val="0"/>
              </a:spcAft>
              <a:buFont typeface="Wingdings" panose="05000000000000000000" pitchFamily="2" charset="2"/>
              <a:buChar char="ü"/>
            </a:pPr>
            <a:r>
              <a:rPr lang="ru-RU"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Серия адресована детям среднего и старшего школьного возраста. Владение иностранными языками в 5-8, а тем более в 9-11 классах у многих школьников позволяет переходить к знакомству с неадаптированными художественными текстами.</a:t>
            </a:r>
          </a:p>
          <a:p>
            <a:pPr marL="434340" indent="-342900" algn="just">
              <a:lnSpc>
                <a:spcPct val="100000"/>
              </a:lnSpc>
              <a:spcBef>
                <a:spcPts val="0"/>
              </a:spcBef>
              <a:spcAft>
                <a:spcPts val="0"/>
              </a:spcAft>
              <a:buFont typeface="Wingdings" panose="05000000000000000000" pitchFamily="2" charset="2"/>
              <a:buChar char="ü"/>
            </a:pPr>
            <a:r>
              <a:rPr lang="ru-RU"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Серия «Билингва» дает возможность читателю погрузиться в иноязычный текст, способствует целостности, эмоциональной точности восприятия. Сначала представлен текст на русском языке. Причем выбранные переводы уникальны, признаны лучшими. После знакомства с текстом на своем родном языке читатель переходит к чтению произведения на иностранном языке. </a:t>
            </a:r>
          </a:p>
          <a:p>
            <a:pPr marL="434340" indent="-342900" algn="just">
              <a:lnSpc>
                <a:spcPct val="100000"/>
              </a:lnSpc>
              <a:spcBef>
                <a:spcPts val="0"/>
              </a:spcBef>
              <a:spcAft>
                <a:spcPts val="0"/>
              </a:spcAft>
              <a:buFont typeface="Wingdings" panose="05000000000000000000" pitchFamily="2" charset="2"/>
              <a:buChar char="ü"/>
            </a:pPr>
            <a:r>
              <a:rPr lang="ru-RU"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Отбор произведений, включенных в серию, выполнен по следующим принципам. Произведение является признанным шедевром мировой детской и приключенческой литературы, изучается в российской школе на уроках или во внеурочной деятельности, близко русскому читателю – воспринято и переосмыслено отечественной культурой, имеет традицию переводов на русский язык.</a:t>
            </a:r>
          </a:p>
          <a:p>
            <a:pPr marL="434340" indent="-342900" algn="just">
              <a:lnSpc>
                <a:spcPct val="100000"/>
              </a:lnSpc>
              <a:spcBef>
                <a:spcPts val="0"/>
              </a:spcBef>
              <a:spcAft>
                <a:spcPts val="0"/>
              </a:spcAft>
              <a:buFont typeface="Wingdings" panose="05000000000000000000" pitchFamily="2" charset="2"/>
              <a:buChar char="ü"/>
            </a:pPr>
            <a:r>
              <a:rPr lang="ru-RU"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Лаконичные аннотации, содержащиеся в каждом издании, помогают читателю узнать о культурном значении книги для той эпохи, когда она появилась, и подчеркивают ее вневременную ценность.</a:t>
            </a:r>
          </a:p>
          <a:p>
            <a:pPr marL="434340" indent="-342900" algn="just">
              <a:lnSpc>
                <a:spcPct val="100000"/>
              </a:lnSpc>
              <a:spcBef>
                <a:spcPts val="0"/>
              </a:spcBef>
              <a:spcAft>
                <a:spcPts val="0"/>
              </a:spcAft>
              <a:buFont typeface="Wingdings" panose="05000000000000000000" pitchFamily="2" charset="2"/>
              <a:buChar char="ü"/>
            </a:pPr>
            <a:r>
              <a:rPr lang="ru-RU"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каждом издании приводятся интересные, поражающие воображение читателя, сведения об авторах - необыкновенных людях, выдающихся личностях. Сообщаются и малоизвестные факты о создании произведений, каждое из которых – страница в мировой литературе. </a:t>
            </a:r>
          </a:p>
          <a:p>
            <a:endParaRPr lang="ru-RU" dirty="0"/>
          </a:p>
        </p:txBody>
      </p:sp>
    </p:spTree>
    <p:extLst>
      <p:ext uri="{BB962C8B-B14F-4D97-AF65-F5344CB8AC3E}">
        <p14:creationId xmlns:p14="http://schemas.microsoft.com/office/powerpoint/2010/main" val="3333614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16A3D813-5A4D-415B-BB43-9FF51AC1535A}"/>
              </a:ext>
            </a:extLst>
          </p:cNvPr>
          <p:cNvSpPr>
            <a:spLocks noGrp="1"/>
          </p:cNvSpPr>
          <p:nvPr>
            <p:ph type="title"/>
          </p:nvPr>
        </p:nvSpPr>
        <p:spPr>
          <a:xfrm>
            <a:off x="492369" y="516835"/>
            <a:ext cx="3735502" cy="2103875"/>
          </a:xfrm>
        </p:spPr>
        <p:txBody>
          <a:bodyPr vert="horz" lIns="91440" tIns="45720" rIns="91440" bIns="45720" rtlCol="0" anchor="b">
            <a:normAutofit/>
          </a:bodyPr>
          <a:lstStyle/>
          <a:p>
            <a:r>
              <a:rPr lang="en-US" sz="3600" b="1" i="1">
                <a:solidFill>
                  <a:srgbClr val="FFFFFF"/>
                </a:solidFill>
              </a:rPr>
              <a:t>СЕРИЯ «ПОЭЗИЯ ЮНОСТИ» </a:t>
            </a:r>
          </a:p>
        </p:txBody>
      </p:sp>
      <p:sp>
        <p:nvSpPr>
          <p:cNvPr id="4" name="Объект 3">
            <a:extLst>
              <a:ext uri="{FF2B5EF4-FFF2-40B4-BE49-F238E27FC236}">
                <a16:creationId xmlns:a16="http://schemas.microsoft.com/office/drawing/2014/main" id="{61628DED-00E0-41EE-8B99-42773F3ED305}"/>
              </a:ext>
            </a:extLst>
          </p:cNvPr>
          <p:cNvSpPr>
            <a:spLocks noGrp="1"/>
          </p:cNvSpPr>
          <p:nvPr>
            <p:ph sz="half" idx="1"/>
          </p:nvPr>
        </p:nvSpPr>
        <p:spPr>
          <a:xfrm>
            <a:off x="492371" y="2653800"/>
            <a:ext cx="3735500" cy="3335519"/>
          </a:xfrm>
        </p:spPr>
        <p:txBody>
          <a:bodyPr vert="horz" lIns="0" tIns="45720" rIns="0" bIns="45720" rtlCol="0">
            <a:normAutofit/>
          </a:bodyPr>
          <a:lstStyle/>
          <a:p>
            <a:pPr algn="just"/>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Книги</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серии</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исполнены</a:t>
            </a:r>
            <a:r>
              <a:rPr lang="en-US" dirty="0">
                <a:solidFill>
                  <a:srgbClr val="FFFFFF"/>
                </a:solidFill>
                <a:latin typeface="Times New Roman" panose="02020603050405020304" pitchFamily="18" charset="0"/>
                <a:cs typeface="Times New Roman" panose="02020603050405020304" pitchFamily="18" charset="0"/>
              </a:rPr>
              <a:t> в </a:t>
            </a:r>
            <a:r>
              <a:rPr lang="en-US" dirty="0" err="1">
                <a:solidFill>
                  <a:srgbClr val="FFFFFF"/>
                </a:solidFill>
                <a:latin typeface="Times New Roman" panose="02020603050405020304" pitchFamily="18" charset="0"/>
                <a:cs typeface="Times New Roman" panose="02020603050405020304" pitchFamily="18" charset="0"/>
              </a:rPr>
              <a:t>небольшом</a:t>
            </a:r>
            <a:r>
              <a:rPr lang="en-US" dirty="0">
                <a:solidFill>
                  <a:srgbClr val="FFFFFF"/>
                </a:solidFill>
                <a:latin typeface="Times New Roman" panose="02020603050405020304" pitchFamily="18" charset="0"/>
                <a:cs typeface="Times New Roman" panose="02020603050405020304" pitchFamily="18" charset="0"/>
              </a:rPr>
              <a:t> и </a:t>
            </a:r>
            <a:r>
              <a:rPr lang="en-US" dirty="0" err="1">
                <a:solidFill>
                  <a:srgbClr val="FFFFFF"/>
                </a:solidFill>
                <a:latin typeface="Times New Roman" panose="02020603050405020304" pitchFamily="18" charset="0"/>
                <a:cs typeface="Times New Roman" panose="02020603050405020304" pitchFamily="18" charset="0"/>
              </a:rPr>
              <a:t>очень</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удобном</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формате</a:t>
            </a:r>
            <a:r>
              <a:rPr lang="en-US" dirty="0">
                <a:solidFill>
                  <a:srgbClr val="FFFFFF"/>
                </a:solidFill>
                <a:latin typeface="Times New Roman" panose="02020603050405020304" pitchFamily="18" charset="0"/>
                <a:cs typeface="Times New Roman" panose="02020603050405020304" pitchFamily="18" charset="0"/>
              </a:rPr>
              <a:t>, с </a:t>
            </a:r>
            <a:r>
              <a:rPr lang="en-US" dirty="0" err="1">
                <a:solidFill>
                  <a:srgbClr val="FFFFFF"/>
                </a:solidFill>
                <a:latin typeface="Times New Roman" panose="02020603050405020304" pitchFamily="18" charset="0"/>
                <a:cs typeface="Times New Roman" panose="02020603050405020304" pitchFamily="18" charset="0"/>
              </a:rPr>
              <a:t>яркими</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коленкоровыми</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корешками</a:t>
            </a:r>
            <a:r>
              <a:rPr lang="en-US" dirty="0">
                <a:solidFill>
                  <a:srgbClr val="FFFFFF"/>
                </a:solidFill>
                <a:latin typeface="Times New Roman" panose="02020603050405020304" pitchFamily="18" charset="0"/>
                <a:cs typeface="Times New Roman" panose="02020603050405020304" pitchFamily="18" charset="0"/>
              </a:rPr>
              <a:t>. В </a:t>
            </a:r>
            <a:r>
              <a:rPr lang="en-US" dirty="0" err="1">
                <a:solidFill>
                  <a:srgbClr val="FFFFFF"/>
                </a:solidFill>
                <a:latin typeface="Times New Roman" panose="02020603050405020304" pitchFamily="18" charset="0"/>
                <a:cs typeface="Times New Roman" panose="02020603050405020304" pitchFamily="18" charset="0"/>
              </a:rPr>
              <a:t>состав</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сборников</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поэзии</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вошли</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лучшие</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произведения</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известных</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поэтов</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наиболее</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подходящие</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для</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читателей</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подросткового</a:t>
            </a:r>
            <a:r>
              <a:rPr lang="en-US" dirty="0">
                <a:solidFill>
                  <a:srgbClr val="FFFFFF"/>
                </a:solidFill>
                <a:latin typeface="Times New Roman" panose="02020603050405020304" pitchFamily="18" charset="0"/>
                <a:cs typeface="Times New Roman" panose="02020603050405020304" pitchFamily="18" charset="0"/>
              </a:rPr>
              <a:t> </a:t>
            </a:r>
            <a:r>
              <a:rPr lang="en-US" dirty="0" err="1">
                <a:solidFill>
                  <a:srgbClr val="FFFFFF"/>
                </a:solidFill>
                <a:latin typeface="Times New Roman" panose="02020603050405020304" pitchFamily="18" charset="0"/>
                <a:cs typeface="Times New Roman" panose="02020603050405020304" pitchFamily="18" charset="0"/>
              </a:rPr>
              <a:t>возраст</a:t>
            </a:r>
            <a:r>
              <a:rPr lang="en-US" dirty="0">
                <a:solidFill>
                  <a:srgbClr val="FFFFFF"/>
                </a:solidFill>
                <a:latin typeface="Times New Roman" panose="02020603050405020304" pitchFamily="18" charset="0"/>
                <a:cs typeface="Times New Roman" panose="02020603050405020304" pitchFamily="18" charset="0"/>
              </a:rPr>
              <a:t>.</a:t>
            </a:r>
          </a:p>
        </p:txBody>
      </p:sp>
      <p:sp>
        <p:nvSpPr>
          <p:cNvPr id="83" name="Rectangle 82">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a:extLst>
              <a:ext uri="{FF2B5EF4-FFF2-40B4-BE49-F238E27FC236}">
                <a16:creationId xmlns:a16="http://schemas.microsoft.com/office/drawing/2014/main" id="{86DB46D8-F7C0-4033-9942-1597EC1CB46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9083" r="2" b="37839"/>
          <a:stretch/>
        </p:blipFill>
        <p:spPr bwMode="auto">
          <a:xfrm>
            <a:off x="4812161" y="-2655"/>
            <a:ext cx="3606643" cy="3358597"/>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7456F840-79DE-47C7-BE42-3CB9087C44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62" r="1" b="57283"/>
          <a:stretch/>
        </p:blipFill>
        <p:spPr bwMode="auto">
          <a:xfrm>
            <a:off x="4812161" y="3504904"/>
            <a:ext cx="7374154" cy="33530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L оранжевый">
            <a:extLst>
              <a:ext uri="{FF2B5EF4-FFF2-40B4-BE49-F238E27FC236}">
                <a16:creationId xmlns:a16="http://schemas.microsoft.com/office/drawing/2014/main" id="{BC334BE5-9BB4-442E-B5A0-335E4F149B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0229" y="5782463"/>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52850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20136764-CEC5-462E-AEA9-4AA1CF15E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E2F1EB-DD93-49F9-8F7D-3DE282902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Заголовок 4">
            <a:extLst>
              <a:ext uri="{FF2B5EF4-FFF2-40B4-BE49-F238E27FC236}">
                <a16:creationId xmlns:a16="http://schemas.microsoft.com/office/drawing/2014/main" id="{C20D1D33-5C99-4059-9F19-7CABF0DA2BF2}"/>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100">
                <a:solidFill>
                  <a:srgbClr val="FFFFFF"/>
                </a:solidFill>
              </a:rPr>
              <a:t>СЕРИЯ «ВУНДЕРКИДЗ»</a:t>
            </a:r>
          </a:p>
        </p:txBody>
      </p:sp>
      <p:sp>
        <p:nvSpPr>
          <p:cNvPr id="83" name="Rectangle 82">
            <a:extLst>
              <a:ext uri="{FF2B5EF4-FFF2-40B4-BE49-F238E27FC236}">
                <a16:creationId xmlns:a16="http://schemas.microsoft.com/office/drawing/2014/main" id="{10D82C66-EAC6-46C6-AC04-27A5632D4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DCF2CA89-CD8C-40CF-8273-C3FA6690B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Жаклин Сильвестр - Вундеркидз. Вилдвудская академия обложка книги">
            <a:extLst>
              <a:ext uri="{FF2B5EF4-FFF2-40B4-BE49-F238E27FC236}">
                <a16:creationId xmlns:a16="http://schemas.microsoft.com/office/drawing/2014/main" id="{98EE7232-F2DC-4B09-A7A0-C0B91456F4D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712700" y="485804"/>
            <a:ext cx="2160145" cy="3346704"/>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1A82F9E0-1CBD-4E82-B740-B329F65F5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534" y="321732"/>
            <a:ext cx="3088456"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8EE5F1E-8455-462D-8415-D85B2D4B9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6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404E500-F0A1-42F1-8F1A-179948E39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Жаклин Сильвестр - Вундеркидз. Поместье Уэйкфилд обложка книги">
            <a:extLst>
              <a:ext uri="{FF2B5EF4-FFF2-40B4-BE49-F238E27FC236}">
                <a16:creationId xmlns:a16="http://schemas.microsoft.com/office/drawing/2014/main" id="{45EC56AE-CFF0-41B8-ABA9-7392884513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9234693" y="2780204"/>
            <a:ext cx="2195890" cy="3483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L оранжевый">
            <a:extLst>
              <a:ext uri="{FF2B5EF4-FFF2-40B4-BE49-F238E27FC236}">
                <a16:creationId xmlns:a16="http://schemas.microsoft.com/office/drawing/2014/main" id="{0CF02C8D-E7CC-492C-9D5F-B40129CB67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6932" y="5679726"/>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25405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37</a:t>
            </a:fld>
            <a:endParaRPr/>
          </a:p>
        </p:txBody>
      </p:sp>
      <p:pic>
        <p:nvPicPr>
          <p:cNvPr id="22" name="Изображение 2" descr="для презентации.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788" y="0"/>
            <a:ext cx="7909896" cy="6858000"/>
          </a:xfrm>
          <a:prstGeom prst="rect">
            <a:avLst/>
          </a:prstGeom>
        </p:spPr>
      </p:pic>
      <p:sp>
        <p:nvSpPr>
          <p:cNvPr id="67" name="Google Shape;139;p19"/>
          <p:cNvSpPr txBox="1"/>
          <p:nvPr/>
        </p:nvSpPr>
        <p:spPr>
          <a:xfrm>
            <a:off x="3280595" y="717946"/>
            <a:ext cx="8911405" cy="3669905"/>
          </a:xfrm>
          <a:prstGeom prst="rect">
            <a:avLst/>
          </a:prstGeom>
          <a:noFill/>
          <a:ln>
            <a:noFill/>
          </a:ln>
        </p:spPr>
        <p:txBody>
          <a:bodyPr spcFirstLastPara="1" wrap="square" lIns="121900" tIns="121900" rIns="121900" bIns="121900" anchor="t" anchorCtr="0">
            <a:noAutofit/>
          </a:bodyPr>
          <a:lstStyle/>
          <a:p>
            <a:pPr algn="ctr">
              <a:lnSpc>
                <a:spcPct val="80000"/>
              </a:lnSpc>
            </a:pPr>
            <a:r>
              <a:rPr lang="ru" sz="2400" dirty="0">
                <a:latin typeface="Calibri" panose="020F0502020204030204" pitchFamily="34" charset="0"/>
                <a:ea typeface="Proxima Nova Semibold"/>
                <a:cs typeface="Calibri" panose="020F0502020204030204" pitchFamily="34" charset="0"/>
                <a:sym typeface="Proxima Nova Semibold"/>
              </a:rPr>
              <a:t>Издательство «Детская литература» </a:t>
            </a:r>
            <a:endParaRPr lang="en-US" sz="2400" dirty="0">
              <a:latin typeface="Calibri" panose="020F0502020204030204" pitchFamily="34" charset="0"/>
              <a:ea typeface="Proxima Nova Semibold"/>
              <a:cs typeface="Calibri" panose="020F0502020204030204" pitchFamily="34" charset="0"/>
              <a:sym typeface="Proxima Nova Semibold"/>
            </a:endParaRPr>
          </a:p>
          <a:p>
            <a:pPr algn="ctr">
              <a:lnSpc>
                <a:spcPct val="80000"/>
              </a:lnSpc>
            </a:pPr>
            <a:r>
              <a:rPr lang="ru" sz="2400" dirty="0">
                <a:latin typeface="Calibri" panose="020F0502020204030204" pitchFamily="34" charset="0"/>
                <a:ea typeface="Proxima Nova Semibold"/>
                <a:cs typeface="Calibri" panose="020F0502020204030204" pitchFamily="34" charset="0"/>
                <a:sym typeface="Proxima Nova Semibold"/>
              </a:rPr>
              <a:t>Проект «</a:t>
            </a:r>
            <a:r>
              <a:rPr lang="en-US" sz="2400" dirty="0" err="1">
                <a:latin typeface="Calibri" panose="020F0502020204030204" pitchFamily="34" charset="0"/>
                <a:ea typeface="Proxima Nova Semibold"/>
                <a:cs typeface="Calibri" panose="020F0502020204030204" pitchFamily="34" charset="0"/>
                <a:sym typeface="Proxima Nova Semibold"/>
              </a:rPr>
              <a:t>TalentTech</a:t>
            </a:r>
            <a:r>
              <a:rPr lang="en-US" sz="2400" dirty="0">
                <a:latin typeface="Calibri" panose="020F0502020204030204" pitchFamily="34" charset="0"/>
                <a:ea typeface="Proxima Nova Semibold"/>
                <a:cs typeface="Calibri" panose="020F0502020204030204" pitchFamily="34" charset="0"/>
                <a:sym typeface="Proxima Nova Semibold"/>
              </a:rPr>
              <a:t>: </a:t>
            </a:r>
            <a:r>
              <a:rPr lang="ru-RU" sz="2400" dirty="0">
                <a:latin typeface="Calibri" panose="020F0502020204030204" pitchFamily="34" charset="0"/>
                <a:ea typeface="Proxima Nova Semibold"/>
                <a:cs typeface="Calibri" panose="020F0502020204030204" pitchFamily="34" charset="0"/>
                <a:sym typeface="Proxima Nova Semibold"/>
              </a:rPr>
              <a:t>Цифровое образование»</a:t>
            </a:r>
          </a:p>
          <a:p>
            <a:pPr algn="ctr">
              <a:lnSpc>
                <a:spcPct val="80000"/>
              </a:lnSpc>
            </a:pPr>
            <a:endParaRPr lang="ru-RU" sz="2400" dirty="0">
              <a:latin typeface="Calibri" panose="020F0502020204030204" pitchFamily="34" charset="0"/>
              <a:cs typeface="Calibri" panose="020F0502020204030204" pitchFamily="34" charset="0"/>
              <a:sym typeface="Proxima Nova Semibold"/>
            </a:endParaRPr>
          </a:p>
          <a:p>
            <a:pPr algn="ctr">
              <a:lnSpc>
                <a:spcPct val="80000"/>
              </a:lnSpc>
            </a:pPr>
            <a:r>
              <a:rPr lang="ru-RU" sz="2400" dirty="0">
                <a:latin typeface="Calibri" panose="020F0502020204030204" pitchFamily="34" charset="0"/>
                <a:cs typeface="Calibri" panose="020F0502020204030204" pitchFamily="34" charset="0"/>
                <a:sym typeface="Proxima Nova Semibold"/>
              </a:rPr>
              <a:t>представляют:</a:t>
            </a:r>
          </a:p>
          <a:p>
            <a:pPr algn="ctr">
              <a:lnSpc>
                <a:spcPct val="80000"/>
              </a:lnSpc>
            </a:pPr>
            <a:endParaRPr lang="ru-RU" sz="1733" dirty="0">
              <a:sym typeface="Proxima Nova Semibold"/>
            </a:endParaRPr>
          </a:p>
          <a:p>
            <a:pPr algn="ctr">
              <a:lnSpc>
                <a:spcPct val="80000"/>
              </a:lnSpc>
            </a:pPr>
            <a:endParaRPr lang="ru-RU" sz="1733" dirty="0">
              <a:sym typeface="Proxima Nova Semibold"/>
            </a:endParaRPr>
          </a:p>
          <a:p>
            <a:pPr algn="ctr">
              <a:lnSpc>
                <a:spcPct val="80000"/>
              </a:lnSpc>
            </a:pPr>
            <a:endParaRPr lang="ru-RU" sz="1733" dirty="0">
              <a:sym typeface="Proxima Nova Semibold"/>
            </a:endParaRPr>
          </a:p>
          <a:p>
            <a:pPr algn="ctr">
              <a:lnSpc>
                <a:spcPct val="80000"/>
              </a:lnSpc>
            </a:pPr>
            <a:r>
              <a:rPr lang="ru-RU" sz="4267" b="1" dirty="0">
                <a:latin typeface="Calibri" panose="020F0502020204030204" pitchFamily="34" charset="0"/>
                <a:cs typeface="Calibri" panose="020F0502020204030204" pitchFamily="34" charset="0"/>
                <a:sym typeface="Proxima Nova Semibold"/>
              </a:rPr>
              <a:t>ЭЛЕКТРОННАЯ БИБЛИОТЕКА </a:t>
            </a:r>
          </a:p>
          <a:p>
            <a:pPr algn="ctr">
              <a:lnSpc>
                <a:spcPct val="80000"/>
              </a:lnSpc>
            </a:pPr>
            <a:r>
              <a:rPr lang="ru-RU" sz="4267" b="1" dirty="0">
                <a:latin typeface="Calibri" panose="020F0502020204030204" pitchFamily="34" charset="0"/>
                <a:cs typeface="Calibri" panose="020F0502020204030204" pitchFamily="34" charset="0"/>
                <a:sym typeface="Proxima Nova Semibold"/>
              </a:rPr>
              <a:t>«ДЕТСКАЯ ЛИТЕРАТУРА»</a:t>
            </a:r>
            <a:endParaRPr sz="4267" b="1" dirty="0">
              <a:latin typeface="Calibri" panose="020F0502020204030204" pitchFamily="34" charset="0"/>
              <a:cs typeface="Calibri" panose="020F0502020204030204" pitchFamily="34" charset="0"/>
            </a:endParaRPr>
          </a:p>
        </p:txBody>
      </p:sp>
      <p:pic>
        <p:nvPicPr>
          <p:cNvPr id="68" name="Изображение 8"/>
          <p:cNvPicPr>
            <a:picLocks noChangeAspect="1"/>
          </p:cNvPicPr>
          <p:nvPr/>
        </p:nvPicPr>
        <p:blipFill>
          <a:blip r:embed="rId4"/>
          <a:stretch>
            <a:fillRect/>
          </a:stretch>
        </p:blipFill>
        <p:spPr>
          <a:xfrm>
            <a:off x="7010263" y="4140359"/>
            <a:ext cx="1187692" cy="1183472"/>
          </a:xfrm>
          <a:prstGeom prst="rect">
            <a:avLst/>
          </a:prstGeom>
        </p:spPr>
      </p:pic>
      <p:pic>
        <p:nvPicPr>
          <p:cNvPr id="2" name="Рисунок 1"/>
          <p:cNvPicPr>
            <a:picLocks noChangeAspect="1"/>
          </p:cNvPicPr>
          <p:nvPr/>
        </p:nvPicPr>
        <p:blipFill>
          <a:blip r:embed="rId5"/>
          <a:stretch>
            <a:fillRect/>
          </a:stretch>
        </p:blipFill>
        <p:spPr>
          <a:xfrm>
            <a:off x="10312400" y="6045370"/>
            <a:ext cx="1879600" cy="69743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L оранжевый">
            <a:extLst>
              <a:ext uri="{FF2B5EF4-FFF2-40B4-BE49-F238E27FC236}">
                <a16:creationId xmlns:a16="http://schemas.microsoft.com/office/drawing/2014/main" id="{BE2A0965-2834-944D-B6D1-AAE138B18A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8537" y="6219297"/>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p:cNvSpPr txBox="1"/>
          <p:nvPr/>
        </p:nvSpPr>
        <p:spPr>
          <a:xfrm>
            <a:off x="1" y="47146"/>
            <a:ext cx="12131983" cy="584775"/>
          </a:xfrm>
          <a:prstGeom prst="rect">
            <a:avLst/>
          </a:prstGeom>
          <a:noFill/>
        </p:spPr>
        <p:txBody>
          <a:bodyPr wrap="square" lIns="91440" tIns="45720" rIns="91440" bIns="45720" rtlCol="0">
            <a:spAutoFit/>
          </a:bodyPr>
          <a:lstStyle/>
          <a:p>
            <a:r>
              <a:rPr lang="ru-RU" sz="3200" b="1" dirty="0">
                <a:solidFill>
                  <a:schemeClr val="lt1"/>
                </a:solidFill>
                <a:latin typeface="Times New Roman" panose="02020603050405020304" pitchFamily="18" charset="0"/>
                <a:cs typeface="Times New Roman" panose="02020603050405020304" pitchFamily="18" charset="0"/>
              </a:rPr>
              <a:t>Воспитание</a:t>
            </a:r>
            <a:r>
              <a:rPr lang="ru-RU" sz="3200" dirty="0">
                <a:latin typeface="Times New Roman" panose="02020603050405020304" pitchFamily="18" charset="0"/>
                <a:cs typeface="Times New Roman" panose="02020603050405020304" pitchFamily="18" charset="0"/>
              </a:rPr>
              <a:t> </a:t>
            </a:r>
            <a:r>
              <a:rPr lang="ru-RU" sz="3200" b="1" dirty="0">
                <a:solidFill>
                  <a:schemeClr val="lt1"/>
                </a:solidFill>
                <a:latin typeface="Times New Roman" panose="02020603050405020304" pitchFamily="18" charset="0"/>
                <a:cs typeface="Times New Roman" panose="02020603050405020304" pitchFamily="18" charset="0"/>
              </a:rPr>
              <a:t>как</a:t>
            </a:r>
            <a:r>
              <a:rPr lang="ru-RU" sz="3200" dirty="0">
                <a:latin typeface="Times New Roman" panose="02020603050405020304" pitchFamily="18" charset="0"/>
                <a:cs typeface="Times New Roman" panose="02020603050405020304" pitchFamily="18" charset="0"/>
              </a:rPr>
              <a:t> </a:t>
            </a:r>
            <a:r>
              <a:rPr lang="ru-RU" sz="3200" b="1" dirty="0">
                <a:solidFill>
                  <a:schemeClr val="lt1"/>
                </a:solidFill>
                <a:latin typeface="Times New Roman" panose="02020603050405020304" pitchFamily="18" charset="0"/>
                <a:cs typeface="Times New Roman" panose="02020603050405020304" pitchFamily="18" charset="0"/>
              </a:rPr>
              <a:t>стратегический</a:t>
            </a:r>
            <a:r>
              <a:rPr lang="ru-RU" sz="3200" dirty="0">
                <a:latin typeface="Times New Roman" panose="02020603050405020304" pitchFamily="18" charset="0"/>
                <a:cs typeface="Times New Roman" panose="02020603050405020304" pitchFamily="18" charset="0"/>
              </a:rPr>
              <a:t> </a:t>
            </a:r>
            <a:r>
              <a:rPr lang="ru-RU" sz="3200" b="1" dirty="0">
                <a:solidFill>
                  <a:schemeClr val="lt1"/>
                </a:solidFill>
                <a:latin typeface="Times New Roman" panose="02020603050405020304" pitchFamily="18" charset="0"/>
                <a:cs typeface="Times New Roman" panose="02020603050405020304" pitchFamily="18" charset="0"/>
              </a:rPr>
              <a:t>национальный</a:t>
            </a:r>
            <a:r>
              <a:rPr lang="ru-RU" sz="3200" dirty="0">
                <a:latin typeface="Times New Roman" panose="02020603050405020304" pitchFamily="18" charset="0"/>
                <a:cs typeface="Times New Roman" panose="02020603050405020304" pitchFamily="18" charset="0"/>
              </a:rPr>
              <a:t> </a:t>
            </a:r>
            <a:r>
              <a:rPr lang="ru-RU" sz="3200" b="1" dirty="0">
                <a:solidFill>
                  <a:schemeClr val="lt1"/>
                </a:solidFill>
                <a:latin typeface="Times New Roman" panose="02020603050405020304" pitchFamily="18" charset="0"/>
                <a:cs typeface="Times New Roman" panose="02020603050405020304" pitchFamily="18" charset="0"/>
              </a:rPr>
              <a:t>приоритет</a:t>
            </a:r>
          </a:p>
        </p:txBody>
      </p:sp>
      <p:sp>
        <p:nvSpPr>
          <p:cNvPr id="10" name="Прямоугольник 9"/>
          <p:cNvSpPr/>
          <p:nvPr/>
        </p:nvSpPr>
        <p:spPr>
          <a:xfrm>
            <a:off x="303160" y="2208435"/>
            <a:ext cx="2521173" cy="1056764"/>
          </a:xfrm>
          <a:prstGeom prst="rect">
            <a:avLst/>
          </a:prstGeom>
        </p:spPr>
        <p:txBody>
          <a:bodyPr wrap="square" lIns="91440" tIns="45720" rIns="91440" bIns="45720">
            <a:spAutoFit/>
          </a:bodyPr>
          <a:lstStyle/>
          <a:p>
            <a:pPr marL="107997" algn="ctr">
              <a:defRPr/>
            </a:pPr>
            <a:r>
              <a:rPr lang="ru-RU" sz="2400" b="1" dirty="0">
                <a:latin typeface="Times New Roman" panose="02020603050405020304" pitchFamily="18" charset="0"/>
                <a:cs typeface="Times New Roman" panose="02020603050405020304" pitchFamily="18" charset="0"/>
              </a:rPr>
              <a:t>Сергей Кравцов, </a:t>
            </a:r>
          </a:p>
          <a:p>
            <a:pPr marL="107997" algn="ctr">
              <a:defRPr/>
            </a:pPr>
            <a:r>
              <a:rPr lang="ru-RU" sz="1467" dirty="0">
                <a:latin typeface="Times New Roman" panose="02020603050405020304" pitchFamily="18" charset="0"/>
                <a:cs typeface="Times New Roman" panose="02020603050405020304" pitchFamily="18" charset="0"/>
              </a:rPr>
              <a:t>министр просвещения РФ</a:t>
            </a:r>
          </a:p>
        </p:txBody>
      </p:sp>
      <p:sp>
        <p:nvSpPr>
          <p:cNvPr id="13" name="Прямоугольник 12"/>
          <p:cNvSpPr/>
          <p:nvPr/>
        </p:nvSpPr>
        <p:spPr>
          <a:xfrm>
            <a:off x="3347360" y="489153"/>
            <a:ext cx="7835949" cy="1200329"/>
          </a:xfrm>
          <a:prstGeom prst="rect">
            <a:avLst/>
          </a:prstGeom>
        </p:spPr>
        <p:txBody>
          <a:bodyPr wrap="square" lIns="91440" tIns="45720" rIns="91440" bIns="45720">
            <a:spAutoFit/>
          </a:bodyPr>
          <a:lstStyle/>
          <a:p>
            <a:pPr algn="just"/>
            <a:r>
              <a:rPr lang="ru-RU" sz="2400" b="1" dirty="0">
                <a:latin typeface="Calibri" panose="020F0502020204030204" pitchFamily="34" charset="0"/>
                <a:cs typeface="Calibri" panose="020F0502020204030204" pitchFamily="34" charset="0"/>
              </a:rPr>
              <a:t>     Принципиальная задача для нас - сделать все возможное, чтобы каждый ребенок, где бы он ни жил, мог получать </a:t>
            </a:r>
            <a:r>
              <a:rPr lang="ru-RU" sz="2400" b="1" dirty="0">
                <a:solidFill>
                  <a:schemeClr val="accent3">
                    <a:lumMod val="50000"/>
                  </a:schemeClr>
                </a:solidFill>
                <a:latin typeface="Calibri" panose="020F0502020204030204" pitchFamily="34" charset="0"/>
                <a:cs typeface="Calibri" panose="020F0502020204030204" pitchFamily="34" charset="0"/>
              </a:rPr>
              <a:t>качественное образование.</a:t>
            </a:r>
          </a:p>
        </p:txBody>
      </p:sp>
      <p:pic>
        <p:nvPicPr>
          <p:cNvPr id="1026" name="Picture 2" descr="Кравцов Сергей Сергееви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94" y="339533"/>
            <a:ext cx="1445284" cy="18689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https://dixinews.ru/up3/news/article/2018/11/23/golikova.jpg"/>
          <p:cNvPicPr>
            <a:picLocks noChangeAspect="1" noChangeArrowheads="1"/>
          </p:cNvPicPr>
          <p:nvPr/>
        </p:nvPicPr>
        <p:blipFill>
          <a:blip r:embed="rId4" cstate="print"/>
          <a:srcRect l="6250" r="19559" b="1564"/>
          <a:stretch>
            <a:fillRect/>
          </a:stretch>
        </p:blipFill>
        <p:spPr bwMode="auto">
          <a:xfrm>
            <a:off x="9432529" y="2603171"/>
            <a:ext cx="1750780" cy="1742192"/>
          </a:xfrm>
          <a:prstGeom prst="ellipse">
            <a:avLst/>
          </a:prstGeom>
          <a:noFill/>
        </p:spPr>
      </p:pic>
      <p:sp>
        <p:nvSpPr>
          <p:cNvPr id="11" name="Google Shape;528;p65"/>
          <p:cNvSpPr txBox="1"/>
          <p:nvPr/>
        </p:nvSpPr>
        <p:spPr>
          <a:xfrm>
            <a:off x="8630883" y="4626422"/>
            <a:ext cx="3345484" cy="1399409"/>
          </a:xfrm>
          <a:prstGeom prst="rect">
            <a:avLst/>
          </a:prstGeom>
          <a:noFill/>
          <a:ln>
            <a:noFill/>
          </a:ln>
        </p:spPr>
        <p:txBody>
          <a:bodyPr spcFirstLastPara="1" wrap="square" lIns="121892" tIns="60929" rIns="121892" bIns="60929" anchor="t" anchorCtr="0">
            <a:noAutofit/>
          </a:bodyPr>
          <a:lstStyle/>
          <a:p>
            <a:pPr marL="457155" indent="-457155" algn="ctr" defTabSz="1219170">
              <a:spcAft>
                <a:spcPts val="800"/>
              </a:spcAft>
              <a:buClr>
                <a:srgbClr val="000000"/>
              </a:buClr>
            </a:pPr>
            <a:r>
              <a:rPr lang="ru-RU" sz="2400" b="1" dirty="0">
                <a:latin typeface="Times New Roman" panose="02020603050405020304" pitchFamily="18" charset="0"/>
                <a:cs typeface="Times New Roman" panose="02020603050405020304" pitchFamily="18" charset="0"/>
                <a:sym typeface="Roboto Light"/>
              </a:rPr>
              <a:t>Татьяна Голикова, </a:t>
            </a:r>
          </a:p>
          <a:p>
            <a:pPr marL="457155" indent="-457155" algn="ctr" defTabSz="1219170">
              <a:buClr>
                <a:srgbClr val="000000"/>
              </a:buClr>
            </a:pPr>
            <a:r>
              <a:rPr lang="ru-RU" sz="1467" dirty="0">
                <a:latin typeface="Times New Roman" panose="02020603050405020304" pitchFamily="18" charset="0"/>
                <a:cs typeface="Times New Roman" panose="02020603050405020304" pitchFamily="18" charset="0"/>
                <a:sym typeface="Roboto"/>
              </a:rPr>
              <a:t>заместитель Председателя Правительства РФ,</a:t>
            </a:r>
          </a:p>
          <a:p>
            <a:pPr algn="ctr" defTabSz="1219170">
              <a:buClr>
                <a:srgbClr val="000000"/>
              </a:buClr>
            </a:pPr>
            <a:r>
              <a:rPr lang="ru-RU" sz="1467" dirty="0">
                <a:latin typeface="Times New Roman" panose="02020603050405020304" pitchFamily="18" charset="0"/>
                <a:cs typeface="Times New Roman" panose="02020603050405020304" pitchFamily="18" charset="0"/>
                <a:sym typeface="Roboto"/>
              </a:rPr>
              <a:t>куратор национального проекта «Образование»</a:t>
            </a:r>
            <a:endParaRPr sz="1467" dirty="0">
              <a:latin typeface="Times New Roman" panose="02020603050405020304" pitchFamily="18" charset="0"/>
              <a:cs typeface="Times New Roman" panose="02020603050405020304" pitchFamily="18" charset="0"/>
              <a:sym typeface="Roboto"/>
            </a:endParaRPr>
          </a:p>
        </p:txBody>
      </p:sp>
      <p:sp>
        <p:nvSpPr>
          <p:cNvPr id="12" name="Google Shape;530;p65"/>
          <p:cNvSpPr txBox="1"/>
          <p:nvPr/>
        </p:nvSpPr>
        <p:spPr>
          <a:xfrm>
            <a:off x="4262815" y="3474267"/>
            <a:ext cx="4780317" cy="1253423"/>
          </a:xfrm>
          <a:prstGeom prst="rect">
            <a:avLst/>
          </a:prstGeom>
          <a:noFill/>
          <a:ln>
            <a:noFill/>
          </a:ln>
        </p:spPr>
        <p:txBody>
          <a:bodyPr spcFirstLastPara="1" wrap="square" lIns="121892" tIns="60929" rIns="121892" bIns="60929" anchor="t" anchorCtr="0">
            <a:noAutofit/>
          </a:bodyPr>
          <a:lstStyle/>
          <a:p>
            <a:pPr algn="ctr" defTabSz="1219170">
              <a:buClr>
                <a:srgbClr val="000000"/>
              </a:buClr>
              <a:buSzPts val="2000"/>
            </a:pPr>
            <a:r>
              <a:rPr lang="ru-RU" sz="2400" b="1" dirty="0">
                <a:latin typeface="Calibri" panose="020F0502020204030204" pitchFamily="34" charset="0"/>
                <a:cs typeface="Calibri" panose="020F0502020204030204" pitchFamily="34" charset="0"/>
              </a:rPr>
              <a:t>Цифровизация образования </a:t>
            </a:r>
            <a:r>
              <a:rPr lang="en-US" sz="2400" b="1" dirty="0">
                <a:latin typeface="Calibri" panose="020F0502020204030204" pitchFamily="34" charset="0"/>
                <a:cs typeface="Calibri" panose="020F0502020204030204" pitchFamily="34" charset="0"/>
              </a:rPr>
              <a:t>–</a:t>
            </a:r>
            <a:r>
              <a:rPr lang="ru-RU" sz="2400" b="1" dirty="0">
                <a:latin typeface="Calibri" panose="020F0502020204030204" pitchFamily="34" charset="0"/>
                <a:cs typeface="Calibri" panose="020F0502020204030204" pitchFamily="34" charset="0"/>
              </a:rPr>
              <a:t> </a:t>
            </a:r>
          </a:p>
          <a:p>
            <a:pPr algn="ctr" defTabSz="1219170">
              <a:buClr>
                <a:srgbClr val="000000"/>
              </a:buClr>
              <a:buSzPts val="2000"/>
            </a:pPr>
            <a:r>
              <a:rPr lang="ru-RU" sz="2400" b="1" dirty="0">
                <a:latin typeface="Calibri" panose="020F0502020204030204" pitchFamily="34" charset="0"/>
                <a:cs typeface="Calibri" panose="020F0502020204030204" pitchFamily="34" charset="0"/>
              </a:rPr>
              <a:t>это </a:t>
            </a:r>
            <a:r>
              <a:rPr lang="ru-RU" sz="2400" b="1" dirty="0">
                <a:solidFill>
                  <a:srgbClr val="C00000"/>
                </a:solidFill>
                <a:latin typeface="Calibri" panose="020F0502020204030204" pitchFamily="34" charset="0"/>
                <a:cs typeface="Calibri" panose="020F0502020204030204" pitchFamily="34" charset="0"/>
              </a:rPr>
              <a:t>глобальный тренд</a:t>
            </a:r>
            <a:r>
              <a:rPr lang="ru-RU" sz="2400" b="1" dirty="0">
                <a:latin typeface="Calibri" panose="020F0502020204030204" pitchFamily="34" charset="0"/>
                <a:cs typeface="Calibri" panose="020F0502020204030204" pitchFamily="34" charset="0"/>
              </a:rPr>
              <a:t>, </a:t>
            </a:r>
          </a:p>
          <a:p>
            <a:pPr algn="ctr" defTabSz="1219170">
              <a:buClr>
                <a:srgbClr val="000000"/>
              </a:buClr>
              <a:buSzPts val="2000"/>
            </a:pPr>
            <a:r>
              <a:rPr lang="ru-RU" sz="2400" b="1" dirty="0">
                <a:latin typeface="Calibri" panose="020F0502020204030204" pitchFamily="34" charset="0"/>
                <a:cs typeface="Calibri" panose="020F0502020204030204" pitchFamily="34" charset="0"/>
              </a:rPr>
              <a:t>мы не можем его игнорировать.</a:t>
            </a:r>
            <a:endParaRPr sz="2400" b="1" dirty="0">
              <a:latin typeface="Calibri" panose="020F0502020204030204" pitchFamily="34" charset="0"/>
              <a:cs typeface="Calibri" panose="020F0502020204030204" pitchFamily="34" charset="0"/>
              <a:sym typeface="Roboto Slab"/>
            </a:endParaRPr>
          </a:p>
        </p:txBody>
      </p:sp>
      <p:sp>
        <p:nvSpPr>
          <p:cNvPr id="14"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pic>
        <p:nvPicPr>
          <p:cNvPr id="15" name="Рисунок 14"/>
          <p:cNvPicPr>
            <a:picLocks noChangeAspect="1"/>
          </p:cNvPicPr>
          <p:nvPr/>
        </p:nvPicPr>
        <p:blipFill>
          <a:blip r:embed="rId5"/>
          <a:stretch>
            <a:fillRect/>
          </a:stretch>
        </p:blipFill>
        <p:spPr>
          <a:xfrm>
            <a:off x="10303624" y="6160570"/>
            <a:ext cx="1879600" cy="697431"/>
          </a:xfrm>
          <a:prstGeom prst="rect">
            <a:avLst/>
          </a:prstGeom>
        </p:spPr>
      </p:pic>
    </p:spTree>
    <p:extLst>
      <p:ext uri="{BB962C8B-B14F-4D97-AF65-F5344CB8AC3E}">
        <p14:creationId xmlns:p14="http://schemas.microsoft.com/office/powerpoint/2010/main" val="1279063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39</a:t>
            </a:fld>
            <a:endParaRPr/>
          </a:p>
        </p:txBody>
      </p:sp>
      <p:pic>
        <p:nvPicPr>
          <p:cNvPr id="22" name="Изображение 2" descr="для презентации.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 y="-80647"/>
            <a:ext cx="7909896" cy="6858000"/>
          </a:xfrm>
          <a:prstGeom prst="rect">
            <a:avLst/>
          </a:prstGeom>
        </p:spPr>
      </p:pic>
      <p:sp>
        <p:nvSpPr>
          <p:cNvPr id="67" name="Google Shape;139;p19"/>
          <p:cNvSpPr txBox="1"/>
          <p:nvPr/>
        </p:nvSpPr>
        <p:spPr>
          <a:xfrm>
            <a:off x="4711884" y="213028"/>
            <a:ext cx="7421216" cy="5832341"/>
          </a:xfrm>
          <a:prstGeom prst="rect">
            <a:avLst/>
          </a:prstGeom>
          <a:noFill/>
          <a:ln>
            <a:noFill/>
          </a:ln>
        </p:spPr>
        <p:txBody>
          <a:bodyPr spcFirstLastPara="1" wrap="square" lIns="121900" tIns="121900" rIns="121900" bIns="121900" anchor="t" anchorCtr="0">
            <a:noAutofit/>
          </a:bodyPr>
          <a:lstStyle/>
          <a:p>
            <a:pPr algn="ctr">
              <a:lnSpc>
                <a:spcPct val="80000"/>
              </a:lnSpc>
            </a:pPr>
            <a:endParaRPr lang="ru-RU" sz="1733" dirty="0">
              <a:sym typeface="Proxima Nova Semibold"/>
            </a:endParaRPr>
          </a:p>
          <a:p>
            <a:pPr algn="ctr">
              <a:lnSpc>
                <a:spcPct val="80000"/>
              </a:lnSpc>
            </a:pPr>
            <a:r>
              <a:rPr lang="ru-RU" sz="2667" b="1" dirty="0">
                <a:latin typeface="Calibri" panose="020F0502020204030204" pitchFamily="34" charset="0"/>
                <a:cs typeface="Calibri" panose="020F0502020204030204" pitchFamily="34" charset="0"/>
                <a:sym typeface="Proxima Nova Semibold"/>
              </a:rPr>
              <a:t>ЭЛЕКТРОННАЯ БИБЛИОТЕКА </a:t>
            </a:r>
          </a:p>
          <a:p>
            <a:pPr algn="ctr">
              <a:lnSpc>
                <a:spcPct val="80000"/>
              </a:lnSpc>
            </a:pPr>
            <a:r>
              <a:rPr lang="ru-RU" sz="2667" b="1" dirty="0">
                <a:latin typeface="Calibri" panose="020F0502020204030204" pitchFamily="34" charset="0"/>
                <a:cs typeface="Calibri" panose="020F0502020204030204" pitchFamily="34" charset="0"/>
                <a:sym typeface="Proxima Nova Semibold"/>
              </a:rPr>
              <a:t>«ДЕТСКАЯ ЛИТЕРАТУРА»:</a:t>
            </a:r>
          </a:p>
          <a:p>
            <a:pPr algn="ctr">
              <a:lnSpc>
                <a:spcPct val="80000"/>
              </a:lnSpc>
            </a:pPr>
            <a:endParaRPr lang="ru-RU" sz="2667" b="1" dirty="0">
              <a:latin typeface="Calibri" panose="020F0502020204030204" pitchFamily="34" charset="0"/>
              <a:cs typeface="Calibri" panose="020F0502020204030204" pitchFamily="34" charset="0"/>
              <a:sym typeface="Proxima Nova Semibold"/>
            </a:endParaRPr>
          </a:p>
          <a:p>
            <a:pPr lvl="0" algn="ctr">
              <a:lnSpc>
                <a:spcPct val="80000"/>
              </a:lnSpc>
            </a:pPr>
            <a:r>
              <a:rPr lang="ru-RU" sz="2400" b="1" dirty="0">
                <a:latin typeface="Calibri" panose="020F0502020204030204" pitchFamily="34" charset="0"/>
                <a:cs typeface="Calibri" panose="020F0502020204030204" pitchFamily="34" charset="0"/>
                <a:sym typeface="Proxima Nova Semibold"/>
              </a:rPr>
              <a:t>Решение проблемы  дефицита комплектования школ художественной литературой</a:t>
            </a:r>
            <a:r>
              <a:rPr lang="en-US" sz="2400" b="1" dirty="0">
                <a:latin typeface="Calibri" panose="020F0502020204030204" pitchFamily="34" charset="0"/>
                <a:cs typeface="Calibri" panose="020F0502020204030204" pitchFamily="34" charset="0"/>
                <a:sym typeface="Proxima Nova Semibold"/>
              </a:rPr>
              <a:t> </a:t>
            </a:r>
            <a:r>
              <a:rPr lang="ru-RU" sz="2400" b="1" dirty="0">
                <a:latin typeface="Calibri" panose="020F0502020204030204" pitchFamily="34" charset="0"/>
                <a:cs typeface="Calibri" panose="020F0502020204030204" pitchFamily="34" charset="0"/>
                <a:sym typeface="Proxima Nova Semibold"/>
              </a:rPr>
              <a:t>за приемлемые бюджеты </a:t>
            </a:r>
          </a:p>
          <a:p>
            <a:pPr algn="ctr">
              <a:lnSpc>
                <a:spcPct val="80000"/>
              </a:lnSpc>
            </a:pPr>
            <a:endParaRPr lang="en-US" sz="2400" b="1" dirty="0">
              <a:latin typeface="Calibri" panose="020F0502020204030204" pitchFamily="34" charset="0"/>
              <a:cs typeface="Calibri" panose="020F0502020204030204" pitchFamily="34" charset="0"/>
              <a:sym typeface="Proxima Nova Semibold"/>
            </a:endParaRPr>
          </a:p>
          <a:p>
            <a:pPr algn="ctr">
              <a:lnSpc>
                <a:spcPct val="80000"/>
              </a:lnSpc>
            </a:pPr>
            <a:r>
              <a:rPr lang="en-US" sz="2400" b="1" dirty="0">
                <a:latin typeface="Calibri" panose="020F0502020204030204" pitchFamily="34" charset="0"/>
                <a:cs typeface="Calibri" panose="020F0502020204030204" pitchFamily="34" charset="0"/>
                <a:sym typeface="Proxima Nova Semibold"/>
              </a:rPr>
              <a:t>***</a:t>
            </a:r>
            <a:endParaRPr lang="ru-RU" sz="2400" b="1" dirty="0">
              <a:latin typeface="Calibri" panose="020F0502020204030204" pitchFamily="34" charset="0"/>
              <a:cs typeface="Calibri" panose="020F0502020204030204" pitchFamily="34" charset="0"/>
              <a:sym typeface="Proxima Nova Semibold"/>
            </a:endParaRPr>
          </a:p>
          <a:p>
            <a:pPr algn="ctr">
              <a:lnSpc>
                <a:spcPct val="80000"/>
              </a:lnSpc>
            </a:pPr>
            <a:r>
              <a:rPr lang="ru-RU" sz="2400" b="1" dirty="0">
                <a:latin typeface="Calibri" panose="020F0502020204030204" pitchFamily="34" charset="0"/>
                <a:cs typeface="Calibri" panose="020F0502020204030204" pitchFamily="34" charset="0"/>
                <a:sym typeface="Proxima Nova Semibold"/>
              </a:rPr>
              <a:t>Художественная литература по всей школьной программе с уникальными комментариями и разбором</a:t>
            </a:r>
          </a:p>
          <a:p>
            <a:pPr algn="ctr">
              <a:lnSpc>
                <a:spcPct val="80000"/>
              </a:lnSpc>
            </a:pPr>
            <a:endParaRPr lang="en-US" sz="2400" b="1" dirty="0">
              <a:latin typeface="Calibri" panose="020F0502020204030204" pitchFamily="34" charset="0"/>
              <a:cs typeface="Calibri" panose="020F0502020204030204" pitchFamily="34" charset="0"/>
              <a:sym typeface="Proxima Nova Semibold"/>
            </a:endParaRPr>
          </a:p>
          <a:p>
            <a:pPr algn="ctr">
              <a:lnSpc>
                <a:spcPct val="80000"/>
              </a:lnSpc>
            </a:pPr>
            <a:r>
              <a:rPr lang="en-US" sz="2400" b="1" dirty="0">
                <a:latin typeface="Calibri" panose="020F0502020204030204" pitchFamily="34" charset="0"/>
                <a:cs typeface="Calibri" panose="020F0502020204030204" pitchFamily="34" charset="0"/>
                <a:sym typeface="Proxima Nova Semibold"/>
              </a:rPr>
              <a:t>***</a:t>
            </a:r>
            <a:endParaRPr lang="ru-RU" sz="2400" b="1" dirty="0">
              <a:latin typeface="Calibri" panose="020F0502020204030204" pitchFamily="34" charset="0"/>
              <a:cs typeface="Calibri" panose="020F0502020204030204" pitchFamily="34" charset="0"/>
              <a:sym typeface="Proxima Nova Semibold"/>
            </a:endParaRPr>
          </a:p>
          <a:p>
            <a:pPr algn="ctr">
              <a:lnSpc>
                <a:spcPct val="80000"/>
              </a:lnSpc>
            </a:pPr>
            <a:r>
              <a:rPr lang="ru-RU" sz="2400" b="1" dirty="0">
                <a:latin typeface="Calibri" panose="020F0502020204030204" pitchFamily="34" charset="0"/>
                <a:cs typeface="Calibri" panose="020F0502020204030204" pitchFamily="34" charset="0"/>
                <a:sym typeface="Proxima Nova Semibold"/>
              </a:rPr>
              <a:t>Достижение высоких показателей в исследованиях </a:t>
            </a:r>
            <a:r>
              <a:rPr lang="en-US" sz="2400" b="1" dirty="0">
                <a:latin typeface="Calibri" panose="020F0502020204030204" pitchFamily="34" charset="0"/>
                <a:cs typeface="Calibri" panose="020F0502020204030204" pitchFamily="34" charset="0"/>
                <a:sym typeface="Proxima Nova Semibold"/>
              </a:rPr>
              <a:t>PIRLS </a:t>
            </a:r>
            <a:r>
              <a:rPr lang="ru-RU" sz="2400" b="1" dirty="0">
                <a:latin typeface="Calibri" panose="020F0502020204030204" pitchFamily="34" charset="0"/>
                <a:cs typeface="Calibri" panose="020F0502020204030204" pitchFamily="34" charset="0"/>
                <a:sym typeface="Proxima Nova Semibold"/>
              </a:rPr>
              <a:t>и </a:t>
            </a:r>
            <a:r>
              <a:rPr lang="en-US" sz="2400" b="1" dirty="0">
                <a:latin typeface="Calibri" panose="020F0502020204030204" pitchFamily="34" charset="0"/>
                <a:cs typeface="Calibri" panose="020F0502020204030204" pitchFamily="34" charset="0"/>
                <a:sym typeface="Proxima Nova Semibold"/>
              </a:rPr>
              <a:t>PISA</a:t>
            </a:r>
            <a:endParaRPr lang="ru-RU" sz="2400" b="1" dirty="0">
              <a:latin typeface="Calibri" panose="020F0502020204030204" pitchFamily="34" charset="0"/>
              <a:cs typeface="Calibri" panose="020F0502020204030204" pitchFamily="34" charset="0"/>
              <a:sym typeface="Proxima Nova Semibold"/>
            </a:endParaRPr>
          </a:p>
          <a:p>
            <a:pPr algn="ctr">
              <a:lnSpc>
                <a:spcPct val="80000"/>
              </a:lnSpc>
            </a:pPr>
            <a:endParaRPr lang="en-US" sz="2400" b="1" dirty="0">
              <a:latin typeface="Calibri" panose="020F0502020204030204" pitchFamily="34" charset="0"/>
              <a:cs typeface="Calibri" panose="020F0502020204030204" pitchFamily="34" charset="0"/>
              <a:sym typeface="Proxima Nova Semibold"/>
            </a:endParaRPr>
          </a:p>
          <a:p>
            <a:pPr algn="ctr">
              <a:lnSpc>
                <a:spcPct val="80000"/>
              </a:lnSpc>
            </a:pPr>
            <a:r>
              <a:rPr lang="en-US" sz="2400" b="1" dirty="0">
                <a:latin typeface="Calibri" panose="020F0502020204030204" pitchFamily="34" charset="0"/>
                <a:cs typeface="Calibri" panose="020F0502020204030204" pitchFamily="34" charset="0"/>
                <a:sym typeface="Proxima Nova Semibold"/>
              </a:rPr>
              <a:t>***</a:t>
            </a:r>
          </a:p>
          <a:p>
            <a:pPr algn="ctr">
              <a:lnSpc>
                <a:spcPct val="80000"/>
              </a:lnSpc>
            </a:pPr>
            <a:r>
              <a:rPr lang="ru-RU" sz="2400" b="1" dirty="0">
                <a:latin typeface="Calibri" panose="020F0502020204030204" pitchFamily="34" charset="0"/>
                <a:cs typeface="Calibri" panose="020F0502020204030204" pitchFamily="34" charset="0"/>
                <a:sym typeface="Proxima Nova Semibold"/>
              </a:rPr>
              <a:t>Самый качественный контент по теме        гражданско-патриотического воспитания</a:t>
            </a:r>
          </a:p>
          <a:p>
            <a:pPr algn="ctr">
              <a:lnSpc>
                <a:spcPct val="80000"/>
              </a:lnSpc>
            </a:pPr>
            <a:endParaRPr lang="ru-RU" sz="2400" b="1" dirty="0">
              <a:latin typeface="Calibri" panose="020F0502020204030204" pitchFamily="34" charset="0"/>
              <a:cs typeface="Calibri" panose="020F0502020204030204" pitchFamily="34" charset="0"/>
              <a:sym typeface="Proxima Nova Semibold"/>
            </a:endParaRPr>
          </a:p>
          <a:p>
            <a:pPr algn="ctr">
              <a:lnSpc>
                <a:spcPct val="80000"/>
              </a:lnSpc>
            </a:pPr>
            <a:endParaRPr lang="ru-RU" sz="2400" b="1" dirty="0">
              <a:latin typeface="Calibri" panose="020F0502020204030204" pitchFamily="34" charset="0"/>
              <a:cs typeface="Calibri" panose="020F0502020204030204" pitchFamily="34" charset="0"/>
              <a:sym typeface="Proxima Nova Semibold"/>
            </a:endParaRPr>
          </a:p>
          <a:p>
            <a:pPr algn="ctr">
              <a:lnSpc>
                <a:spcPct val="80000"/>
              </a:lnSpc>
            </a:pPr>
            <a:endParaRPr sz="2400" b="1" dirty="0">
              <a:latin typeface="Calibri" panose="020F0502020204030204" pitchFamily="34" charset="0"/>
              <a:cs typeface="Calibri" panose="020F0502020204030204" pitchFamily="34" charset="0"/>
            </a:endParaRPr>
          </a:p>
        </p:txBody>
      </p:sp>
      <p:pic>
        <p:nvPicPr>
          <p:cNvPr id="2" name="Рисунок 1"/>
          <p:cNvPicPr>
            <a:picLocks noChangeAspect="1"/>
          </p:cNvPicPr>
          <p:nvPr/>
        </p:nvPicPr>
        <p:blipFill>
          <a:blip r:embed="rId4"/>
          <a:stretch>
            <a:fillRect/>
          </a:stretch>
        </p:blipFill>
        <p:spPr>
          <a:xfrm>
            <a:off x="10312400" y="6045370"/>
            <a:ext cx="1879600" cy="697431"/>
          </a:xfrm>
          <a:prstGeom prst="rect">
            <a:avLst/>
          </a:prstGeom>
        </p:spPr>
      </p:pic>
    </p:spTree>
    <p:extLst>
      <p:ext uri="{BB962C8B-B14F-4D97-AF65-F5344CB8AC3E}">
        <p14:creationId xmlns:p14="http://schemas.microsoft.com/office/powerpoint/2010/main" val="235043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0719" y="765320"/>
            <a:ext cx="11950562" cy="1223853"/>
          </a:xfrm>
        </p:spPr>
        <p:txBody>
          <a:bodyPr>
            <a:noAutofit/>
          </a:bodyPr>
          <a:lstStyle/>
          <a:p>
            <a:pPr marL="0" indent="0" algn="just">
              <a:buNone/>
            </a:pPr>
            <a:r>
              <a:rPr lang="en-US" sz="1800" dirty="0">
                <a:latin typeface="Times New Roman"/>
                <a:cs typeface="Times New Roman"/>
              </a:rPr>
              <a:t>     </a:t>
            </a:r>
            <a:r>
              <a:rPr lang="ru-RU" sz="1800" dirty="0">
                <a:latin typeface="Times New Roman"/>
                <a:cs typeface="Times New Roman"/>
              </a:rPr>
              <a:t>В ближайшее десятилетие, которое по указу Президента Российской Федерации названо «Десятилетием Детства», нам предстоит много работы, чтобы новому поколению – </a:t>
            </a:r>
            <a:r>
              <a:rPr lang="ru-RU" sz="1800" i="1" dirty="0">
                <a:latin typeface="Times New Roman"/>
                <a:cs typeface="Times New Roman"/>
              </a:rPr>
              <a:t>многозадачному, цифровому</a:t>
            </a:r>
            <a:r>
              <a:rPr lang="ru-RU" sz="1800" dirty="0">
                <a:latin typeface="Times New Roman"/>
                <a:cs typeface="Times New Roman"/>
              </a:rPr>
              <a:t> – создать комфортные условия для творческого развития, развить навыки творческого чтения и показать, что чтение книг по-прежнему актуально и интересно. </a:t>
            </a:r>
            <a:endParaRPr lang="ru-RU" sz="1800" b="1" i="1" dirty="0">
              <a:latin typeface="Times New Roman"/>
              <a:cs typeface="Times New Roman"/>
            </a:endParaRPr>
          </a:p>
        </p:txBody>
      </p:sp>
      <p:sp>
        <p:nvSpPr>
          <p:cNvPr id="4" name="Прямоугольник 3"/>
          <p:cNvSpPr/>
          <p:nvPr/>
        </p:nvSpPr>
        <p:spPr>
          <a:xfrm>
            <a:off x="2205" y="-15388"/>
            <a:ext cx="12187592" cy="657970"/>
          </a:xfrm>
          <a:prstGeom prst="rect">
            <a:avLst/>
          </a:prstGeom>
          <a:solidFill>
            <a:srgbClr val="F15D2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199" b="1" dirty="0">
                <a:solidFill>
                  <a:srgbClr val="F8EED2"/>
                </a:solidFill>
              </a:rPr>
              <a:t>РОЛЬ ИЗДАТЕЛЬСТВА В ПРОДВИЖЕНИИ ЧТЕНИЯ</a:t>
            </a:r>
          </a:p>
        </p:txBody>
      </p:sp>
      <p:pic>
        <p:nvPicPr>
          <p:cNvPr id="12" name="Изображение 11"/>
          <p:cNvPicPr>
            <a:picLocks noChangeAspect="1"/>
          </p:cNvPicPr>
          <p:nvPr/>
        </p:nvPicPr>
        <p:blipFill rotWithShape="1">
          <a:blip r:embed="rId2"/>
          <a:srcRect b="9205"/>
          <a:stretch/>
        </p:blipFill>
        <p:spPr>
          <a:xfrm>
            <a:off x="231844" y="3142776"/>
            <a:ext cx="2309980" cy="2056771"/>
          </a:xfrm>
          <a:prstGeom prst="rect">
            <a:avLst/>
          </a:prstGeom>
          <a:ln>
            <a:noFill/>
          </a:ln>
          <a:effectLst>
            <a:outerShdw blurRad="292100" dist="139700" dir="2700000" algn="tl" rotWithShape="0">
              <a:srgbClr val="333333">
                <a:alpha val="65000"/>
              </a:srgbClr>
            </a:outerShdw>
          </a:effectLst>
        </p:spPr>
      </p:pic>
      <p:pic>
        <p:nvPicPr>
          <p:cNvPr id="2" name="Изображение 1" descr="_RF2SdE70hQ.jpg"/>
          <p:cNvPicPr>
            <a:picLocks noChangeAspect="1"/>
          </p:cNvPicPr>
          <p:nvPr/>
        </p:nvPicPr>
        <p:blipFill rotWithShape="1">
          <a:blip r:embed="rId3" cstate="print">
            <a:extLst>
              <a:ext uri="{28A0092B-C50C-407E-A947-70E740481C1C}">
                <a14:useLocalDpi xmlns:a14="http://schemas.microsoft.com/office/drawing/2010/main" val="0"/>
              </a:ext>
            </a:extLst>
          </a:blip>
          <a:srcRect l="-2352" t="17966" r="19666" b="9943"/>
          <a:stretch/>
        </p:blipFill>
        <p:spPr>
          <a:xfrm>
            <a:off x="6527949" y="1773198"/>
            <a:ext cx="2571537" cy="1681525"/>
          </a:xfrm>
          <a:prstGeom prst="rect">
            <a:avLst/>
          </a:prstGeom>
          <a:ln>
            <a:noFill/>
          </a:ln>
          <a:effectLst>
            <a:outerShdw blurRad="292100" dist="139700" dir="2700000" algn="tl" rotWithShape="0">
              <a:srgbClr val="333333">
                <a:alpha val="65000"/>
              </a:srgbClr>
            </a:outerShdw>
          </a:effectLst>
        </p:spPr>
      </p:pic>
      <p:pic>
        <p:nvPicPr>
          <p:cNvPr id="13" name="Изображение 12" descr="5Q1A0334-min.jpg"/>
          <p:cNvPicPr>
            <a:picLocks noChangeAspect="1"/>
          </p:cNvPicPr>
          <p:nvPr/>
        </p:nvPicPr>
        <p:blipFill rotWithShape="1">
          <a:blip r:embed="rId4" cstate="print">
            <a:extLst>
              <a:ext uri="{28A0092B-C50C-407E-A947-70E740481C1C}">
                <a14:useLocalDpi xmlns:a14="http://schemas.microsoft.com/office/drawing/2010/main" val="0"/>
              </a:ext>
            </a:extLst>
          </a:blip>
          <a:srcRect l="15799" t="2613" r="8377" b="10360"/>
          <a:stretch/>
        </p:blipFill>
        <p:spPr>
          <a:xfrm>
            <a:off x="6599939" y="4632453"/>
            <a:ext cx="2466747" cy="1887433"/>
          </a:xfrm>
          <a:prstGeom prst="rect">
            <a:avLst/>
          </a:prstGeom>
          <a:ln>
            <a:noFill/>
          </a:ln>
          <a:effectLst>
            <a:outerShdw blurRad="292100" dist="139700" dir="2700000" algn="tl" rotWithShape="0">
              <a:srgbClr val="333333">
                <a:alpha val="65000"/>
              </a:srgbClr>
            </a:outerShdw>
          </a:effectLst>
        </p:spPr>
      </p:pic>
      <p:pic>
        <p:nvPicPr>
          <p:cNvPr id="15" name="Изображение 14" descr="0I2A6571.jpg"/>
          <p:cNvPicPr>
            <a:picLocks noChangeAspect="1"/>
          </p:cNvPicPr>
          <p:nvPr/>
        </p:nvPicPr>
        <p:blipFill rotWithShape="1">
          <a:blip r:embed="rId5" cstate="print">
            <a:extLst>
              <a:ext uri="{28A0092B-C50C-407E-A947-70E740481C1C}">
                <a14:useLocalDpi xmlns:a14="http://schemas.microsoft.com/office/drawing/2010/main" val="0"/>
              </a:ext>
            </a:extLst>
          </a:blip>
          <a:srcRect l="7530" r="12685" b="8216"/>
          <a:stretch/>
        </p:blipFill>
        <p:spPr>
          <a:xfrm>
            <a:off x="9479593" y="4632627"/>
            <a:ext cx="2466978" cy="1892000"/>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120720" y="2062905"/>
            <a:ext cx="6263246" cy="923116"/>
          </a:xfrm>
          <a:prstGeom prst="rect">
            <a:avLst/>
          </a:prstGeom>
        </p:spPr>
        <p:txBody>
          <a:bodyPr wrap="square">
            <a:spAutoFit/>
          </a:bodyPr>
          <a:lstStyle/>
          <a:p>
            <a:pPr algn="just">
              <a:buFont typeface="Wingdings" charset="2"/>
              <a:buChar char="ü"/>
            </a:pPr>
            <a:r>
              <a:rPr lang="ru-RU" i="1" dirty="0">
                <a:latin typeface="Times New Roman"/>
                <a:cs typeface="Times New Roman"/>
              </a:rPr>
              <a:t>В современном мире общества потребления, где теряется духовность, очень важны качественные книги, опыт издания которых сохраняет наше Издательство;</a:t>
            </a:r>
          </a:p>
        </p:txBody>
      </p:sp>
      <p:sp>
        <p:nvSpPr>
          <p:cNvPr id="16" name="Прямоугольник 15"/>
          <p:cNvSpPr/>
          <p:nvPr/>
        </p:nvSpPr>
        <p:spPr>
          <a:xfrm>
            <a:off x="6167992" y="3572983"/>
            <a:ext cx="5903289" cy="923116"/>
          </a:xfrm>
          <a:prstGeom prst="rect">
            <a:avLst/>
          </a:prstGeom>
        </p:spPr>
        <p:txBody>
          <a:bodyPr wrap="square">
            <a:spAutoFit/>
          </a:bodyPr>
          <a:lstStyle/>
          <a:p>
            <a:pPr algn="just">
              <a:buFont typeface="Wingdings" charset="2"/>
              <a:buChar char="ü"/>
            </a:pPr>
            <a:r>
              <a:rPr lang="ru-RU" i="1" dirty="0">
                <a:latin typeface="Times New Roman"/>
                <a:cs typeface="Times New Roman"/>
              </a:rPr>
              <a:t>Уделяем внимание современным авторам, чьи произведения сохраняют и развивают культурные, нравственные и духовные ценности;</a:t>
            </a:r>
          </a:p>
        </p:txBody>
      </p:sp>
      <p:sp>
        <p:nvSpPr>
          <p:cNvPr id="17" name="Прямоугольник 16"/>
          <p:cNvSpPr/>
          <p:nvPr/>
        </p:nvSpPr>
        <p:spPr>
          <a:xfrm>
            <a:off x="76577" y="5518490"/>
            <a:ext cx="6091415" cy="646181"/>
          </a:xfrm>
          <a:prstGeom prst="rect">
            <a:avLst/>
          </a:prstGeom>
        </p:spPr>
        <p:txBody>
          <a:bodyPr>
            <a:spAutoFit/>
          </a:bodyPr>
          <a:lstStyle/>
          <a:p>
            <a:pPr algn="just">
              <a:buFont typeface="Wingdings" charset="2"/>
              <a:buChar char="ü"/>
            </a:pPr>
            <a:r>
              <a:rPr lang="ru-RU" i="1" dirty="0">
                <a:latin typeface="Times New Roman"/>
                <a:cs typeface="Times New Roman"/>
              </a:rPr>
              <a:t>Инициируем и организуем различные читательские конкурсы.</a:t>
            </a:r>
          </a:p>
        </p:txBody>
      </p:sp>
      <p:pic>
        <p:nvPicPr>
          <p:cNvPr id="19" name="Изображение 18" descr="Презентация_кратк_5Конкурс Михалкова21.jpg"/>
          <p:cNvPicPr>
            <a:picLocks noChangeAspect="1"/>
          </p:cNvPicPr>
          <p:nvPr/>
        </p:nvPicPr>
        <p:blipFill rotWithShape="1">
          <a:blip r:embed="rId6">
            <a:extLst>
              <a:ext uri="{28A0092B-C50C-407E-A947-70E740481C1C}">
                <a14:useLocalDpi xmlns:a14="http://schemas.microsoft.com/office/drawing/2010/main" val="0"/>
              </a:ext>
            </a:extLst>
          </a:blip>
          <a:srcRect l="5210" t="7337" r="4982" b="8778"/>
          <a:stretch/>
        </p:blipFill>
        <p:spPr>
          <a:xfrm>
            <a:off x="2712407" y="3142776"/>
            <a:ext cx="3113365" cy="2054183"/>
          </a:xfrm>
          <a:prstGeom prst="rect">
            <a:avLst/>
          </a:prstGeom>
          <a:ln>
            <a:noFill/>
          </a:ln>
          <a:effectLst>
            <a:outerShdw blurRad="292100" dist="139700" dir="2700000" algn="tl" rotWithShape="0">
              <a:srgbClr val="333333">
                <a:alpha val="65000"/>
              </a:srgbClr>
            </a:outerShdw>
          </a:effectLst>
        </p:spPr>
      </p:pic>
      <p:pic>
        <p:nvPicPr>
          <p:cNvPr id="5" name="Изображение 4" descr="Ирина Борисовна с Путиным.jpg"/>
          <p:cNvPicPr>
            <a:picLocks noChangeAspect="1"/>
          </p:cNvPicPr>
          <p:nvPr/>
        </p:nvPicPr>
        <p:blipFill rotWithShape="1">
          <a:blip r:embed="rId7" cstate="print">
            <a:extLst>
              <a:ext uri="{28A0092B-C50C-407E-A947-70E740481C1C}">
                <a14:useLocalDpi xmlns:a14="http://schemas.microsoft.com/office/drawing/2010/main" val="0"/>
              </a:ext>
            </a:extLst>
          </a:blip>
          <a:srcRect b="2041"/>
          <a:stretch/>
        </p:blipFill>
        <p:spPr>
          <a:xfrm>
            <a:off x="9479593" y="1773200"/>
            <a:ext cx="2447705" cy="1681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2778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9" descr="Изображение выглядит как воздушный змей, легкий, цветной, летит&#10;&#10;Автоматически созданное описание"/>
          <p:cNvPicPr preferRelativeResize="0"/>
          <p:nvPr/>
        </p:nvPicPr>
        <p:blipFill rotWithShape="1">
          <a:blip r:embed="rId3">
            <a:alphaModFix/>
          </a:blip>
          <a:srcRect l="18183" r="26377"/>
          <a:stretch/>
        </p:blipFill>
        <p:spPr>
          <a:xfrm>
            <a:off x="1" y="0"/>
            <a:ext cx="5525369" cy="6858000"/>
          </a:xfrm>
          <a:prstGeom prst="rect">
            <a:avLst/>
          </a:prstGeom>
          <a:noFill/>
          <a:ln>
            <a:noFill/>
          </a:ln>
        </p:spPr>
      </p:pic>
      <p:grpSp>
        <p:nvGrpSpPr>
          <p:cNvPr id="132" name="Google Shape;132;p19"/>
          <p:cNvGrpSpPr/>
          <p:nvPr/>
        </p:nvGrpSpPr>
        <p:grpSpPr>
          <a:xfrm>
            <a:off x="11421208" y="183351"/>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40</a:t>
            </a:fld>
            <a:endParaRPr/>
          </a:p>
        </p:txBody>
      </p:sp>
      <p:sp>
        <p:nvSpPr>
          <p:cNvPr id="138" name="Google Shape;138;p19"/>
          <p:cNvSpPr txBox="1"/>
          <p:nvPr/>
        </p:nvSpPr>
        <p:spPr>
          <a:xfrm>
            <a:off x="290670" y="2170918"/>
            <a:ext cx="5151321" cy="1535127"/>
          </a:xfrm>
          <a:prstGeom prst="rect">
            <a:avLst/>
          </a:prstGeom>
          <a:noFill/>
          <a:ln>
            <a:noFill/>
          </a:ln>
        </p:spPr>
        <p:txBody>
          <a:bodyPr spcFirstLastPara="1" wrap="square" lIns="0" tIns="0" rIns="0" bIns="0" anchor="t" anchorCtr="0">
            <a:noAutofit/>
          </a:bodyPr>
          <a:lstStyle/>
          <a:p>
            <a:pPr algn="ctr">
              <a:lnSpc>
                <a:spcPct val="110000"/>
              </a:lnSpc>
              <a:buClr>
                <a:srgbClr val="000000"/>
              </a:buClr>
              <a:buSzPts val="1400"/>
            </a:pPr>
            <a:r>
              <a:rPr lang="ru-RU" sz="2267" b="1" dirty="0">
                <a:solidFill>
                  <a:schemeClr val="lt1"/>
                </a:solidFill>
                <a:latin typeface="Proxima Nova"/>
                <a:ea typeface="Proxima Nova"/>
                <a:cs typeface="Proxima Nova"/>
                <a:sym typeface="Proxima Nova"/>
              </a:rPr>
              <a:t>Электронная школьная/региональная библиотека «Детская литература»</a:t>
            </a: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4"/>
          <a:stretch>
            <a:fillRect/>
          </a:stretch>
        </p:blipFill>
        <p:spPr>
          <a:xfrm>
            <a:off x="10912177" y="149868"/>
            <a:ext cx="380868" cy="379515"/>
          </a:xfrm>
          <a:prstGeom prst="rect">
            <a:avLst/>
          </a:prstGeom>
        </p:spPr>
      </p:pic>
      <p:pic>
        <p:nvPicPr>
          <p:cNvPr id="31" name="Рисунок 30">
            <a:extLst>
              <a:ext uri="{FF2B5EF4-FFF2-40B4-BE49-F238E27FC236}">
                <a16:creationId xmlns:a16="http://schemas.microsoft.com/office/drawing/2014/main" id="{BBF67AB0-F2BC-D14A-BA04-4C1B522C0213}"/>
              </a:ext>
            </a:extLst>
          </p:cNvPr>
          <p:cNvPicPr>
            <a:picLocks noChangeAspect="1"/>
          </p:cNvPicPr>
          <p:nvPr/>
        </p:nvPicPr>
        <p:blipFill>
          <a:blip r:embed="rId5"/>
          <a:stretch>
            <a:fillRect/>
          </a:stretch>
        </p:blipFill>
        <p:spPr>
          <a:xfrm>
            <a:off x="524383" y="350921"/>
            <a:ext cx="720000" cy="720000"/>
          </a:xfrm>
          <a:prstGeom prst="rect">
            <a:avLst/>
          </a:prstGeom>
        </p:spPr>
      </p:pic>
      <p:pic>
        <p:nvPicPr>
          <p:cNvPr id="32" name="Рисунок 31">
            <a:extLst>
              <a:ext uri="{FF2B5EF4-FFF2-40B4-BE49-F238E27FC236}">
                <a16:creationId xmlns:a16="http://schemas.microsoft.com/office/drawing/2014/main" id="{F8EAA6B8-C6CC-0442-BBCE-EADB4344B18F}"/>
              </a:ext>
            </a:extLst>
          </p:cNvPr>
          <p:cNvPicPr>
            <a:picLocks noChangeAspect="1"/>
          </p:cNvPicPr>
          <p:nvPr/>
        </p:nvPicPr>
        <p:blipFill>
          <a:blip r:embed="rId6"/>
          <a:stretch>
            <a:fillRect/>
          </a:stretch>
        </p:blipFill>
        <p:spPr>
          <a:xfrm>
            <a:off x="1393169" y="350921"/>
            <a:ext cx="720000" cy="720000"/>
          </a:xfrm>
          <a:prstGeom prst="rect">
            <a:avLst/>
          </a:prstGeom>
        </p:spPr>
      </p:pic>
      <p:pic>
        <p:nvPicPr>
          <p:cNvPr id="33" name="Рисунок 32">
            <a:extLst>
              <a:ext uri="{FF2B5EF4-FFF2-40B4-BE49-F238E27FC236}">
                <a16:creationId xmlns:a16="http://schemas.microsoft.com/office/drawing/2014/main" id="{85E1BDDA-4F61-E545-B903-56ACD287D298}"/>
              </a:ext>
            </a:extLst>
          </p:cNvPr>
          <p:cNvPicPr>
            <a:picLocks noChangeAspect="1"/>
          </p:cNvPicPr>
          <p:nvPr/>
        </p:nvPicPr>
        <p:blipFill>
          <a:blip r:embed="rId7"/>
          <a:stretch>
            <a:fillRect/>
          </a:stretch>
        </p:blipFill>
        <p:spPr>
          <a:xfrm>
            <a:off x="2261955" y="350921"/>
            <a:ext cx="720000" cy="720000"/>
          </a:xfrm>
          <a:prstGeom prst="rect">
            <a:avLst/>
          </a:prstGeom>
        </p:spPr>
      </p:pic>
      <p:pic>
        <p:nvPicPr>
          <p:cNvPr id="34" name="Рисунок 33">
            <a:extLst>
              <a:ext uri="{FF2B5EF4-FFF2-40B4-BE49-F238E27FC236}">
                <a16:creationId xmlns:a16="http://schemas.microsoft.com/office/drawing/2014/main" id="{DC070A79-6C24-3344-951C-63E77544E267}"/>
              </a:ext>
            </a:extLst>
          </p:cNvPr>
          <p:cNvPicPr>
            <a:picLocks noChangeAspect="1"/>
          </p:cNvPicPr>
          <p:nvPr/>
        </p:nvPicPr>
        <p:blipFill>
          <a:blip r:embed="rId8"/>
          <a:stretch>
            <a:fillRect/>
          </a:stretch>
        </p:blipFill>
        <p:spPr>
          <a:xfrm>
            <a:off x="3130741" y="350921"/>
            <a:ext cx="720000" cy="720000"/>
          </a:xfrm>
          <a:prstGeom prst="rect">
            <a:avLst/>
          </a:prstGeom>
        </p:spPr>
      </p:pic>
      <p:pic>
        <p:nvPicPr>
          <p:cNvPr id="35" name="Рисунок 34">
            <a:extLst>
              <a:ext uri="{FF2B5EF4-FFF2-40B4-BE49-F238E27FC236}">
                <a16:creationId xmlns:a16="http://schemas.microsoft.com/office/drawing/2014/main" id="{017DB898-5A10-E54D-8F19-5CB65F30B91F}"/>
              </a:ext>
            </a:extLst>
          </p:cNvPr>
          <p:cNvPicPr>
            <a:picLocks noChangeAspect="1"/>
          </p:cNvPicPr>
          <p:nvPr/>
        </p:nvPicPr>
        <p:blipFill>
          <a:blip r:embed="rId9"/>
          <a:stretch>
            <a:fillRect/>
          </a:stretch>
        </p:blipFill>
        <p:spPr>
          <a:xfrm>
            <a:off x="3999528" y="350921"/>
            <a:ext cx="720000" cy="720000"/>
          </a:xfrm>
          <a:prstGeom prst="rect">
            <a:avLst/>
          </a:prstGeom>
        </p:spPr>
      </p:pic>
      <p:sp>
        <p:nvSpPr>
          <p:cNvPr id="36" name="Google Shape;139;p19"/>
          <p:cNvSpPr txBox="1"/>
          <p:nvPr/>
        </p:nvSpPr>
        <p:spPr>
          <a:xfrm>
            <a:off x="5840092" y="657702"/>
            <a:ext cx="5956497" cy="942388"/>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Платформа </a:t>
            </a:r>
            <a:r>
              <a:rPr lang="en-US" sz="2000" dirty="0" err="1">
                <a:latin typeface="Calibri" panose="020F0502020204030204" pitchFamily="34" charset="0"/>
                <a:cs typeface="Calibri" panose="020F0502020204030204" pitchFamily="34" charset="0"/>
              </a:rPr>
              <a:t>TalentTech</a:t>
            </a:r>
            <a:r>
              <a:rPr lang="ru-RU" sz="2000" dirty="0">
                <a:latin typeface="Calibri" panose="020F0502020204030204" pitchFamily="34" charset="0"/>
                <a:cs typeface="Calibri" panose="020F0502020204030204" pitchFamily="34" charset="0"/>
              </a:rPr>
              <a:t>:Цифровое образование для организации школьных и региональных электронных образовательных библиотек.</a:t>
            </a:r>
            <a:endParaRPr sz="2000" dirty="0">
              <a:latin typeface="Calibri" panose="020F0502020204030204" pitchFamily="34" charset="0"/>
              <a:cs typeface="Calibri" panose="020F0502020204030204" pitchFamily="34" charset="0"/>
            </a:endParaRPr>
          </a:p>
        </p:txBody>
      </p:sp>
      <p:sp>
        <p:nvSpPr>
          <p:cNvPr id="40" name="Google Shape;139;p19"/>
          <p:cNvSpPr txBox="1"/>
          <p:nvPr/>
        </p:nvSpPr>
        <p:spPr>
          <a:xfrm>
            <a:off x="5840092" y="3416645"/>
            <a:ext cx="5956497" cy="1540988"/>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Сервисы для учителя для встраивания контента в образовательный процесс: комментарии, закладки, групповое обсуждение, возможность через ссылки на нужные страницы размещать домашнее задание в электронном дневнике.</a:t>
            </a:r>
          </a:p>
          <a:p>
            <a:pPr>
              <a:lnSpc>
                <a:spcPct val="80000"/>
              </a:lnSpc>
            </a:pPr>
            <a:endParaRPr sz="2133" dirty="0">
              <a:latin typeface="Calibri" panose="020F0502020204030204" pitchFamily="34" charset="0"/>
              <a:cs typeface="Calibri" panose="020F0502020204030204" pitchFamily="34" charset="0"/>
            </a:endParaRPr>
          </a:p>
        </p:txBody>
      </p:sp>
      <p:sp>
        <p:nvSpPr>
          <p:cNvPr id="41" name="Google Shape;139;p19"/>
          <p:cNvSpPr txBox="1"/>
          <p:nvPr/>
        </p:nvSpPr>
        <p:spPr>
          <a:xfrm>
            <a:off x="5840091" y="1873808"/>
            <a:ext cx="6285891" cy="1366899"/>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Доступ к электронной библиотеке «Детская литература» с любого устройства читателя. Плеер с поддержкой онлайн и офлайн режимов. Сервисы работы с контентом.</a:t>
            </a:r>
            <a:endParaRPr sz="2000" dirty="0">
              <a:latin typeface="Calibri" panose="020F0502020204030204" pitchFamily="34" charset="0"/>
              <a:cs typeface="Calibri" panose="020F0502020204030204" pitchFamily="34" charset="0"/>
            </a:endParaRPr>
          </a:p>
        </p:txBody>
      </p:sp>
      <p:sp>
        <p:nvSpPr>
          <p:cNvPr id="42" name="Google Shape;139;p19"/>
          <p:cNvSpPr txBox="1"/>
          <p:nvPr/>
        </p:nvSpPr>
        <p:spPr>
          <a:xfrm>
            <a:off x="5840090" y="5200899"/>
            <a:ext cx="5956497" cy="942388"/>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Разметка, тегирование, связывание контента в соответствии с программой всех учебников по предмету «Литература» из Федерального перечня.</a:t>
            </a:r>
          </a:p>
          <a:p>
            <a:pPr>
              <a:lnSpc>
                <a:spcPct val="80000"/>
              </a:lnSpc>
            </a:pPr>
            <a:endParaRPr sz="2133" dirty="0">
              <a:latin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9" descr="Изображение выглядит как воздушный змей, легкий, цветной, летит&#10;&#10;Автоматически созданное описание"/>
          <p:cNvPicPr preferRelativeResize="0"/>
          <p:nvPr/>
        </p:nvPicPr>
        <p:blipFill rotWithShape="1">
          <a:blip r:embed="rId3">
            <a:alphaModFix/>
          </a:blip>
          <a:srcRect l="18183" r="26377"/>
          <a:stretch/>
        </p:blipFill>
        <p:spPr>
          <a:xfrm>
            <a:off x="1" y="0"/>
            <a:ext cx="5525369" cy="6858000"/>
          </a:xfrm>
          <a:prstGeom prst="rect">
            <a:avLst/>
          </a:prstGeom>
          <a:noFill/>
          <a:ln>
            <a:noFill/>
          </a:ln>
        </p:spPr>
      </p:pic>
      <p:grpSp>
        <p:nvGrpSpPr>
          <p:cNvPr id="132" name="Google Shape;132;p19"/>
          <p:cNvGrpSpPr/>
          <p:nvPr/>
        </p:nvGrpSpPr>
        <p:grpSpPr>
          <a:xfrm>
            <a:off x="11421208" y="161377"/>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41</a:t>
            </a:fld>
            <a:endParaRP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4"/>
          <a:stretch>
            <a:fillRect/>
          </a:stretch>
        </p:blipFill>
        <p:spPr>
          <a:xfrm>
            <a:off x="10929091" y="106315"/>
            <a:ext cx="380868" cy="379515"/>
          </a:xfrm>
          <a:prstGeom prst="rect">
            <a:avLst/>
          </a:prstGeom>
        </p:spPr>
      </p:pic>
      <p:pic>
        <p:nvPicPr>
          <p:cNvPr id="23" name="Рисунок 22">
            <a:extLst>
              <a:ext uri="{FF2B5EF4-FFF2-40B4-BE49-F238E27FC236}">
                <a16:creationId xmlns:a16="http://schemas.microsoft.com/office/drawing/2014/main" id="{AD31488F-4567-E545-B8AB-569C24325780}"/>
              </a:ext>
            </a:extLst>
          </p:cNvPr>
          <p:cNvPicPr>
            <a:picLocks noChangeAspect="1"/>
          </p:cNvPicPr>
          <p:nvPr/>
        </p:nvPicPr>
        <p:blipFill>
          <a:blip r:embed="rId5"/>
          <a:stretch>
            <a:fillRect/>
          </a:stretch>
        </p:blipFill>
        <p:spPr>
          <a:xfrm>
            <a:off x="627018" y="638854"/>
            <a:ext cx="3824925" cy="19565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contourClr>
              <a:srgbClr val="C0C0C0"/>
            </a:contourClr>
          </a:sp3d>
        </p:spPr>
      </p:pic>
      <p:pic>
        <p:nvPicPr>
          <p:cNvPr id="24" name="Рисунок 23">
            <a:extLst>
              <a:ext uri="{FF2B5EF4-FFF2-40B4-BE49-F238E27FC236}">
                <a16:creationId xmlns:a16="http://schemas.microsoft.com/office/drawing/2014/main" id="{C0C95907-4E06-F94E-A47C-6B3C0E92ECC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610361" y="1808092"/>
            <a:ext cx="3592887" cy="21922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contourClr>
              <a:srgbClr val="C0C0C0"/>
            </a:contourClr>
          </a:sp3d>
        </p:spPr>
      </p:pic>
      <p:sp>
        <p:nvSpPr>
          <p:cNvPr id="26" name="Google Shape;139;p19"/>
          <p:cNvSpPr txBox="1"/>
          <p:nvPr/>
        </p:nvSpPr>
        <p:spPr>
          <a:xfrm>
            <a:off x="5796773" y="3663108"/>
            <a:ext cx="5956497" cy="763760"/>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Сервис </a:t>
            </a:r>
            <a:r>
              <a:rPr lang="en-US" sz="2000" dirty="0">
                <a:latin typeface="Calibri" panose="020F0502020204030204" pitchFamily="34" charset="0"/>
                <a:cs typeface="Calibri" panose="020F0502020204030204" pitchFamily="34" charset="0"/>
              </a:rPr>
              <a:t>QR</a:t>
            </a:r>
            <a:r>
              <a:rPr lang="ru-RU" sz="2000" dirty="0">
                <a:latin typeface="Calibri" panose="020F0502020204030204" pitchFamily="34" charset="0"/>
                <a:cs typeface="Calibri" panose="020F0502020204030204" pitchFamily="34" charset="0"/>
              </a:rPr>
              <a:t>-кодов (возможность организации в школах информационных киосков книговыдачи).</a:t>
            </a:r>
          </a:p>
          <a:p>
            <a:pPr>
              <a:lnSpc>
                <a:spcPct val="80000"/>
              </a:lnSpc>
            </a:pPr>
            <a:endParaRPr sz="2133" dirty="0">
              <a:latin typeface="Calibri" panose="020F0502020204030204" pitchFamily="34" charset="0"/>
              <a:cs typeface="Calibri" panose="020F0502020204030204" pitchFamily="34" charset="0"/>
            </a:endParaRPr>
          </a:p>
        </p:txBody>
      </p:sp>
      <p:sp>
        <p:nvSpPr>
          <p:cNvPr id="27" name="Google Shape;139;p19"/>
          <p:cNvSpPr txBox="1"/>
          <p:nvPr/>
        </p:nvSpPr>
        <p:spPr>
          <a:xfrm>
            <a:off x="5748401" y="4761942"/>
            <a:ext cx="5956497" cy="1444045"/>
          </a:xfrm>
          <a:prstGeom prst="rect">
            <a:avLst/>
          </a:prstGeom>
          <a:noFill/>
          <a:ln>
            <a:noFill/>
          </a:ln>
        </p:spPr>
        <p:txBody>
          <a:bodyPr spcFirstLastPara="1" wrap="square" lIns="121900" tIns="121900" rIns="121900" bIns="121900" anchor="t" anchorCtr="0">
            <a:noAutofit/>
          </a:bodyPr>
          <a:lstStyle/>
          <a:p>
            <a:pPr lvl="0" algn="just">
              <a:lnSpc>
                <a:spcPct val="80000"/>
              </a:lnSpc>
            </a:pPr>
            <a:r>
              <a:rPr lang="ru-RU" sz="2000" dirty="0">
                <a:latin typeface="Calibri" panose="020F0502020204030204" pitchFamily="34" charset="0"/>
                <a:cs typeface="Calibri" panose="020F0502020204030204" pitchFamily="34" charset="0"/>
              </a:rPr>
              <a:t>   Элементы геймификации и вовлечения детей в процесс чтения (для региональных органов управления образованием инструменты для проведения и управления акциями и программами популяризации чтения, конкурсов).</a:t>
            </a:r>
            <a:endParaRPr sz="2000" dirty="0">
              <a:latin typeface="Calibri" panose="020F0502020204030204" pitchFamily="34" charset="0"/>
              <a:cs typeface="Calibri" panose="020F0502020204030204" pitchFamily="34" charset="0"/>
            </a:endParaRPr>
          </a:p>
        </p:txBody>
      </p:sp>
      <p:sp>
        <p:nvSpPr>
          <p:cNvPr id="31" name="Google Shape;139;p19"/>
          <p:cNvSpPr txBox="1"/>
          <p:nvPr/>
        </p:nvSpPr>
        <p:spPr>
          <a:xfrm>
            <a:off x="5748400" y="2120043"/>
            <a:ext cx="6088531" cy="1219568"/>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Для администратора школьной или региональной библиотеки сервисы по управлению лицензиями, квотами, мониторингу статистики реального использования контента, формирование отчетности.</a:t>
            </a:r>
          </a:p>
          <a:p>
            <a:pPr>
              <a:lnSpc>
                <a:spcPct val="80000"/>
              </a:lnSpc>
            </a:pPr>
            <a:endParaRPr sz="2133" dirty="0">
              <a:latin typeface="Calibri" panose="020F0502020204030204" pitchFamily="34" charset="0"/>
              <a:cs typeface="Calibri" panose="020F0502020204030204" pitchFamily="34" charset="0"/>
            </a:endParaRPr>
          </a:p>
        </p:txBody>
      </p:sp>
      <p:sp>
        <p:nvSpPr>
          <p:cNvPr id="32" name="Google Shape;139;p19"/>
          <p:cNvSpPr txBox="1"/>
          <p:nvPr/>
        </p:nvSpPr>
        <p:spPr>
          <a:xfrm>
            <a:off x="5722363" y="782671"/>
            <a:ext cx="6259709" cy="1085051"/>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Возможность создания открытой региональной электронной библиотеки со структурно подчиненными школьными электронными библиотеками.</a:t>
            </a:r>
          </a:p>
          <a:p>
            <a:pPr>
              <a:lnSpc>
                <a:spcPct val="80000"/>
              </a:lnSpc>
            </a:pPr>
            <a:endParaRPr sz="213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4422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42</a:t>
            </a:fld>
            <a:endParaRPr/>
          </a:p>
        </p:txBody>
      </p:sp>
      <p:pic>
        <p:nvPicPr>
          <p:cNvPr id="22" name="Изображение 2" descr="для презентации.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 y="0"/>
            <a:ext cx="7909896" cy="6858000"/>
          </a:xfrm>
          <a:prstGeom prst="rect">
            <a:avLst/>
          </a:prstGeom>
        </p:spPr>
      </p:pic>
      <p:sp>
        <p:nvSpPr>
          <p:cNvPr id="67" name="Google Shape;139;p19"/>
          <p:cNvSpPr txBox="1"/>
          <p:nvPr/>
        </p:nvSpPr>
        <p:spPr>
          <a:xfrm>
            <a:off x="4114443" y="101616"/>
            <a:ext cx="7595315" cy="5290368"/>
          </a:xfrm>
          <a:prstGeom prst="rect">
            <a:avLst/>
          </a:prstGeom>
          <a:noFill/>
          <a:ln>
            <a:noFill/>
          </a:ln>
        </p:spPr>
        <p:txBody>
          <a:bodyPr spcFirstLastPara="1" wrap="square" lIns="121900" tIns="121900" rIns="121900" bIns="121900" anchor="t" anchorCtr="0">
            <a:noAutofit/>
          </a:bodyPr>
          <a:lstStyle/>
          <a:p>
            <a:pPr algn="ctr">
              <a:lnSpc>
                <a:spcPct val="80000"/>
              </a:lnSpc>
            </a:pPr>
            <a:endParaRPr lang="ru-RU" sz="1733" dirty="0">
              <a:sym typeface="Proxima Nova Semibold"/>
            </a:endParaRPr>
          </a:p>
          <a:p>
            <a:pPr algn="ctr">
              <a:lnSpc>
                <a:spcPct val="80000"/>
              </a:lnSpc>
            </a:pPr>
            <a:r>
              <a:rPr lang="ru-RU" sz="3200" b="1" dirty="0">
                <a:latin typeface="Calibri" panose="020F0502020204030204" pitchFamily="34" charset="0"/>
                <a:cs typeface="Calibri" panose="020F0502020204030204" pitchFamily="34" charset="0"/>
                <a:sym typeface="Proxima Nova Semibold"/>
              </a:rPr>
              <a:t>ЭЛЕКТРОННАЯ БИБЛИОТЕКА </a:t>
            </a:r>
          </a:p>
          <a:p>
            <a:pPr algn="ctr">
              <a:lnSpc>
                <a:spcPct val="80000"/>
              </a:lnSpc>
            </a:pPr>
            <a:r>
              <a:rPr lang="ru-RU" sz="3200" b="1" dirty="0">
                <a:latin typeface="Calibri" panose="020F0502020204030204" pitchFamily="34" charset="0"/>
                <a:cs typeface="Calibri" panose="020F0502020204030204" pitchFamily="34" charset="0"/>
                <a:sym typeface="Proxima Nova Semibold"/>
              </a:rPr>
              <a:t>«ДЕТСКАЯ ЛИТЕРАТУРА»</a:t>
            </a: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r>
              <a:rPr lang="ru-RU" sz="4267" b="1" dirty="0">
                <a:latin typeface="Calibri" panose="020F0502020204030204" pitchFamily="34" charset="0"/>
                <a:cs typeface="Calibri" panose="020F0502020204030204" pitchFamily="34" charset="0"/>
                <a:sym typeface="Proxima Nova Semibold"/>
              </a:rPr>
              <a:t>ВАРИАНТЫ ПОДПИСКИ ДЛЯ РЕГИОНА</a:t>
            </a:r>
            <a:endParaRPr sz="4267" b="1" dirty="0">
              <a:latin typeface="Calibri" panose="020F0502020204030204" pitchFamily="34" charset="0"/>
              <a:cs typeface="Calibri" panose="020F0502020204030204" pitchFamily="34" charset="0"/>
            </a:endParaRPr>
          </a:p>
        </p:txBody>
      </p:sp>
      <p:pic>
        <p:nvPicPr>
          <p:cNvPr id="68" name="Изображение 8"/>
          <p:cNvPicPr>
            <a:picLocks noChangeAspect="1"/>
          </p:cNvPicPr>
          <p:nvPr/>
        </p:nvPicPr>
        <p:blipFill>
          <a:blip r:embed="rId4"/>
          <a:stretch>
            <a:fillRect/>
          </a:stretch>
        </p:blipFill>
        <p:spPr>
          <a:xfrm>
            <a:off x="6724409" y="5507184"/>
            <a:ext cx="1187692" cy="1183472"/>
          </a:xfrm>
          <a:prstGeom prst="rect">
            <a:avLst/>
          </a:prstGeom>
        </p:spPr>
      </p:pic>
      <p:pic>
        <p:nvPicPr>
          <p:cNvPr id="2" name="Рисунок 1"/>
          <p:cNvPicPr>
            <a:picLocks noChangeAspect="1"/>
          </p:cNvPicPr>
          <p:nvPr/>
        </p:nvPicPr>
        <p:blipFill>
          <a:blip r:embed="rId5"/>
          <a:stretch>
            <a:fillRect/>
          </a:stretch>
        </p:blipFill>
        <p:spPr>
          <a:xfrm>
            <a:off x="10312400" y="6045370"/>
            <a:ext cx="1879600" cy="697431"/>
          </a:xfrm>
          <a:prstGeom prst="rect">
            <a:avLst/>
          </a:prstGeom>
        </p:spPr>
      </p:pic>
      <p:sp>
        <p:nvSpPr>
          <p:cNvPr id="8" name="Google Shape;139;p19"/>
          <p:cNvSpPr txBox="1"/>
          <p:nvPr/>
        </p:nvSpPr>
        <p:spPr>
          <a:xfrm>
            <a:off x="4271887" y="2853599"/>
            <a:ext cx="7839371" cy="2319920"/>
          </a:xfrm>
          <a:prstGeom prst="rect">
            <a:avLst/>
          </a:prstGeom>
          <a:noFill/>
          <a:ln>
            <a:noFill/>
          </a:ln>
        </p:spPr>
        <p:txBody>
          <a:bodyPr spcFirstLastPara="1" wrap="square" lIns="121900" tIns="121900" rIns="121900" bIns="121900" anchor="t" anchorCtr="0">
            <a:noAutofit/>
          </a:bodyPr>
          <a:lstStyle/>
          <a:p>
            <a:endParaRPr lang="ru-RU" sz="1600" dirty="0"/>
          </a:p>
          <a:p>
            <a:pPr marL="228594" indent="-228594">
              <a:buFontTx/>
              <a:buChar char="-"/>
            </a:pPr>
            <a:r>
              <a:rPr lang="ru-RU" sz="1600" dirty="0"/>
              <a:t>ежегодный доступ-подписка на весь регион с </a:t>
            </a:r>
            <a:r>
              <a:rPr lang="ru-RU" sz="1600" dirty="0" err="1"/>
              <a:t>безлимитным</a:t>
            </a:r>
            <a:r>
              <a:rPr lang="ru-RU" sz="1600" dirty="0"/>
              <a:t> количеством книговыдач (сразу на все школы и для всех учащихся региона),</a:t>
            </a:r>
          </a:p>
          <a:p>
            <a:pPr marL="228594" indent="-228594">
              <a:buFontTx/>
              <a:buChar char="-"/>
            </a:pPr>
            <a:endParaRPr lang="ru-RU" sz="1600" dirty="0"/>
          </a:p>
          <a:p>
            <a:pPr marL="228594" indent="-228594">
              <a:buFontTx/>
              <a:buChar char="-"/>
            </a:pPr>
            <a:r>
              <a:rPr lang="ru-RU" sz="1600" dirty="0"/>
              <a:t>покупка любого фиксированного количества книговыдач (пополнение баланса региона), в зависимости от имеющегося бюджета с доступом ко всему каталогу с возможным «нарезанием» квот по школам (оплачивается только фактическое </a:t>
            </a:r>
            <a:r>
              <a:rPr lang="ru-RU" sz="1600" dirty="0" err="1"/>
              <a:t>поэкземплярное</a:t>
            </a:r>
            <a:r>
              <a:rPr lang="ru-RU" sz="1600" dirty="0"/>
              <a:t> использование, до тех пор, пока баланс пополнения не обнулится).</a:t>
            </a:r>
          </a:p>
          <a:p>
            <a:pPr algn="ctr">
              <a:lnSpc>
                <a:spcPct val="80000"/>
              </a:lnSpc>
            </a:pPr>
            <a:endParaRPr lang="ru-RU" sz="1733" dirty="0">
              <a:sym typeface="Proxima Nova Semibold"/>
            </a:endParaRPr>
          </a:p>
        </p:txBody>
      </p:sp>
    </p:spTree>
    <p:extLst>
      <p:ext uri="{BB962C8B-B14F-4D97-AF65-F5344CB8AC3E}">
        <p14:creationId xmlns:p14="http://schemas.microsoft.com/office/powerpoint/2010/main" val="800141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43</a:t>
            </a:fld>
            <a:endParaRPr/>
          </a:p>
        </p:txBody>
      </p:sp>
      <p:pic>
        <p:nvPicPr>
          <p:cNvPr id="22" name="Изображение 2" descr="для презентации.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 y="0"/>
            <a:ext cx="7909896" cy="6858000"/>
          </a:xfrm>
          <a:prstGeom prst="rect">
            <a:avLst/>
          </a:prstGeom>
        </p:spPr>
      </p:pic>
      <p:sp>
        <p:nvSpPr>
          <p:cNvPr id="67" name="Google Shape;139;p19"/>
          <p:cNvSpPr txBox="1"/>
          <p:nvPr/>
        </p:nvSpPr>
        <p:spPr>
          <a:xfrm>
            <a:off x="4114443" y="101616"/>
            <a:ext cx="7595315" cy="2418317"/>
          </a:xfrm>
          <a:prstGeom prst="rect">
            <a:avLst/>
          </a:prstGeom>
          <a:noFill/>
          <a:ln>
            <a:noFill/>
          </a:ln>
        </p:spPr>
        <p:txBody>
          <a:bodyPr spcFirstLastPara="1" wrap="square" lIns="121900" tIns="121900" rIns="121900" bIns="121900" anchor="t" anchorCtr="0">
            <a:noAutofit/>
          </a:bodyPr>
          <a:lstStyle/>
          <a:p>
            <a:pPr algn="ctr">
              <a:lnSpc>
                <a:spcPct val="80000"/>
              </a:lnSpc>
            </a:pPr>
            <a:endParaRPr lang="ru-RU" sz="1733" dirty="0">
              <a:sym typeface="Proxima Nova Semibold"/>
            </a:endParaRPr>
          </a:p>
          <a:p>
            <a:pPr algn="ctr">
              <a:lnSpc>
                <a:spcPct val="80000"/>
              </a:lnSpc>
            </a:pPr>
            <a:r>
              <a:rPr lang="ru-RU" sz="3200" b="1" dirty="0">
                <a:latin typeface="Calibri" panose="020F0502020204030204" pitchFamily="34" charset="0"/>
                <a:cs typeface="Calibri" panose="020F0502020204030204" pitchFamily="34" charset="0"/>
                <a:sym typeface="Proxima Nova Semibold"/>
              </a:rPr>
              <a:t>ЭЛЕКТРОННАЯ БИБЛИОТЕКА </a:t>
            </a:r>
          </a:p>
          <a:p>
            <a:pPr algn="ctr">
              <a:lnSpc>
                <a:spcPct val="80000"/>
              </a:lnSpc>
            </a:pPr>
            <a:r>
              <a:rPr lang="ru-RU" sz="3200" b="1" dirty="0">
                <a:latin typeface="Calibri" panose="020F0502020204030204" pitchFamily="34" charset="0"/>
                <a:cs typeface="Calibri" panose="020F0502020204030204" pitchFamily="34" charset="0"/>
                <a:sym typeface="Proxima Nova Semibold"/>
              </a:rPr>
              <a:t>«ДЕТСКАЯ ЛИТЕРАТУРА»</a:t>
            </a: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r>
              <a:rPr lang="ru-RU" sz="4267" b="1" dirty="0">
                <a:latin typeface="Calibri" panose="020F0502020204030204" pitchFamily="34" charset="0"/>
                <a:cs typeface="Calibri" panose="020F0502020204030204" pitchFamily="34" charset="0"/>
                <a:sym typeface="Proxima Nova Semibold"/>
              </a:rPr>
              <a:t>ВАРИАНТЫ ПОДПИСКИ ДЛЯ ШКОЛ</a:t>
            </a:r>
            <a:endParaRPr sz="4267" b="1" dirty="0">
              <a:latin typeface="Calibri" panose="020F0502020204030204" pitchFamily="34" charset="0"/>
              <a:cs typeface="Calibri" panose="020F0502020204030204" pitchFamily="34" charset="0"/>
            </a:endParaRPr>
          </a:p>
        </p:txBody>
      </p:sp>
      <p:pic>
        <p:nvPicPr>
          <p:cNvPr id="68" name="Изображение 8"/>
          <p:cNvPicPr>
            <a:picLocks noChangeAspect="1"/>
          </p:cNvPicPr>
          <p:nvPr/>
        </p:nvPicPr>
        <p:blipFill>
          <a:blip r:embed="rId4"/>
          <a:stretch>
            <a:fillRect/>
          </a:stretch>
        </p:blipFill>
        <p:spPr>
          <a:xfrm>
            <a:off x="6724409" y="5507184"/>
            <a:ext cx="1187692" cy="1183472"/>
          </a:xfrm>
          <a:prstGeom prst="rect">
            <a:avLst/>
          </a:prstGeom>
        </p:spPr>
      </p:pic>
      <p:pic>
        <p:nvPicPr>
          <p:cNvPr id="2" name="Рисунок 1"/>
          <p:cNvPicPr>
            <a:picLocks noChangeAspect="1"/>
          </p:cNvPicPr>
          <p:nvPr/>
        </p:nvPicPr>
        <p:blipFill>
          <a:blip r:embed="rId5"/>
          <a:stretch>
            <a:fillRect/>
          </a:stretch>
        </p:blipFill>
        <p:spPr>
          <a:xfrm>
            <a:off x="10312400" y="6045370"/>
            <a:ext cx="1879600" cy="697431"/>
          </a:xfrm>
          <a:prstGeom prst="rect">
            <a:avLst/>
          </a:prstGeom>
        </p:spPr>
      </p:pic>
      <p:sp>
        <p:nvSpPr>
          <p:cNvPr id="8" name="Google Shape;139;p19"/>
          <p:cNvSpPr txBox="1"/>
          <p:nvPr/>
        </p:nvSpPr>
        <p:spPr>
          <a:xfrm>
            <a:off x="4271887" y="2853599"/>
            <a:ext cx="7839371" cy="2319920"/>
          </a:xfrm>
          <a:prstGeom prst="rect">
            <a:avLst/>
          </a:prstGeom>
          <a:noFill/>
          <a:ln>
            <a:noFill/>
          </a:ln>
        </p:spPr>
        <p:txBody>
          <a:bodyPr spcFirstLastPara="1" wrap="square" lIns="121900" tIns="121900" rIns="121900" bIns="121900" anchor="t" anchorCtr="0">
            <a:noAutofit/>
          </a:bodyPr>
          <a:lstStyle/>
          <a:p>
            <a:endParaRPr lang="ru-RU" sz="1600" dirty="0"/>
          </a:p>
          <a:p>
            <a:pPr marL="228594" indent="-228594">
              <a:buFontTx/>
              <a:buChar char="-"/>
            </a:pPr>
            <a:r>
              <a:rPr lang="ru-RU" sz="1600" dirty="0"/>
              <a:t>ежегодный доступ-подписка на школу с </a:t>
            </a:r>
            <a:r>
              <a:rPr lang="ru-RU" sz="1600" dirty="0" err="1"/>
              <a:t>безлимитным</a:t>
            </a:r>
            <a:r>
              <a:rPr lang="ru-RU" sz="1600" dirty="0"/>
              <a:t> количеством книговыдач (для всех учащихся школы),</a:t>
            </a:r>
          </a:p>
          <a:p>
            <a:pPr marL="228594" indent="-228594">
              <a:buFontTx/>
              <a:buChar char="-"/>
            </a:pPr>
            <a:endParaRPr lang="ru-RU" sz="1600" dirty="0"/>
          </a:p>
          <a:p>
            <a:pPr marL="228594" indent="-228594">
              <a:buFontTx/>
              <a:buChar char="-"/>
            </a:pPr>
            <a:r>
              <a:rPr lang="ru-RU" sz="1600" dirty="0"/>
              <a:t>покупка любого фиксированного количества книговыдач (пополнение баланса школы), в зависимости от имеющегося бюджета с доступом ко всему каталогу (оплачивается только фактическое </a:t>
            </a:r>
            <a:r>
              <a:rPr lang="ru-RU" sz="1600" dirty="0" err="1"/>
              <a:t>поэкземплярное</a:t>
            </a:r>
            <a:r>
              <a:rPr lang="ru-RU" sz="1600" dirty="0"/>
              <a:t> использование, до тех пор, пока баланс пополнения не обнулится).</a:t>
            </a:r>
          </a:p>
          <a:p>
            <a:pPr algn="ctr">
              <a:lnSpc>
                <a:spcPct val="80000"/>
              </a:lnSpc>
            </a:pPr>
            <a:endParaRPr lang="ru-RU" sz="1733" dirty="0">
              <a:sym typeface="Proxima Nova Semibold"/>
            </a:endParaRPr>
          </a:p>
        </p:txBody>
      </p:sp>
    </p:spTree>
    <p:extLst>
      <p:ext uri="{BB962C8B-B14F-4D97-AF65-F5344CB8AC3E}">
        <p14:creationId xmlns:p14="http://schemas.microsoft.com/office/powerpoint/2010/main" val="2190023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44</a:t>
            </a:fld>
            <a:endParaRPr/>
          </a:p>
        </p:txBody>
      </p:sp>
      <p:sp>
        <p:nvSpPr>
          <p:cNvPr id="67" name="Google Shape;139;p19"/>
          <p:cNvSpPr txBox="1"/>
          <p:nvPr/>
        </p:nvSpPr>
        <p:spPr>
          <a:xfrm>
            <a:off x="461555" y="528457"/>
            <a:ext cx="11303724" cy="4942040"/>
          </a:xfrm>
          <a:prstGeom prst="rect">
            <a:avLst/>
          </a:prstGeom>
          <a:noFill/>
          <a:ln>
            <a:noFill/>
          </a:ln>
        </p:spPr>
        <p:txBody>
          <a:bodyPr spcFirstLastPara="1" wrap="square" lIns="121900" tIns="121900" rIns="121900" bIns="121900" anchor="t" anchorCtr="0">
            <a:noAutofit/>
          </a:bodyPr>
          <a:lstStyle/>
          <a:p>
            <a:pPr algn="ctr">
              <a:lnSpc>
                <a:spcPct val="80000"/>
              </a:lnSpc>
            </a:pPr>
            <a:endParaRPr lang="ru-RU" sz="1733" dirty="0">
              <a:sym typeface="Proxima Nova Semibold"/>
            </a:endParaRPr>
          </a:p>
          <a:p>
            <a:pPr algn="ctr">
              <a:lnSpc>
                <a:spcPct val="80000"/>
              </a:lnSpc>
            </a:pPr>
            <a:endParaRPr lang="ru-RU" sz="1733" dirty="0">
              <a:sym typeface="Proxima Nova Semibold"/>
            </a:endParaRPr>
          </a:p>
          <a:p>
            <a:pPr algn="ctr">
              <a:lnSpc>
                <a:spcPct val="80000"/>
              </a:lnSpc>
            </a:pPr>
            <a:endParaRPr lang="ru-RU" sz="1733" dirty="0">
              <a:sym typeface="Proxima Nova Semibold"/>
            </a:endParaRPr>
          </a:p>
          <a:p>
            <a:pPr algn="ctr">
              <a:lnSpc>
                <a:spcPct val="80000"/>
              </a:lnSpc>
            </a:pPr>
            <a:r>
              <a:rPr lang="ru-RU" sz="4267" b="1" dirty="0">
                <a:latin typeface="Calibri" panose="020F0502020204030204" pitchFamily="34" charset="0"/>
                <a:cs typeface="Calibri" panose="020F0502020204030204" pitchFamily="34" charset="0"/>
                <a:sym typeface="Proxima Nova Semibold"/>
              </a:rPr>
              <a:t>ЭЛЕКТРОННАЯ БИБЛИОТЕКА </a:t>
            </a:r>
          </a:p>
          <a:p>
            <a:pPr algn="ctr">
              <a:lnSpc>
                <a:spcPct val="80000"/>
              </a:lnSpc>
            </a:pPr>
            <a:r>
              <a:rPr lang="ru-RU" sz="4267" b="1" dirty="0">
                <a:latin typeface="Calibri" panose="020F0502020204030204" pitchFamily="34" charset="0"/>
                <a:cs typeface="Calibri" panose="020F0502020204030204" pitchFamily="34" charset="0"/>
                <a:sym typeface="Proxima Nova Semibold"/>
              </a:rPr>
              <a:t>«ДЕТСКАЯ ЛИТЕРАТУРА»</a:t>
            </a: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r>
              <a:rPr lang="ru-RU" sz="4267" b="1" dirty="0">
                <a:latin typeface="Calibri" panose="020F0502020204030204" pitchFamily="34" charset="0"/>
                <a:cs typeface="Calibri" panose="020F0502020204030204" pitchFamily="34" charset="0"/>
                <a:sym typeface="Proxima Nova Semibold"/>
              </a:rPr>
              <a:t>Функциональные возможности и преимущества:</a:t>
            </a:r>
            <a:endParaRPr sz="4267" b="1" dirty="0">
              <a:latin typeface="Calibri" panose="020F0502020204030204" pitchFamily="34" charset="0"/>
              <a:cs typeface="Calibri" panose="020F0502020204030204" pitchFamily="34" charset="0"/>
            </a:endParaRPr>
          </a:p>
        </p:txBody>
      </p:sp>
      <p:pic>
        <p:nvPicPr>
          <p:cNvPr id="68" name="Изображение 8"/>
          <p:cNvPicPr>
            <a:picLocks noChangeAspect="1"/>
          </p:cNvPicPr>
          <p:nvPr/>
        </p:nvPicPr>
        <p:blipFill>
          <a:blip r:embed="rId3"/>
          <a:stretch>
            <a:fillRect/>
          </a:stretch>
        </p:blipFill>
        <p:spPr>
          <a:xfrm>
            <a:off x="4908309" y="2772733"/>
            <a:ext cx="1187692" cy="1183472"/>
          </a:xfrm>
          <a:prstGeom prst="rect">
            <a:avLst/>
          </a:prstGeom>
        </p:spPr>
      </p:pic>
    </p:spTree>
    <p:extLst>
      <p:ext uri="{BB962C8B-B14F-4D97-AF65-F5344CB8AC3E}">
        <p14:creationId xmlns:p14="http://schemas.microsoft.com/office/powerpoint/2010/main" val="1858142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45</a:t>
            </a:fld>
            <a:endParaRPr/>
          </a:p>
        </p:txBody>
      </p:sp>
      <p:sp>
        <p:nvSpPr>
          <p:cNvPr id="67" name="Google Shape;139;p19"/>
          <p:cNvSpPr txBox="1"/>
          <p:nvPr/>
        </p:nvSpPr>
        <p:spPr>
          <a:xfrm>
            <a:off x="444138" y="113407"/>
            <a:ext cx="11303724" cy="6452856"/>
          </a:xfrm>
          <a:prstGeom prst="rect">
            <a:avLst/>
          </a:prstGeom>
          <a:noFill/>
          <a:ln>
            <a:noFill/>
          </a:ln>
        </p:spPr>
        <p:txBody>
          <a:bodyPr spcFirstLastPara="1" wrap="square" lIns="121900" tIns="121900" rIns="121900" bIns="121900" anchor="t" anchorCtr="0">
            <a:noAutofit/>
          </a:bodyPr>
          <a:lstStyle/>
          <a:p>
            <a:pPr algn="ctr">
              <a:lnSpc>
                <a:spcPct val="80000"/>
              </a:lnSpc>
            </a:pPr>
            <a:r>
              <a:rPr lang="ru-RU" sz="3200" b="1" dirty="0">
                <a:latin typeface="Calibri" panose="020F0502020204030204" pitchFamily="34" charset="0"/>
                <a:cs typeface="Calibri" panose="020F0502020204030204" pitchFamily="34" charset="0"/>
                <a:sym typeface="Proxima Nova Semibold"/>
              </a:rPr>
              <a:t>ЭЛЕКТРОННАЯ БИБЛИОТЕКА «ДЕТСКАЯ ЛИТЕРАТУРА»</a:t>
            </a:r>
          </a:p>
          <a:p>
            <a:pPr algn="ctr">
              <a:lnSpc>
                <a:spcPct val="80000"/>
              </a:lnSpc>
            </a:pPr>
            <a:endParaRPr lang="ru-RU" sz="3200" b="1" dirty="0">
              <a:latin typeface="Bahnschrift Condensed" panose="020B0502040204020203" pitchFamily="34" charset="0"/>
              <a:cs typeface="Calibri" panose="020F0502020204030204" pitchFamily="34" charset="0"/>
              <a:sym typeface="Proxima Nova Semibold"/>
            </a:endParaRPr>
          </a:p>
          <a:p>
            <a:pPr algn="just">
              <a:lnSpc>
                <a:spcPct val="80000"/>
              </a:lnSpc>
            </a:pPr>
            <a:r>
              <a:rPr lang="ru-RU" sz="3200" b="1" dirty="0">
                <a:latin typeface="Bahnschrift Condensed" panose="020B0502040204020203" pitchFamily="34" charset="0"/>
                <a:cs typeface="Calibri" panose="020F0502020204030204" pitchFamily="34" charset="0"/>
                <a:sym typeface="Proxima Nova Semibold"/>
              </a:rPr>
              <a:t>	</a:t>
            </a:r>
            <a:r>
              <a:rPr lang="ru-RU" sz="4267" b="1" dirty="0">
                <a:solidFill>
                  <a:schemeClr val="accent2">
                    <a:lumMod val="50000"/>
                  </a:schemeClr>
                </a:solidFill>
                <a:latin typeface="Bahnschrift Condensed" panose="020B0502040204020203" pitchFamily="34" charset="0"/>
                <a:cs typeface="Calibri" panose="020F0502020204030204" pitchFamily="34" charset="0"/>
                <a:sym typeface="Proxima Nova Semibold"/>
              </a:rPr>
              <a:t>Для учителя</a:t>
            </a:r>
            <a:r>
              <a:rPr lang="ru-RU" sz="4267" b="1" dirty="0">
                <a:latin typeface="Bahnschrift Condensed" panose="020B0502040204020203" pitchFamily="34" charset="0"/>
                <a:cs typeface="Calibri" panose="020F0502020204030204" pitchFamily="34" charset="0"/>
                <a:sym typeface="Proxima Nova Semibold"/>
              </a:rPr>
              <a:t>			                                  </a:t>
            </a:r>
            <a:r>
              <a:rPr lang="ru-RU" sz="4267" b="1" dirty="0">
                <a:solidFill>
                  <a:schemeClr val="accent2">
                    <a:lumMod val="50000"/>
                  </a:schemeClr>
                </a:solidFill>
                <a:latin typeface="Bahnschrift Condensed" panose="020B0502040204020203" pitchFamily="34" charset="0"/>
                <a:cs typeface="Calibri" panose="020F0502020204030204" pitchFamily="34" charset="0"/>
                <a:sym typeface="Proxima Nova Semibold"/>
              </a:rPr>
              <a:t>Для учащегося</a:t>
            </a:r>
          </a:p>
          <a:p>
            <a:pPr marL="228594" indent="-228594">
              <a:buFont typeface="Arial" panose="020B0604020202020204" pitchFamily="34" charset="0"/>
              <a:buChar char="•"/>
            </a:pPr>
            <a:r>
              <a:rPr lang="ru-RU" sz="1600" dirty="0"/>
              <a:t>Встраивание контента в образовательный процесс.                          Простая навигация</a:t>
            </a:r>
          </a:p>
          <a:p>
            <a:pPr lvl="0" algn="just"/>
            <a:r>
              <a:rPr lang="ru-RU" sz="1600" dirty="0"/>
              <a:t>Привязка к календарному/тематическому плану и                                -  </a:t>
            </a:r>
            <a:r>
              <a:rPr lang="ru-RU" sz="1600" b="1" dirty="0"/>
              <a:t>В любой операционной системе</a:t>
            </a:r>
            <a:endParaRPr lang="ru-RU" sz="1600" dirty="0"/>
          </a:p>
          <a:p>
            <a:pPr lvl="0" algn="just"/>
            <a:r>
              <a:rPr lang="ru-RU" sz="1600" dirty="0"/>
              <a:t>к программе учебников по литературе из ФПУ.                                        -  </a:t>
            </a:r>
            <a:r>
              <a:rPr lang="ru-RU" sz="1600" b="1" dirty="0"/>
              <a:t>На любом устройстве</a:t>
            </a:r>
            <a:endParaRPr lang="ru-RU" sz="1600" dirty="0"/>
          </a:p>
          <a:p>
            <a:pPr marL="228594" indent="-228594" algn="just">
              <a:buFont typeface="Arial" panose="020B0604020202020204" pitchFamily="34" charset="0"/>
              <a:buChar char="•"/>
            </a:pPr>
            <a:r>
              <a:rPr lang="ru-RU" sz="1600" dirty="0"/>
              <a:t>Более 300 книг в электронной форме                                                     -  </a:t>
            </a:r>
            <a:r>
              <a:rPr lang="ru-RU" sz="1600" b="1" dirty="0"/>
              <a:t>Офлайн и онлайн</a:t>
            </a:r>
            <a:endParaRPr lang="ru-RU" sz="1600" dirty="0"/>
          </a:p>
          <a:p>
            <a:pPr lvl="0" algn="just"/>
            <a:r>
              <a:rPr lang="ru-RU" sz="1600" dirty="0"/>
              <a:t>по всей школьной программе в рамках предметной                                -  Интерактивное оглавление  </a:t>
            </a:r>
          </a:p>
          <a:p>
            <a:pPr lvl="0" algn="just"/>
            <a:r>
              <a:rPr lang="ru-RU" sz="1600" dirty="0"/>
              <a:t>области «Филология» (Русский язык. Литература.                                      - Закладки и заметки</a:t>
            </a:r>
          </a:p>
          <a:p>
            <a:pPr lvl="0" algn="just"/>
            <a:r>
              <a:rPr lang="ru-RU" sz="1600" dirty="0"/>
              <a:t>Родная литература)                                                                                              -  Поиск по тексту</a:t>
            </a:r>
          </a:p>
          <a:p>
            <a:pPr marL="228594" indent="-228594" algn="just">
              <a:buFont typeface="Arial" panose="020B0604020202020204" pitchFamily="34" charset="0"/>
              <a:buChar char="•"/>
            </a:pPr>
            <a:r>
              <a:rPr lang="ru-RU" sz="1600" dirty="0"/>
              <a:t>Индивидуализация работы для группы или ученика</a:t>
            </a:r>
          </a:p>
          <a:p>
            <a:pPr marL="228594" indent="-228594" algn="just">
              <a:buFont typeface="Arial" panose="020B0604020202020204" pitchFamily="34" charset="0"/>
              <a:buChar char="•"/>
            </a:pPr>
            <a:r>
              <a:rPr lang="ru-RU" sz="1600" dirty="0"/>
              <a:t>Возможность объединения учеников в виртуальный </a:t>
            </a:r>
          </a:p>
          <a:p>
            <a:pPr algn="just"/>
            <a:r>
              <a:rPr lang="ru-RU" sz="1600" dirty="0"/>
              <a:t>класс, групповая работа с контентом </a:t>
            </a:r>
          </a:p>
          <a:p>
            <a:pPr algn="just"/>
            <a:r>
              <a:rPr lang="ru-RU" sz="1600" dirty="0"/>
              <a:t>(в режиме комментариев, заметок, ссылок </a:t>
            </a:r>
          </a:p>
          <a:p>
            <a:pPr algn="just"/>
            <a:r>
              <a:rPr lang="ru-RU" sz="1600" dirty="0"/>
              <a:t>на дополнительные внешние источники)</a:t>
            </a:r>
          </a:p>
          <a:p>
            <a:pPr marL="228594" indent="-228594" algn="just">
              <a:buFont typeface="Arial" panose="020B0604020202020204" pitchFamily="34" charset="0"/>
              <a:buChar char="•"/>
            </a:pPr>
            <a:r>
              <a:rPr lang="ru-RU" sz="1600" dirty="0"/>
              <a:t>Сохранение всей истории по каждому ученику</a:t>
            </a:r>
          </a:p>
          <a:p>
            <a:pPr algn="just"/>
            <a:r>
              <a:rPr lang="ru-RU" sz="1600" dirty="0"/>
              <a:t>(возможность учителя проконтролировать качество чтения)</a:t>
            </a:r>
          </a:p>
          <a:p>
            <a:pPr marL="228594" indent="-228594" algn="just">
              <a:buFont typeface="Arial" panose="020B0604020202020204" pitchFamily="34" charset="0"/>
              <a:buChar char="•"/>
            </a:pPr>
            <a:r>
              <a:rPr lang="ru-RU" sz="1600" dirty="0"/>
              <a:t>Дополнительные материалы, необходимые для урока</a:t>
            </a:r>
          </a:p>
          <a:p>
            <a:pPr marL="228594" indent="-228594" algn="just">
              <a:buFont typeface="Arial" panose="020B0604020202020204" pitchFamily="34" charset="0"/>
              <a:buChar char="•"/>
            </a:pPr>
            <a:r>
              <a:rPr lang="ru-RU" sz="1600" dirty="0"/>
              <a:t>Пополняемый контент</a:t>
            </a:r>
          </a:p>
          <a:p>
            <a:pPr marL="228594" indent="-228594" algn="just">
              <a:buFont typeface="Arial" panose="020B0604020202020204" pitchFamily="34" charset="0"/>
              <a:buChar char="•"/>
            </a:pPr>
            <a:r>
              <a:rPr lang="ru-RU" sz="1600" dirty="0"/>
              <a:t>Размещение ссылок в электронных </a:t>
            </a:r>
          </a:p>
          <a:p>
            <a:pPr algn="just"/>
            <a:r>
              <a:rPr lang="ru-RU" sz="1600" dirty="0"/>
              <a:t>дневниках на нужные страницы произведений.</a:t>
            </a:r>
          </a:p>
          <a:p>
            <a:pPr algn="just">
              <a:lnSpc>
                <a:spcPct val="80000"/>
              </a:lnSpc>
            </a:pPr>
            <a:endParaRPr lang="ru-RU" sz="4267" b="1" dirty="0">
              <a:latin typeface="Calibri" panose="020F0502020204030204" pitchFamily="34" charset="0"/>
              <a:cs typeface="Calibri" panose="020F0502020204030204" pitchFamily="34" charset="0"/>
              <a:sym typeface="Proxima Nova Semibold"/>
            </a:endParaRPr>
          </a:p>
          <a:p>
            <a:pPr algn="ctr">
              <a:lnSpc>
                <a:spcPct val="80000"/>
              </a:lnSpc>
            </a:pPr>
            <a:endParaRPr lang="ru-RU" sz="4267" b="1" dirty="0">
              <a:latin typeface="Calibri" panose="020F0502020204030204" pitchFamily="34" charset="0"/>
              <a:cs typeface="Calibri" panose="020F0502020204030204" pitchFamily="34" charset="0"/>
              <a:sym typeface="Proxima Nova Semibold"/>
            </a:endParaRPr>
          </a:p>
        </p:txBody>
      </p:sp>
      <p:pic>
        <p:nvPicPr>
          <p:cNvPr id="68" name="Изображение 8"/>
          <p:cNvPicPr>
            <a:picLocks noChangeAspect="1"/>
          </p:cNvPicPr>
          <p:nvPr/>
        </p:nvPicPr>
        <p:blipFill>
          <a:blip r:embed="rId3"/>
          <a:stretch>
            <a:fillRect/>
          </a:stretch>
        </p:blipFill>
        <p:spPr>
          <a:xfrm>
            <a:off x="226422" y="65898"/>
            <a:ext cx="722812" cy="720244"/>
          </a:xfrm>
          <a:prstGeom prst="rect">
            <a:avLst/>
          </a:prstGeom>
        </p:spPr>
      </p:pic>
      <p:cxnSp>
        <p:nvCxnSpPr>
          <p:cNvPr id="5" name="Прямая соединительная линия 4"/>
          <p:cNvCxnSpPr>
            <a:cxnSpLocks/>
          </p:cNvCxnSpPr>
          <p:nvPr/>
        </p:nvCxnSpPr>
        <p:spPr>
          <a:xfrm>
            <a:off x="5928128" y="2018992"/>
            <a:ext cx="48294" cy="4146864"/>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913483" y="2088277"/>
            <a:ext cx="69668" cy="417140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4185827" y="998280"/>
            <a:ext cx="542163" cy="507536"/>
          </a:xfrm>
          <a:prstGeom prst="ellipse">
            <a:avLst/>
          </a:prstGeom>
          <a:solidFill>
            <a:schemeClr val="bg1"/>
          </a:solidFill>
          <a:ln>
            <a:solidFill>
              <a:srgbClr val="005CA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2400"/>
          </a:p>
        </p:txBody>
      </p:sp>
      <p:sp>
        <p:nvSpPr>
          <p:cNvPr id="16" name="Freeform 162"/>
          <p:cNvSpPr>
            <a:spLocks noEditPoints="1"/>
          </p:cNvSpPr>
          <p:nvPr/>
        </p:nvSpPr>
        <p:spPr bwMode="auto">
          <a:xfrm>
            <a:off x="4260555" y="1116089"/>
            <a:ext cx="392704" cy="271915"/>
          </a:xfrm>
          <a:custGeom>
            <a:avLst/>
            <a:gdLst/>
            <a:ahLst/>
            <a:cxnLst>
              <a:cxn ang="0">
                <a:pos x="67" y="2"/>
              </a:cxn>
              <a:cxn ang="0">
                <a:pos x="87" y="12"/>
              </a:cxn>
              <a:cxn ang="0">
                <a:pos x="98" y="32"/>
              </a:cxn>
              <a:cxn ang="0">
                <a:pos x="98" y="48"/>
              </a:cxn>
              <a:cxn ang="0">
                <a:pos x="87" y="67"/>
              </a:cxn>
              <a:cxn ang="0">
                <a:pos x="67" y="78"/>
              </a:cxn>
              <a:cxn ang="0">
                <a:pos x="51" y="78"/>
              </a:cxn>
              <a:cxn ang="0">
                <a:pos x="32" y="67"/>
              </a:cxn>
              <a:cxn ang="0">
                <a:pos x="22" y="48"/>
              </a:cxn>
              <a:cxn ang="0">
                <a:pos x="22" y="32"/>
              </a:cxn>
              <a:cxn ang="0">
                <a:pos x="32" y="12"/>
              </a:cxn>
              <a:cxn ang="0">
                <a:pos x="51" y="2"/>
              </a:cxn>
              <a:cxn ang="0">
                <a:pos x="387" y="196"/>
              </a:cxn>
              <a:cxn ang="0">
                <a:pos x="389" y="304"/>
              </a:cxn>
              <a:cxn ang="0">
                <a:pos x="251" y="222"/>
              </a:cxn>
              <a:cxn ang="0">
                <a:pos x="222" y="222"/>
              </a:cxn>
              <a:cxn ang="0">
                <a:pos x="387" y="196"/>
              </a:cxn>
              <a:cxn ang="0">
                <a:pos x="196" y="23"/>
              </a:cxn>
              <a:cxn ang="0">
                <a:pos x="179" y="29"/>
              </a:cxn>
              <a:cxn ang="0">
                <a:pos x="175" y="32"/>
              </a:cxn>
              <a:cxn ang="0">
                <a:pos x="167" y="48"/>
              </a:cxn>
              <a:cxn ang="0">
                <a:pos x="158" y="110"/>
              </a:cxn>
              <a:cxn ang="0">
                <a:pos x="90" y="84"/>
              </a:cxn>
              <a:cxn ang="0">
                <a:pos x="24" y="84"/>
              </a:cxn>
              <a:cxn ang="0">
                <a:pos x="10" y="88"/>
              </a:cxn>
              <a:cxn ang="0">
                <a:pos x="1" y="98"/>
              </a:cxn>
              <a:cxn ang="0">
                <a:pos x="0" y="185"/>
              </a:cxn>
              <a:cxn ang="0">
                <a:pos x="28" y="128"/>
              </a:cxn>
              <a:cxn ang="0">
                <a:pos x="56" y="302"/>
              </a:cxn>
              <a:cxn ang="0">
                <a:pos x="62" y="302"/>
              </a:cxn>
              <a:cxn ang="0">
                <a:pos x="90" y="287"/>
              </a:cxn>
              <a:cxn ang="0">
                <a:pos x="117" y="128"/>
              </a:cxn>
              <a:cxn ang="0">
                <a:pos x="167" y="120"/>
              </a:cxn>
              <a:cxn ang="0">
                <a:pos x="167" y="167"/>
              </a:cxn>
              <a:cxn ang="0">
                <a:pos x="175" y="182"/>
              </a:cxn>
              <a:cxn ang="0">
                <a:pos x="175" y="182"/>
              </a:cxn>
              <a:cxn ang="0">
                <a:pos x="191" y="190"/>
              </a:cxn>
              <a:cxn ang="0">
                <a:pos x="383" y="190"/>
              </a:cxn>
              <a:cxn ang="0">
                <a:pos x="398" y="186"/>
              </a:cxn>
              <a:cxn ang="0">
                <a:pos x="404" y="182"/>
              </a:cxn>
              <a:cxn ang="0">
                <a:pos x="411" y="167"/>
              </a:cxn>
              <a:cxn ang="0">
                <a:pos x="411" y="53"/>
              </a:cxn>
              <a:cxn ang="0">
                <a:pos x="407" y="36"/>
              </a:cxn>
              <a:cxn ang="0">
                <a:pos x="398" y="29"/>
              </a:cxn>
              <a:cxn ang="0">
                <a:pos x="383" y="23"/>
              </a:cxn>
              <a:cxn ang="0">
                <a:pos x="383" y="47"/>
              </a:cxn>
              <a:cxn ang="0">
                <a:pos x="387" y="49"/>
              </a:cxn>
              <a:cxn ang="0">
                <a:pos x="389" y="53"/>
              </a:cxn>
              <a:cxn ang="0">
                <a:pos x="388" y="164"/>
              </a:cxn>
              <a:cxn ang="0">
                <a:pos x="387" y="165"/>
              </a:cxn>
              <a:cxn ang="0">
                <a:pos x="196" y="168"/>
              </a:cxn>
              <a:cxn ang="0">
                <a:pos x="192" y="165"/>
              </a:cxn>
              <a:cxn ang="0">
                <a:pos x="191" y="164"/>
              </a:cxn>
              <a:cxn ang="0">
                <a:pos x="282" y="96"/>
              </a:cxn>
              <a:cxn ang="0">
                <a:pos x="189" y="53"/>
              </a:cxn>
              <a:cxn ang="0">
                <a:pos x="192" y="49"/>
              </a:cxn>
              <a:cxn ang="0">
                <a:pos x="193" y="48"/>
              </a:cxn>
            </a:cxnLst>
            <a:rect l="0" t="0" r="r" b="b"/>
            <a:pathLst>
              <a:path w="411" h="304">
                <a:moveTo>
                  <a:pt x="59" y="0"/>
                </a:moveTo>
                <a:lnTo>
                  <a:pt x="59" y="0"/>
                </a:lnTo>
                <a:lnTo>
                  <a:pt x="67" y="2"/>
                </a:lnTo>
                <a:lnTo>
                  <a:pt x="75" y="4"/>
                </a:lnTo>
                <a:lnTo>
                  <a:pt x="81" y="8"/>
                </a:lnTo>
                <a:lnTo>
                  <a:pt x="87" y="12"/>
                </a:lnTo>
                <a:lnTo>
                  <a:pt x="91" y="18"/>
                </a:lnTo>
                <a:lnTo>
                  <a:pt x="95" y="25"/>
                </a:lnTo>
                <a:lnTo>
                  <a:pt x="98" y="32"/>
                </a:lnTo>
                <a:lnTo>
                  <a:pt x="99" y="40"/>
                </a:lnTo>
                <a:lnTo>
                  <a:pt x="99" y="40"/>
                </a:lnTo>
                <a:lnTo>
                  <a:pt x="98" y="48"/>
                </a:lnTo>
                <a:lnTo>
                  <a:pt x="95" y="54"/>
                </a:lnTo>
                <a:lnTo>
                  <a:pt x="91" y="62"/>
                </a:lnTo>
                <a:lnTo>
                  <a:pt x="87" y="67"/>
                </a:lnTo>
                <a:lnTo>
                  <a:pt x="81" y="73"/>
                </a:lnTo>
                <a:lnTo>
                  <a:pt x="75" y="76"/>
                </a:lnTo>
                <a:lnTo>
                  <a:pt x="67" y="78"/>
                </a:lnTo>
                <a:lnTo>
                  <a:pt x="59" y="79"/>
                </a:lnTo>
                <a:lnTo>
                  <a:pt x="59" y="79"/>
                </a:lnTo>
                <a:lnTo>
                  <a:pt x="51" y="78"/>
                </a:lnTo>
                <a:lnTo>
                  <a:pt x="44" y="76"/>
                </a:lnTo>
                <a:lnTo>
                  <a:pt x="37" y="73"/>
                </a:lnTo>
                <a:lnTo>
                  <a:pt x="32" y="67"/>
                </a:lnTo>
                <a:lnTo>
                  <a:pt x="27" y="62"/>
                </a:lnTo>
                <a:lnTo>
                  <a:pt x="23" y="54"/>
                </a:lnTo>
                <a:lnTo>
                  <a:pt x="22" y="48"/>
                </a:lnTo>
                <a:lnTo>
                  <a:pt x="20" y="40"/>
                </a:lnTo>
                <a:lnTo>
                  <a:pt x="20" y="40"/>
                </a:lnTo>
                <a:lnTo>
                  <a:pt x="22" y="32"/>
                </a:lnTo>
                <a:lnTo>
                  <a:pt x="23" y="25"/>
                </a:lnTo>
                <a:lnTo>
                  <a:pt x="27" y="18"/>
                </a:lnTo>
                <a:lnTo>
                  <a:pt x="32" y="12"/>
                </a:lnTo>
                <a:lnTo>
                  <a:pt x="37" y="8"/>
                </a:lnTo>
                <a:lnTo>
                  <a:pt x="44" y="4"/>
                </a:lnTo>
                <a:lnTo>
                  <a:pt x="51" y="2"/>
                </a:lnTo>
                <a:lnTo>
                  <a:pt x="59" y="0"/>
                </a:lnTo>
                <a:lnTo>
                  <a:pt x="59" y="0"/>
                </a:lnTo>
                <a:close/>
                <a:moveTo>
                  <a:pt x="387" y="196"/>
                </a:moveTo>
                <a:lnTo>
                  <a:pt x="387" y="222"/>
                </a:lnTo>
                <a:lnTo>
                  <a:pt x="366" y="222"/>
                </a:lnTo>
                <a:lnTo>
                  <a:pt x="389" y="304"/>
                </a:lnTo>
                <a:lnTo>
                  <a:pt x="360" y="304"/>
                </a:lnTo>
                <a:lnTo>
                  <a:pt x="336" y="222"/>
                </a:lnTo>
                <a:lnTo>
                  <a:pt x="251" y="222"/>
                </a:lnTo>
                <a:lnTo>
                  <a:pt x="228" y="304"/>
                </a:lnTo>
                <a:lnTo>
                  <a:pt x="198" y="304"/>
                </a:lnTo>
                <a:lnTo>
                  <a:pt x="222" y="222"/>
                </a:lnTo>
                <a:lnTo>
                  <a:pt x="197" y="222"/>
                </a:lnTo>
                <a:lnTo>
                  <a:pt x="197" y="196"/>
                </a:lnTo>
                <a:lnTo>
                  <a:pt x="387" y="196"/>
                </a:lnTo>
                <a:lnTo>
                  <a:pt x="387" y="196"/>
                </a:lnTo>
                <a:close/>
                <a:moveTo>
                  <a:pt x="196" y="23"/>
                </a:moveTo>
                <a:lnTo>
                  <a:pt x="196" y="23"/>
                </a:lnTo>
                <a:lnTo>
                  <a:pt x="191" y="25"/>
                </a:lnTo>
                <a:lnTo>
                  <a:pt x="184" y="26"/>
                </a:lnTo>
                <a:lnTo>
                  <a:pt x="179" y="29"/>
                </a:lnTo>
                <a:lnTo>
                  <a:pt x="175" y="32"/>
                </a:lnTo>
                <a:lnTo>
                  <a:pt x="175" y="32"/>
                </a:lnTo>
                <a:lnTo>
                  <a:pt x="175" y="32"/>
                </a:lnTo>
                <a:lnTo>
                  <a:pt x="171" y="36"/>
                </a:lnTo>
                <a:lnTo>
                  <a:pt x="169" y="42"/>
                </a:lnTo>
                <a:lnTo>
                  <a:pt x="167" y="48"/>
                </a:lnTo>
                <a:lnTo>
                  <a:pt x="167" y="53"/>
                </a:lnTo>
                <a:lnTo>
                  <a:pt x="167" y="110"/>
                </a:lnTo>
                <a:lnTo>
                  <a:pt x="158" y="110"/>
                </a:lnTo>
                <a:lnTo>
                  <a:pt x="158" y="101"/>
                </a:lnTo>
                <a:lnTo>
                  <a:pt x="117" y="101"/>
                </a:lnTo>
                <a:lnTo>
                  <a:pt x="90" y="84"/>
                </a:lnTo>
                <a:lnTo>
                  <a:pt x="90" y="84"/>
                </a:lnTo>
                <a:lnTo>
                  <a:pt x="24" y="84"/>
                </a:lnTo>
                <a:lnTo>
                  <a:pt x="24" y="84"/>
                </a:lnTo>
                <a:lnTo>
                  <a:pt x="19" y="84"/>
                </a:lnTo>
                <a:lnTo>
                  <a:pt x="14" y="85"/>
                </a:lnTo>
                <a:lnTo>
                  <a:pt x="10" y="88"/>
                </a:lnTo>
                <a:lnTo>
                  <a:pt x="6" y="91"/>
                </a:lnTo>
                <a:lnTo>
                  <a:pt x="4" y="94"/>
                </a:lnTo>
                <a:lnTo>
                  <a:pt x="1" y="98"/>
                </a:lnTo>
                <a:lnTo>
                  <a:pt x="0" y="103"/>
                </a:lnTo>
                <a:lnTo>
                  <a:pt x="0" y="109"/>
                </a:lnTo>
                <a:lnTo>
                  <a:pt x="0" y="185"/>
                </a:lnTo>
                <a:lnTo>
                  <a:pt x="24" y="185"/>
                </a:lnTo>
                <a:lnTo>
                  <a:pt x="24" y="128"/>
                </a:lnTo>
                <a:lnTo>
                  <a:pt x="28" y="128"/>
                </a:lnTo>
                <a:lnTo>
                  <a:pt x="28" y="128"/>
                </a:lnTo>
                <a:lnTo>
                  <a:pt x="28" y="302"/>
                </a:lnTo>
                <a:lnTo>
                  <a:pt x="56" y="302"/>
                </a:lnTo>
                <a:lnTo>
                  <a:pt x="56" y="217"/>
                </a:lnTo>
                <a:lnTo>
                  <a:pt x="62" y="217"/>
                </a:lnTo>
                <a:lnTo>
                  <a:pt x="62" y="302"/>
                </a:lnTo>
                <a:lnTo>
                  <a:pt x="90" y="302"/>
                </a:lnTo>
                <a:lnTo>
                  <a:pt x="90" y="287"/>
                </a:lnTo>
                <a:lnTo>
                  <a:pt x="90" y="287"/>
                </a:lnTo>
                <a:lnTo>
                  <a:pt x="90" y="128"/>
                </a:lnTo>
                <a:lnTo>
                  <a:pt x="90" y="113"/>
                </a:lnTo>
                <a:lnTo>
                  <a:pt x="117" y="128"/>
                </a:lnTo>
                <a:lnTo>
                  <a:pt x="158" y="128"/>
                </a:lnTo>
                <a:lnTo>
                  <a:pt x="158" y="122"/>
                </a:lnTo>
                <a:lnTo>
                  <a:pt x="167" y="120"/>
                </a:lnTo>
                <a:lnTo>
                  <a:pt x="167" y="162"/>
                </a:lnTo>
                <a:lnTo>
                  <a:pt x="167" y="162"/>
                </a:lnTo>
                <a:lnTo>
                  <a:pt x="167" y="167"/>
                </a:lnTo>
                <a:lnTo>
                  <a:pt x="169" y="173"/>
                </a:lnTo>
                <a:lnTo>
                  <a:pt x="171" y="177"/>
                </a:lnTo>
                <a:lnTo>
                  <a:pt x="175" y="182"/>
                </a:lnTo>
                <a:lnTo>
                  <a:pt x="175" y="182"/>
                </a:lnTo>
                <a:lnTo>
                  <a:pt x="175" y="182"/>
                </a:lnTo>
                <a:lnTo>
                  <a:pt x="175" y="182"/>
                </a:lnTo>
                <a:lnTo>
                  <a:pt x="180" y="186"/>
                </a:lnTo>
                <a:lnTo>
                  <a:pt x="184" y="189"/>
                </a:lnTo>
                <a:lnTo>
                  <a:pt x="191" y="190"/>
                </a:lnTo>
                <a:lnTo>
                  <a:pt x="196" y="190"/>
                </a:lnTo>
                <a:lnTo>
                  <a:pt x="383" y="190"/>
                </a:lnTo>
                <a:lnTo>
                  <a:pt x="383" y="190"/>
                </a:lnTo>
                <a:lnTo>
                  <a:pt x="388" y="190"/>
                </a:lnTo>
                <a:lnTo>
                  <a:pt x="395" y="189"/>
                </a:lnTo>
                <a:lnTo>
                  <a:pt x="398" y="186"/>
                </a:lnTo>
                <a:lnTo>
                  <a:pt x="404" y="182"/>
                </a:lnTo>
                <a:lnTo>
                  <a:pt x="404" y="182"/>
                </a:lnTo>
                <a:lnTo>
                  <a:pt x="404" y="182"/>
                </a:lnTo>
                <a:lnTo>
                  <a:pt x="407" y="178"/>
                </a:lnTo>
                <a:lnTo>
                  <a:pt x="410" y="173"/>
                </a:lnTo>
                <a:lnTo>
                  <a:pt x="411" y="167"/>
                </a:lnTo>
                <a:lnTo>
                  <a:pt x="411" y="162"/>
                </a:lnTo>
                <a:lnTo>
                  <a:pt x="411" y="53"/>
                </a:lnTo>
                <a:lnTo>
                  <a:pt x="411" y="53"/>
                </a:lnTo>
                <a:lnTo>
                  <a:pt x="411" y="47"/>
                </a:lnTo>
                <a:lnTo>
                  <a:pt x="410" y="42"/>
                </a:lnTo>
                <a:lnTo>
                  <a:pt x="407" y="36"/>
                </a:lnTo>
                <a:lnTo>
                  <a:pt x="404" y="32"/>
                </a:lnTo>
                <a:lnTo>
                  <a:pt x="404" y="32"/>
                </a:lnTo>
                <a:lnTo>
                  <a:pt x="398" y="29"/>
                </a:lnTo>
                <a:lnTo>
                  <a:pt x="395" y="26"/>
                </a:lnTo>
                <a:lnTo>
                  <a:pt x="388" y="25"/>
                </a:lnTo>
                <a:lnTo>
                  <a:pt x="383" y="23"/>
                </a:lnTo>
                <a:lnTo>
                  <a:pt x="196" y="23"/>
                </a:lnTo>
                <a:lnTo>
                  <a:pt x="196" y="23"/>
                </a:lnTo>
                <a:close/>
                <a:moveTo>
                  <a:pt x="383" y="47"/>
                </a:moveTo>
                <a:lnTo>
                  <a:pt x="383" y="47"/>
                </a:lnTo>
                <a:lnTo>
                  <a:pt x="386" y="48"/>
                </a:lnTo>
                <a:lnTo>
                  <a:pt x="387" y="49"/>
                </a:lnTo>
                <a:lnTo>
                  <a:pt x="387" y="49"/>
                </a:lnTo>
                <a:lnTo>
                  <a:pt x="388" y="51"/>
                </a:lnTo>
                <a:lnTo>
                  <a:pt x="389" y="53"/>
                </a:lnTo>
                <a:lnTo>
                  <a:pt x="389" y="162"/>
                </a:lnTo>
                <a:lnTo>
                  <a:pt x="389" y="162"/>
                </a:lnTo>
                <a:lnTo>
                  <a:pt x="388" y="164"/>
                </a:lnTo>
                <a:lnTo>
                  <a:pt x="387" y="165"/>
                </a:lnTo>
                <a:lnTo>
                  <a:pt x="387" y="165"/>
                </a:lnTo>
                <a:lnTo>
                  <a:pt x="387" y="165"/>
                </a:lnTo>
                <a:lnTo>
                  <a:pt x="386" y="167"/>
                </a:lnTo>
                <a:lnTo>
                  <a:pt x="383" y="168"/>
                </a:lnTo>
                <a:lnTo>
                  <a:pt x="196" y="168"/>
                </a:lnTo>
                <a:lnTo>
                  <a:pt x="196" y="168"/>
                </a:lnTo>
                <a:lnTo>
                  <a:pt x="193" y="167"/>
                </a:lnTo>
                <a:lnTo>
                  <a:pt x="192" y="165"/>
                </a:lnTo>
                <a:lnTo>
                  <a:pt x="192" y="165"/>
                </a:lnTo>
                <a:lnTo>
                  <a:pt x="192" y="165"/>
                </a:lnTo>
                <a:lnTo>
                  <a:pt x="191" y="164"/>
                </a:lnTo>
                <a:lnTo>
                  <a:pt x="189" y="162"/>
                </a:lnTo>
                <a:lnTo>
                  <a:pt x="189" y="115"/>
                </a:lnTo>
                <a:lnTo>
                  <a:pt x="282" y="96"/>
                </a:lnTo>
                <a:lnTo>
                  <a:pt x="282" y="94"/>
                </a:lnTo>
                <a:lnTo>
                  <a:pt x="189" y="106"/>
                </a:lnTo>
                <a:lnTo>
                  <a:pt x="189" y="53"/>
                </a:lnTo>
                <a:lnTo>
                  <a:pt x="189" y="53"/>
                </a:lnTo>
                <a:lnTo>
                  <a:pt x="191" y="51"/>
                </a:lnTo>
                <a:lnTo>
                  <a:pt x="192" y="49"/>
                </a:lnTo>
                <a:lnTo>
                  <a:pt x="192" y="49"/>
                </a:lnTo>
                <a:lnTo>
                  <a:pt x="192" y="49"/>
                </a:lnTo>
                <a:lnTo>
                  <a:pt x="193" y="48"/>
                </a:lnTo>
                <a:lnTo>
                  <a:pt x="196" y="47"/>
                </a:lnTo>
                <a:lnTo>
                  <a:pt x="383" y="47"/>
                </a:lnTo>
                <a:close/>
              </a:path>
            </a:pathLst>
          </a:custGeom>
          <a:solidFill>
            <a:srgbClr val="005CAB"/>
          </a:solidFill>
          <a:ln w="9525">
            <a:noFill/>
            <a:round/>
            <a:headEnd/>
            <a:tailEnd/>
          </a:ln>
        </p:spPr>
        <p:txBody>
          <a:bodyPr vert="horz" wrap="square" lIns="84407" tIns="42203" rIns="84407" bIns="42203" numCol="1" anchor="t" anchorCtr="0" compatLnSpc="1">
            <a:prstTxWarp prst="textNoShape">
              <a:avLst/>
            </a:prstTxWarp>
          </a:bodyPr>
          <a:lstStyle/>
          <a:p>
            <a:endParaRPr lang="en-US" sz="1600" dirty="0"/>
          </a:p>
        </p:txBody>
      </p:sp>
      <p:sp>
        <p:nvSpPr>
          <p:cNvPr id="17" name="Овал 16"/>
          <p:cNvSpPr/>
          <p:nvPr/>
        </p:nvSpPr>
        <p:spPr>
          <a:xfrm>
            <a:off x="6796143" y="1061269"/>
            <a:ext cx="457773" cy="444547"/>
          </a:xfrm>
          <a:prstGeom prst="ellipse">
            <a:avLst/>
          </a:prstGeom>
          <a:solidFill>
            <a:schemeClr val="bg1"/>
          </a:solidFill>
          <a:ln>
            <a:solidFill>
              <a:srgbClr val="005CA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ru-RU" sz="2400"/>
          </a:p>
        </p:txBody>
      </p:sp>
      <p:sp>
        <p:nvSpPr>
          <p:cNvPr id="18" name="Freeform 163"/>
          <p:cNvSpPr>
            <a:spLocks noEditPoints="1"/>
          </p:cNvSpPr>
          <p:nvPr/>
        </p:nvSpPr>
        <p:spPr bwMode="auto">
          <a:xfrm>
            <a:off x="6875553" y="1164416"/>
            <a:ext cx="298952" cy="215419"/>
          </a:xfrm>
          <a:custGeom>
            <a:avLst/>
            <a:gdLst/>
            <a:ahLst/>
            <a:cxnLst>
              <a:cxn ang="0">
                <a:pos x="680" y="573"/>
              </a:cxn>
              <a:cxn ang="0">
                <a:pos x="670" y="581"/>
              </a:cxn>
              <a:cxn ang="0">
                <a:pos x="644" y="595"/>
              </a:cxn>
              <a:cxn ang="0">
                <a:pos x="599" y="610"/>
              </a:cxn>
              <a:cxn ang="0">
                <a:pos x="532" y="626"/>
              </a:cxn>
              <a:cxn ang="0">
                <a:pos x="459" y="632"/>
              </a:cxn>
              <a:cxn ang="0">
                <a:pos x="385" y="631"/>
              </a:cxn>
              <a:cxn ang="0">
                <a:pos x="314" y="623"/>
              </a:cxn>
              <a:cxn ang="0">
                <a:pos x="250" y="608"/>
              </a:cxn>
              <a:cxn ang="0">
                <a:pos x="198" y="587"/>
              </a:cxn>
              <a:cxn ang="0">
                <a:pos x="177" y="573"/>
              </a:cxn>
              <a:cxn ang="0">
                <a:pos x="410" y="397"/>
              </a:cxn>
              <a:cxn ang="0">
                <a:pos x="680" y="301"/>
              </a:cxn>
              <a:cxn ang="0">
                <a:pos x="768" y="228"/>
              </a:cxn>
              <a:cxn ang="0">
                <a:pos x="768" y="397"/>
              </a:cxn>
              <a:cxn ang="0">
                <a:pos x="779" y="410"/>
              </a:cxn>
              <a:cxn ang="0">
                <a:pos x="785" y="427"/>
              </a:cxn>
              <a:cxn ang="0">
                <a:pos x="782" y="437"/>
              </a:cxn>
              <a:cxn ang="0">
                <a:pos x="817" y="634"/>
              </a:cxn>
              <a:cxn ang="0">
                <a:pos x="801" y="640"/>
              </a:cxn>
              <a:cxn ang="0">
                <a:pos x="767" y="649"/>
              </a:cxn>
              <a:cxn ang="0">
                <a:pos x="730" y="649"/>
              </a:cxn>
              <a:cxn ang="0">
                <a:pos x="701" y="640"/>
              </a:cxn>
              <a:cxn ang="0">
                <a:pos x="720" y="452"/>
              </a:cxn>
              <a:cxn ang="0">
                <a:pos x="716" y="446"/>
              </a:cxn>
              <a:cxn ang="0">
                <a:pos x="710" y="435"/>
              </a:cxn>
              <a:cxn ang="0">
                <a:pos x="710" y="427"/>
              </a:cxn>
              <a:cxn ang="0">
                <a:pos x="714" y="410"/>
              </a:cxn>
              <a:cxn ang="0">
                <a:pos x="727" y="397"/>
              </a:cxn>
              <a:cxn ang="0">
                <a:pos x="727" y="242"/>
              </a:cxn>
              <a:cxn ang="0">
                <a:pos x="0" y="151"/>
              </a:cxn>
              <a:cxn ang="0">
                <a:pos x="410" y="352"/>
              </a:cxn>
              <a:cxn ang="0">
                <a:pos x="463" y="159"/>
              </a:cxn>
              <a:cxn ang="0">
                <a:pos x="456" y="161"/>
              </a:cxn>
              <a:cxn ang="0">
                <a:pos x="436" y="164"/>
              </a:cxn>
              <a:cxn ang="0">
                <a:pos x="426" y="165"/>
              </a:cxn>
              <a:cxn ang="0">
                <a:pos x="403" y="162"/>
              </a:cxn>
              <a:cxn ang="0">
                <a:pos x="382" y="155"/>
              </a:cxn>
              <a:cxn ang="0">
                <a:pos x="369" y="146"/>
              </a:cxn>
              <a:cxn ang="0">
                <a:pos x="364" y="133"/>
              </a:cxn>
              <a:cxn ang="0">
                <a:pos x="365" y="126"/>
              </a:cxn>
              <a:cxn ang="0">
                <a:pos x="374" y="115"/>
              </a:cxn>
              <a:cxn ang="0">
                <a:pos x="391" y="106"/>
              </a:cxn>
              <a:cxn ang="0">
                <a:pos x="414" y="102"/>
              </a:cxn>
              <a:cxn ang="0">
                <a:pos x="426" y="101"/>
              </a:cxn>
              <a:cxn ang="0">
                <a:pos x="459" y="106"/>
              </a:cxn>
              <a:cxn ang="0">
                <a:pos x="477" y="115"/>
              </a:cxn>
              <a:cxn ang="0">
                <a:pos x="754" y="212"/>
              </a:cxn>
              <a:cxn ang="0">
                <a:pos x="769" y="224"/>
              </a:cxn>
              <a:cxn ang="0">
                <a:pos x="876" y="150"/>
              </a:cxn>
            </a:cxnLst>
            <a:rect l="0" t="0" r="r" b="b"/>
            <a:pathLst>
              <a:path w="876" h="650">
                <a:moveTo>
                  <a:pt x="680" y="301"/>
                </a:moveTo>
                <a:lnTo>
                  <a:pt x="680" y="573"/>
                </a:lnTo>
                <a:lnTo>
                  <a:pt x="680" y="573"/>
                </a:lnTo>
                <a:lnTo>
                  <a:pt x="670" y="581"/>
                </a:lnTo>
                <a:lnTo>
                  <a:pt x="657" y="588"/>
                </a:lnTo>
                <a:lnTo>
                  <a:pt x="644" y="595"/>
                </a:lnTo>
                <a:lnTo>
                  <a:pt x="630" y="600"/>
                </a:lnTo>
                <a:lnTo>
                  <a:pt x="599" y="610"/>
                </a:lnTo>
                <a:lnTo>
                  <a:pt x="567" y="619"/>
                </a:lnTo>
                <a:lnTo>
                  <a:pt x="532" y="626"/>
                </a:lnTo>
                <a:lnTo>
                  <a:pt x="496" y="630"/>
                </a:lnTo>
                <a:lnTo>
                  <a:pt x="459" y="632"/>
                </a:lnTo>
                <a:lnTo>
                  <a:pt x="422" y="632"/>
                </a:lnTo>
                <a:lnTo>
                  <a:pt x="385" y="631"/>
                </a:lnTo>
                <a:lnTo>
                  <a:pt x="348" y="628"/>
                </a:lnTo>
                <a:lnTo>
                  <a:pt x="314" y="623"/>
                </a:lnTo>
                <a:lnTo>
                  <a:pt x="281" y="617"/>
                </a:lnTo>
                <a:lnTo>
                  <a:pt x="250" y="608"/>
                </a:lnTo>
                <a:lnTo>
                  <a:pt x="222" y="599"/>
                </a:lnTo>
                <a:lnTo>
                  <a:pt x="198" y="587"/>
                </a:lnTo>
                <a:lnTo>
                  <a:pt x="187" y="581"/>
                </a:lnTo>
                <a:lnTo>
                  <a:pt x="177" y="573"/>
                </a:lnTo>
                <a:lnTo>
                  <a:pt x="177" y="302"/>
                </a:lnTo>
                <a:lnTo>
                  <a:pt x="410" y="397"/>
                </a:lnTo>
                <a:lnTo>
                  <a:pt x="680" y="301"/>
                </a:lnTo>
                <a:lnTo>
                  <a:pt x="680" y="301"/>
                </a:lnTo>
                <a:close/>
                <a:moveTo>
                  <a:pt x="727" y="242"/>
                </a:moveTo>
                <a:lnTo>
                  <a:pt x="768" y="228"/>
                </a:lnTo>
                <a:lnTo>
                  <a:pt x="768" y="397"/>
                </a:lnTo>
                <a:lnTo>
                  <a:pt x="768" y="397"/>
                </a:lnTo>
                <a:lnTo>
                  <a:pt x="774" y="404"/>
                </a:lnTo>
                <a:lnTo>
                  <a:pt x="779" y="410"/>
                </a:lnTo>
                <a:lnTo>
                  <a:pt x="783" y="418"/>
                </a:lnTo>
                <a:lnTo>
                  <a:pt x="785" y="427"/>
                </a:lnTo>
                <a:lnTo>
                  <a:pt x="785" y="427"/>
                </a:lnTo>
                <a:lnTo>
                  <a:pt x="782" y="437"/>
                </a:lnTo>
                <a:lnTo>
                  <a:pt x="778" y="446"/>
                </a:lnTo>
                <a:lnTo>
                  <a:pt x="817" y="634"/>
                </a:lnTo>
                <a:lnTo>
                  <a:pt x="817" y="634"/>
                </a:lnTo>
                <a:lnTo>
                  <a:pt x="801" y="640"/>
                </a:lnTo>
                <a:lnTo>
                  <a:pt x="783" y="646"/>
                </a:lnTo>
                <a:lnTo>
                  <a:pt x="767" y="649"/>
                </a:lnTo>
                <a:lnTo>
                  <a:pt x="748" y="650"/>
                </a:lnTo>
                <a:lnTo>
                  <a:pt x="730" y="649"/>
                </a:lnTo>
                <a:lnTo>
                  <a:pt x="715" y="645"/>
                </a:lnTo>
                <a:lnTo>
                  <a:pt x="701" y="640"/>
                </a:lnTo>
                <a:lnTo>
                  <a:pt x="688" y="634"/>
                </a:lnTo>
                <a:lnTo>
                  <a:pt x="720" y="452"/>
                </a:lnTo>
                <a:lnTo>
                  <a:pt x="720" y="452"/>
                </a:lnTo>
                <a:lnTo>
                  <a:pt x="716" y="446"/>
                </a:lnTo>
                <a:lnTo>
                  <a:pt x="712" y="441"/>
                </a:lnTo>
                <a:lnTo>
                  <a:pt x="710" y="435"/>
                </a:lnTo>
                <a:lnTo>
                  <a:pt x="710" y="427"/>
                </a:lnTo>
                <a:lnTo>
                  <a:pt x="710" y="427"/>
                </a:lnTo>
                <a:lnTo>
                  <a:pt x="711" y="418"/>
                </a:lnTo>
                <a:lnTo>
                  <a:pt x="714" y="410"/>
                </a:lnTo>
                <a:lnTo>
                  <a:pt x="719" y="403"/>
                </a:lnTo>
                <a:lnTo>
                  <a:pt x="727" y="397"/>
                </a:lnTo>
                <a:lnTo>
                  <a:pt x="727" y="242"/>
                </a:lnTo>
                <a:lnTo>
                  <a:pt x="727" y="242"/>
                </a:lnTo>
                <a:close/>
                <a:moveTo>
                  <a:pt x="418" y="0"/>
                </a:moveTo>
                <a:lnTo>
                  <a:pt x="0" y="151"/>
                </a:lnTo>
                <a:lnTo>
                  <a:pt x="0" y="184"/>
                </a:lnTo>
                <a:lnTo>
                  <a:pt x="410" y="352"/>
                </a:lnTo>
                <a:lnTo>
                  <a:pt x="715" y="244"/>
                </a:lnTo>
                <a:lnTo>
                  <a:pt x="463" y="159"/>
                </a:lnTo>
                <a:lnTo>
                  <a:pt x="463" y="159"/>
                </a:lnTo>
                <a:lnTo>
                  <a:pt x="456" y="161"/>
                </a:lnTo>
                <a:lnTo>
                  <a:pt x="447" y="162"/>
                </a:lnTo>
                <a:lnTo>
                  <a:pt x="436" y="164"/>
                </a:lnTo>
                <a:lnTo>
                  <a:pt x="426" y="165"/>
                </a:lnTo>
                <a:lnTo>
                  <a:pt x="426" y="165"/>
                </a:lnTo>
                <a:lnTo>
                  <a:pt x="414" y="164"/>
                </a:lnTo>
                <a:lnTo>
                  <a:pt x="403" y="162"/>
                </a:lnTo>
                <a:lnTo>
                  <a:pt x="391" y="159"/>
                </a:lnTo>
                <a:lnTo>
                  <a:pt x="382" y="155"/>
                </a:lnTo>
                <a:lnTo>
                  <a:pt x="374" y="151"/>
                </a:lnTo>
                <a:lnTo>
                  <a:pt x="369" y="146"/>
                </a:lnTo>
                <a:lnTo>
                  <a:pt x="365" y="139"/>
                </a:lnTo>
                <a:lnTo>
                  <a:pt x="364" y="133"/>
                </a:lnTo>
                <a:lnTo>
                  <a:pt x="364" y="133"/>
                </a:lnTo>
                <a:lnTo>
                  <a:pt x="365" y="126"/>
                </a:lnTo>
                <a:lnTo>
                  <a:pt x="369" y="120"/>
                </a:lnTo>
                <a:lnTo>
                  <a:pt x="374" y="115"/>
                </a:lnTo>
                <a:lnTo>
                  <a:pt x="382" y="110"/>
                </a:lnTo>
                <a:lnTo>
                  <a:pt x="391" y="106"/>
                </a:lnTo>
                <a:lnTo>
                  <a:pt x="403" y="103"/>
                </a:lnTo>
                <a:lnTo>
                  <a:pt x="414" y="102"/>
                </a:lnTo>
                <a:lnTo>
                  <a:pt x="426" y="101"/>
                </a:lnTo>
                <a:lnTo>
                  <a:pt x="426" y="101"/>
                </a:lnTo>
                <a:lnTo>
                  <a:pt x="444" y="102"/>
                </a:lnTo>
                <a:lnTo>
                  <a:pt x="459" y="106"/>
                </a:lnTo>
                <a:lnTo>
                  <a:pt x="472" y="112"/>
                </a:lnTo>
                <a:lnTo>
                  <a:pt x="477" y="115"/>
                </a:lnTo>
                <a:lnTo>
                  <a:pt x="483" y="119"/>
                </a:lnTo>
                <a:lnTo>
                  <a:pt x="754" y="212"/>
                </a:lnTo>
                <a:lnTo>
                  <a:pt x="769" y="217"/>
                </a:lnTo>
                <a:lnTo>
                  <a:pt x="769" y="224"/>
                </a:lnTo>
                <a:lnTo>
                  <a:pt x="876" y="186"/>
                </a:lnTo>
                <a:lnTo>
                  <a:pt x="876" y="150"/>
                </a:lnTo>
                <a:lnTo>
                  <a:pt x="418" y="0"/>
                </a:lnTo>
                <a:close/>
              </a:path>
            </a:pathLst>
          </a:custGeom>
          <a:solidFill>
            <a:srgbClr val="005CAB"/>
          </a:solidFill>
          <a:ln w="9525">
            <a:noFill/>
            <a:round/>
            <a:headEnd/>
            <a:tailEnd/>
          </a:ln>
        </p:spPr>
        <p:txBody>
          <a:bodyPr vert="horz" wrap="square" lIns="84407" tIns="42203" rIns="84407" bIns="42203" numCol="1" anchor="t" anchorCtr="0" compatLnSpc="1">
            <a:prstTxWarp prst="textNoShape">
              <a:avLst/>
            </a:prstTxWarp>
          </a:bodyPr>
          <a:lstStyle/>
          <a:p>
            <a:endParaRPr lang="en-US" sz="1600" dirty="0"/>
          </a:p>
        </p:txBody>
      </p:sp>
    </p:spTree>
    <p:extLst>
      <p:ext uri="{BB962C8B-B14F-4D97-AF65-F5344CB8AC3E}">
        <p14:creationId xmlns:p14="http://schemas.microsoft.com/office/powerpoint/2010/main" val="1671413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2" name="Google Shape;112;p18"/>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19" name="Google Shape;119;p18"/>
          <p:cNvSpPr txBox="1">
            <a:spLocks noGrp="1"/>
          </p:cNvSpPr>
          <p:nvPr>
            <p:ph type="sldNum" idx="12"/>
          </p:nvPr>
        </p:nvSpPr>
        <p:spPr>
          <a:xfrm>
            <a:off x="11460411" y="6165856"/>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46</a:t>
            </a:fld>
            <a:endParaRPr/>
          </a:p>
        </p:txBody>
      </p:sp>
      <p:sp>
        <p:nvSpPr>
          <p:cNvPr id="67" name="Google Shape;139;p19"/>
          <p:cNvSpPr txBox="1"/>
          <p:nvPr/>
        </p:nvSpPr>
        <p:spPr>
          <a:xfrm>
            <a:off x="444138" y="113407"/>
            <a:ext cx="11303724" cy="5024651"/>
          </a:xfrm>
          <a:prstGeom prst="rect">
            <a:avLst/>
          </a:prstGeom>
          <a:noFill/>
          <a:ln>
            <a:noFill/>
          </a:ln>
        </p:spPr>
        <p:txBody>
          <a:bodyPr spcFirstLastPara="1" wrap="square" lIns="121900" tIns="121900" rIns="121900" bIns="121900" anchor="t" anchorCtr="0">
            <a:noAutofit/>
          </a:bodyPr>
          <a:lstStyle/>
          <a:p>
            <a:pPr algn="ctr">
              <a:lnSpc>
                <a:spcPct val="80000"/>
              </a:lnSpc>
            </a:pPr>
            <a:r>
              <a:rPr lang="ru-RU" sz="3200" b="1" dirty="0">
                <a:latin typeface="Calibri" panose="020F0502020204030204" pitchFamily="34" charset="0"/>
                <a:cs typeface="Calibri" panose="020F0502020204030204" pitchFamily="34" charset="0"/>
                <a:sym typeface="Proxima Nova Semibold"/>
              </a:rPr>
              <a:t>ЭЛЕКТРОННАЯ БИБЛИОТЕКА «ДЕТСКАЯ ЛИТЕРАТУРА»</a:t>
            </a:r>
          </a:p>
          <a:p>
            <a:pPr algn="just">
              <a:lnSpc>
                <a:spcPct val="80000"/>
              </a:lnSpc>
            </a:pPr>
            <a:r>
              <a:rPr lang="ru-RU" sz="3200" b="1" dirty="0">
                <a:latin typeface="Bahnschrift Condensed" panose="020B0502040204020203" pitchFamily="34" charset="0"/>
                <a:cs typeface="Calibri" panose="020F0502020204030204" pitchFamily="34" charset="0"/>
                <a:sym typeface="Proxima Nova Semibold"/>
              </a:rPr>
              <a:t>			</a:t>
            </a:r>
          </a:p>
          <a:p>
            <a:pPr algn="ctr">
              <a:lnSpc>
                <a:spcPct val="80000"/>
              </a:lnSpc>
            </a:pPr>
            <a:r>
              <a:rPr lang="ru-RU" sz="2667" b="1" dirty="0">
                <a:solidFill>
                  <a:schemeClr val="accent2">
                    <a:lumMod val="50000"/>
                  </a:schemeClr>
                </a:solidFill>
                <a:latin typeface="Bahnschrift Condensed" panose="020B0502040204020203" pitchFamily="34" charset="0"/>
                <a:cs typeface="Calibri" panose="020F0502020204030204" pitchFamily="34" charset="0"/>
                <a:sym typeface="Proxima Nova Semibold"/>
              </a:rPr>
              <a:t>Для </a:t>
            </a:r>
            <a:r>
              <a:rPr lang="ru-RU" sz="2667" b="1" dirty="0">
                <a:solidFill>
                  <a:schemeClr val="accent2">
                    <a:lumMod val="50000"/>
                  </a:schemeClr>
                </a:solidFill>
                <a:latin typeface="Bahnschrift Condensed" panose="020B0502040204020203" pitchFamily="34" charset="0"/>
                <a:cs typeface="Calibri" panose="020F0502020204030204" pitchFamily="34" charset="0"/>
              </a:rPr>
              <a:t>администратора (библиотекаря, специалиста Департамента образования, методиста по ресурсному обеспечению)</a:t>
            </a:r>
          </a:p>
          <a:p>
            <a:pPr algn="ctr">
              <a:lnSpc>
                <a:spcPct val="80000"/>
              </a:lnSpc>
            </a:pPr>
            <a:r>
              <a:rPr lang="ru-RU" sz="2667" b="1" dirty="0">
                <a:solidFill>
                  <a:schemeClr val="accent2">
                    <a:lumMod val="50000"/>
                  </a:schemeClr>
                </a:solidFill>
                <a:latin typeface="Bahnschrift Condensed" panose="020B0502040204020203" pitchFamily="34" charset="0"/>
                <a:cs typeface="Calibri" panose="020F0502020204030204" pitchFamily="34" charset="0"/>
                <a:sym typeface="Proxima Nova Semibold"/>
              </a:rPr>
              <a:t>	</a:t>
            </a:r>
          </a:p>
          <a:p>
            <a:pPr marL="380990" indent="-380990">
              <a:buFont typeface="Arial" panose="020B0604020202020204" pitchFamily="34" charset="0"/>
              <a:buChar char="•"/>
            </a:pPr>
            <a:r>
              <a:rPr lang="ru-RU" sz="2400" dirty="0">
                <a:latin typeface="Bahnschrift Condensed" panose="020B0502040204020203" pitchFamily="34" charset="0"/>
              </a:rPr>
              <a:t>Комплектование библиотечных фондов в условиях ограниченного бюджета. Возможность пополнения баланса на любое количество экземпляров/книговыдач.</a:t>
            </a:r>
          </a:p>
          <a:p>
            <a:pPr marL="380990" indent="-380990">
              <a:buFont typeface="Arial" panose="020B0604020202020204" pitchFamily="34" charset="0"/>
              <a:buChar char="•"/>
            </a:pPr>
            <a:r>
              <a:rPr lang="ru-RU" sz="2400" dirty="0">
                <a:latin typeface="Bahnschrift Condensed" panose="020B0502040204020203" pitchFamily="34" charset="0"/>
              </a:rPr>
              <a:t>Управление квотами. Пополняемый контент </a:t>
            </a:r>
          </a:p>
          <a:p>
            <a:pPr marL="380990" indent="-380990">
              <a:buFont typeface="Arial" panose="020B0604020202020204" pitchFamily="34" charset="0"/>
              <a:buChar char="•"/>
            </a:pPr>
            <a:r>
              <a:rPr lang="ru-RU" sz="2400" dirty="0">
                <a:latin typeface="Bahnschrift Condensed" panose="020B0502040204020203" pitchFamily="34" charset="0"/>
              </a:rPr>
              <a:t>Выдача художественной литературы по заявкам пользователей. Полноценный функционал для школьного библиотекаря.</a:t>
            </a:r>
          </a:p>
          <a:p>
            <a:pPr marL="380990" indent="-380990">
              <a:buFont typeface="Arial" panose="020B0604020202020204" pitchFamily="34" charset="0"/>
              <a:buChar char="•"/>
            </a:pPr>
            <a:r>
              <a:rPr lang="ru-RU" sz="2400" dirty="0">
                <a:latin typeface="Bahnschrift Condensed" panose="020B0502040204020203" pitchFamily="34" charset="0"/>
              </a:rPr>
              <a:t>Онлайн-статистика по использованию контента</a:t>
            </a:r>
          </a:p>
          <a:p>
            <a:pPr marL="380990" indent="-380990">
              <a:buFont typeface="Arial" panose="020B0604020202020204" pitchFamily="34" charset="0"/>
              <a:buChar char="•"/>
            </a:pPr>
            <a:r>
              <a:rPr lang="ru-RU" sz="2400" dirty="0">
                <a:latin typeface="Bahnschrift Condensed" panose="020B0502040204020203" pitchFamily="34" charset="0"/>
              </a:rPr>
              <a:t>Материалы, необходимые для отчетности</a:t>
            </a:r>
          </a:p>
          <a:p>
            <a:pPr marL="380990" indent="-380990">
              <a:buFont typeface="Arial" panose="020B0604020202020204" pitchFamily="34" charset="0"/>
              <a:buChar char="•"/>
            </a:pPr>
            <a:r>
              <a:rPr lang="ru-RU" sz="2400" dirty="0">
                <a:latin typeface="Bahnschrift Condensed" panose="020B0502040204020203" pitchFamily="34" charset="0"/>
              </a:rPr>
              <a:t>Создание региональной открытой библиотеки (за деньги региона) –выдача администратором региона контента школам в </a:t>
            </a:r>
            <a:r>
              <a:rPr lang="ru-RU" sz="2400" dirty="0" err="1">
                <a:latin typeface="Bahnschrift Condensed" panose="020B0502040204020203" pitchFamily="34" charset="0"/>
              </a:rPr>
              <a:t>учетки</a:t>
            </a:r>
            <a:r>
              <a:rPr lang="ru-RU" sz="2400" dirty="0">
                <a:latin typeface="Bahnschrift Condensed" panose="020B0502040204020203" pitchFamily="34" charset="0"/>
              </a:rPr>
              <a:t> школьных библиотек (по заявкам от школ). Мониторинг использования контента на уровне региона/школ.</a:t>
            </a:r>
          </a:p>
          <a:p>
            <a:r>
              <a:rPr lang="ru-RU" sz="4267" dirty="0"/>
              <a:t> </a:t>
            </a:r>
            <a:r>
              <a:rPr lang="ru-RU" sz="2400" dirty="0">
                <a:solidFill>
                  <a:srgbClr val="FF0000"/>
                </a:solidFill>
                <a:latin typeface="Bahnschrift Condensed" panose="020B0502040204020203" pitchFamily="34" charset="0"/>
              </a:rPr>
              <a:t>В 2021 году возможность через </a:t>
            </a:r>
            <a:r>
              <a:rPr lang="ru-RU" sz="2400" dirty="0" err="1">
                <a:solidFill>
                  <a:srgbClr val="FF0000"/>
                </a:solidFill>
                <a:latin typeface="Bahnschrift Condensed" panose="020B0502040204020203" pitchFamily="34" charset="0"/>
              </a:rPr>
              <a:t>инфокиоск</a:t>
            </a:r>
            <a:r>
              <a:rPr lang="ru-RU" sz="2400" dirty="0">
                <a:solidFill>
                  <a:srgbClr val="FF0000"/>
                </a:solidFill>
                <a:latin typeface="Bahnschrift Condensed" panose="020B0502040204020203" pitchFamily="34" charset="0"/>
              </a:rPr>
              <a:t> скачивать книги в фойе школы по </a:t>
            </a:r>
            <a:r>
              <a:rPr lang="en-US" sz="2400" dirty="0" err="1">
                <a:solidFill>
                  <a:srgbClr val="FF0000"/>
                </a:solidFill>
                <a:latin typeface="Bahnschrift Condensed" panose="020B0502040204020203" pitchFamily="34" charset="0"/>
              </a:rPr>
              <a:t>qr</a:t>
            </a:r>
            <a:r>
              <a:rPr lang="ru-RU" sz="2400" dirty="0">
                <a:solidFill>
                  <a:srgbClr val="FF0000"/>
                </a:solidFill>
                <a:latin typeface="Bahnschrift Condensed" panose="020B0502040204020203" pitchFamily="34" charset="0"/>
              </a:rPr>
              <a:t>-кодам.</a:t>
            </a:r>
            <a:endParaRPr lang="ru-RU" sz="4267" b="1" dirty="0">
              <a:solidFill>
                <a:srgbClr val="FF0000"/>
              </a:solidFill>
              <a:latin typeface="Calibri" panose="020F0502020204030204" pitchFamily="34" charset="0"/>
              <a:cs typeface="Calibri" panose="020F0502020204030204" pitchFamily="34" charset="0"/>
              <a:sym typeface="Proxima Nova Semibold"/>
            </a:endParaRPr>
          </a:p>
        </p:txBody>
      </p:sp>
      <p:pic>
        <p:nvPicPr>
          <p:cNvPr id="68" name="Изображение 8"/>
          <p:cNvPicPr>
            <a:picLocks noChangeAspect="1"/>
          </p:cNvPicPr>
          <p:nvPr/>
        </p:nvPicPr>
        <p:blipFill>
          <a:blip r:embed="rId3"/>
          <a:stretch>
            <a:fillRect/>
          </a:stretch>
        </p:blipFill>
        <p:spPr>
          <a:xfrm>
            <a:off x="243840" y="113407"/>
            <a:ext cx="853440" cy="850408"/>
          </a:xfrm>
          <a:prstGeom prst="rect">
            <a:avLst/>
          </a:prstGeom>
        </p:spPr>
      </p:pic>
    </p:spTree>
    <p:extLst>
      <p:ext uri="{BB962C8B-B14F-4D97-AF65-F5344CB8AC3E}">
        <p14:creationId xmlns:p14="http://schemas.microsoft.com/office/powerpoint/2010/main" val="3241819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2" name="Google Shape;132;p19"/>
          <p:cNvGrpSpPr/>
          <p:nvPr/>
        </p:nvGrpSpPr>
        <p:grpSpPr>
          <a:xfrm>
            <a:off x="11421208" y="161377"/>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47</a:t>
            </a:fld>
            <a:endParaRP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3"/>
          <a:stretch>
            <a:fillRect/>
          </a:stretch>
        </p:blipFill>
        <p:spPr>
          <a:xfrm>
            <a:off x="10929091" y="106315"/>
            <a:ext cx="380868" cy="379515"/>
          </a:xfrm>
          <a:prstGeom prst="rect">
            <a:avLst/>
          </a:prstGeom>
        </p:spPr>
      </p:pic>
      <p:sp>
        <p:nvSpPr>
          <p:cNvPr id="26" name="Google Shape;139;p19"/>
          <p:cNvSpPr txBox="1"/>
          <p:nvPr/>
        </p:nvSpPr>
        <p:spPr>
          <a:xfrm>
            <a:off x="888168" y="5120635"/>
            <a:ext cx="10040923" cy="1076964"/>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Поиск по каталогу. Для </a:t>
            </a:r>
            <a:r>
              <a:rPr lang="ru-RU" sz="2000" dirty="0" err="1">
                <a:latin typeface="Calibri" panose="020F0502020204030204" pitchFamily="34" charset="0"/>
                <a:cs typeface="Calibri" panose="020F0502020204030204" pitchFamily="34" charset="0"/>
              </a:rPr>
              <a:t>поэкземплярной</a:t>
            </a:r>
            <a:r>
              <a:rPr lang="ru-RU" sz="2000" dirty="0">
                <a:latin typeface="Calibri" panose="020F0502020204030204" pitchFamily="34" charset="0"/>
                <a:cs typeface="Calibri" panose="020F0502020204030204" pitchFamily="34" charset="0"/>
              </a:rPr>
              <a:t> (НЕ </a:t>
            </a:r>
            <a:r>
              <a:rPr lang="ru-RU" sz="2000" dirty="0" err="1">
                <a:latin typeface="Calibri" panose="020F0502020204030204" pitchFamily="34" charset="0"/>
                <a:cs typeface="Calibri" panose="020F0502020204030204" pitchFamily="34" charset="0"/>
              </a:rPr>
              <a:t>безлимитной</a:t>
            </a:r>
            <a:r>
              <a:rPr lang="ru-RU" sz="2000" dirty="0">
                <a:latin typeface="Calibri" panose="020F0502020204030204" pitchFamily="34" charset="0"/>
                <a:cs typeface="Calibri" panose="020F0502020204030204" pitchFamily="34" charset="0"/>
              </a:rPr>
              <a:t>) модели использования возможность заказа через школьного библиотекаря необходимой книги. Функция может быть в </a:t>
            </a:r>
            <a:r>
              <a:rPr lang="ru-RU" sz="2000" dirty="0" err="1">
                <a:latin typeface="Calibri" panose="020F0502020204030204" pitchFamily="34" charset="0"/>
                <a:cs typeface="Calibri" panose="020F0502020204030204" pitchFamily="34" charset="0"/>
              </a:rPr>
              <a:t>т.ч</a:t>
            </a:r>
            <a:r>
              <a:rPr lang="ru-RU" sz="2000" dirty="0">
                <a:latin typeface="Calibri" panose="020F0502020204030204" pitchFamily="34" charset="0"/>
                <a:cs typeface="Calibri" panose="020F0502020204030204" pitchFamily="34" charset="0"/>
              </a:rPr>
              <a:t>. настроена как «</a:t>
            </a:r>
            <a:r>
              <a:rPr lang="ru-RU" sz="2000" dirty="0" err="1">
                <a:latin typeface="Calibri" panose="020F0502020204030204" pitchFamily="34" charset="0"/>
                <a:cs typeface="Calibri" panose="020F0502020204030204" pitchFamily="34" charset="0"/>
              </a:rPr>
              <a:t>автовыдача</a:t>
            </a:r>
            <a:r>
              <a:rPr lang="ru-RU" sz="2000" dirty="0">
                <a:latin typeface="Calibri" panose="020F0502020204030204" pitchFamily="34" charset="0"/>
                <a:cs typeface="Calibri" panose="020F0502020204030204" pitchFamily="34" charset="0"/>
              </a:rPr>
              <a:t> любого заказа» без участия библиотекаря. </a:t>
            </a:r>
          </a:p>
          <a:p>
            <a:pPr>
              <a:lnSpc>
                <a:spcPct val="80000"/>
              </a:lnSpc>
            </a:pPr>
            <a:endParaRPr sz="2133" dirty="0">
              <a:latin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4"/>
          <a:stretch>
            <a:fillRect/>
          </a:stretch>
        </p:blipFill>
        <p:spPr>
          <a:xfrm>
            <a:off x="6709021" y="2411991"/>
            <a:ext cx="5117180" cy="2374692"/>
          </a:xfrm>
          <a:prstGeom prst="rect">
            <a:avLst/>
          </a:prstGeom>
        </p:spPr>
      </p:pic>
      <p:pic>
        <p:nvPicPr>
          <p:cNvPr id="4" name="Рисунок 3"/>
          <p:cNvPicPr>
            <a:picLocks noChangeAspect="1"/>
          </p:cNvPicPr>
          <p:nvPr/>
        </p:nvPicPr>
        <p:blipFill>
          <a:blip r:embed="rId5"/>
          <a:stretch>
            <a:fillRect/>
          </a:stretch>
        </p:blipFill>
        <p:spPr>
          <a:xfrm>
            <a:off x="733930" y="373004"/>
            <a:ext cx="8000204" cy="3825097"/>
          </a:xfrm>
          <a:prstGeom prst="rect">
            <a:avLst/>
          </a:prstGeom>
        </p:spPr>
      </p:pic>
    </p:spTree>
    <p:extLst>
      <p:ext uri="{BB962C8B-B14F-4D97-AF65-F5344CB8AC3E}">
        <p14:creationId xmlns:p14="http://schemas.microsoft.com/office/powerpoint/2010/main" val="2853877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2" name="Google Shape;132;p19"/>
          <p:cNvGrpSpPr/>
          <p:nvPr/>
        </p:nvGrpSpPr>
        <p:grpSpPr>
          <a:xfrm>
            <a:off x="11421208" y="161377"/>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48</a:t>
            </a:fld>
            <a:endParaRP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3"/>
          <a:stretch>
            <a:fillRect/>
          </a:stretch>
        </p:blipFill>
        <p:spPr>
          <a:xfrm>
            <a:off x="10929091" y="106315"/>
            <a:ext cx="380868" cy="379515"/>
          </a:xfrm>
          <a:prstGeom prst="rect">
            <a:avLst/>
          </a:prstGeom>
        </p:spPr>
      </p:pic>
      <p:sp>
        <p:nvSpPr>
          <p:cNvPr id="26" name="Google Shape;139;p19"/>
          <p:cNvSpPr txBox="1"/>
          <p:nvPr/>
        </p:nvSpPr>
        <p:spPr>
          <a:xfrm>
            <a:off x="591320" y="5060471"/>
            <a:ext cx="5921105" cy="1325221"/>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Навигация по оглавлению. Возможность работы с контентом на любом устройстве пользователя. </a:t>
            </a:r>
          </a:p>
          <a:p>
            <a:pPr algn="just">
              <a:lnSpc>
                <a:spcPct val="80000"/>
              </a:lnSpc>
            </a:pPr>
            <a:r>
              <a:rPr lang="ru-RU" sz="2000" dirty="0">
                <a:latin typeface="Calibri" panose="020F0502020204030204" pitchFamily="34" charset="0"/>
                <a:cs typeface="Calibri" panose="020F0502020204030204" pitchFamily="34" charset="0"/>
              </a:rPr>
              <a:t>Инструменты управления шрифтом, фоном. Одна страница на экран / две страницы (разворот книги). </a:t>
            </a:r>
          </a:p>
          <a:p>
            <a:pPr>
              <a:lnSpc>
                <a:spcPct val="80000"/>
              </a:lnSpc>
            </a:pPr>
            <a:endParaRPr sz="2133" dirty="0">
              <a:latin typeface="Calibri" panose="020F0502020204030204" pitchFamily="34" charset="0"/>
              <a:cs typeface="Calibri" panose="020F0502020204030204" pitchFamily="34" charset="0"/>
            </a:endParaRPr>
          </a:p>
        </p:txBody>
      </p:sp>
      <p:sp>
        <p:nvSpPr>
          <p:cNvPr id="27" name="Google Shape;139;p19"/>
          <p:cNvSpPr txBox="1"/>
          <p:nvPr/>
        </p:nvSpPr>
        <p:spPr>
          <a:xfrm>
            <a:off x="7028666" y="4960461"/>
            <a:ext cx="4797535" cy="1499540"/>
          </a:xfrm>
          <a:prstGeom prst="rect">
            <a:avLst/>
          </a:prstGeom>
          <a:noFill/>
          <a:ln>
            <a:noFill/>
          </a:ln>
        </p:spPr>
        <p:txBody>
          <a:bodyPr spcFirstLastPara="1" wrap="square" lIns="121900" tIns="121900" rIns="121900" bIns="121900" anchor="t" anchorCtr="0">
            <a:noAutofit/>
          </a:bodyPr>
          <a:lstStyle/>
          <a:p>
            <a:pPr lvl="0" algn="just">
              <a:lnSpc>
                <a:spcPct val="80000"/>
              </a:lnSpc>
            </a:pPr>
            <a:r>
              <a:rPr lang="ru-RU" sz="2000" dirty="0">
                <a:latin typeface="Calibri" panose="020F0502020204030204" pitchFamily="34" charset="0"/>
                <a:cs typeface="Calibri" panose="020F0502020204030204" pitchFamily="34" charset="0"/>
              </a:rPr>
              <a:t>   Для учителя комментарии, заметки, работа с контентом в группах. Возможность добавлять ссылки на собственные материалы педагога. </a:t>
            </a:r>
            <a:endParaRPr sz="2000" dirty="0">
              <a:latin typeface="Calibri" panose="020F0502020204030204" pitchFamily="34" charset="0"/>
              <a:cs typeface="Calibri" panose="020F0502020204030204" pitchFamily="34" charset="0"/>
            </a:endParaRPr>
          </a:p>
        </p:txBody>
      </p:sp>
      <p:pic>
        <p:nvPicPr>
          <p:cNvPr id="17" name="Рисунок 16"/>
          <p:cNvPicPr>
            <a:picLocks noChangeAspect="1"/>
          </p:cNvPicPr>
          <p:nvPr/>
        </p:nvPicPr>
        <p:blipFill>
          <a:blip r:embed="rId4"/>
          <a:stretch>
            <a:fillRect/>
          </a:stretch>
        </p:blipFill>
        <p:spPr>
          <a:xfrm>
            <a:off x="1354643" y="280563"/>
            <a:ext cx="9316416" cy="4471179"/>
          </a:xfrm>
          <a:prstGeom prst="rect">
            <a:avLst/>
          </a:prstGeom>
        </p:spPr>
      </p:pic>
    </p:spTree>
    <p:extLst>
      <p:ext uri="{BB962C8B-B14F-4D97-AF65-F5344CB8AC3E}">
        <p14:creationId xmlns:p14="http://schemas.microsoft.com/office/powerpoint/2010/main" val="2518851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2" name="Google Shape;132;p19"/>
          <p:cNvGrpSpPr/>
          <p:nvPr/>
        </p:nvGrpSpPr>
        <p:grpSpPr>
          <a:xfrm>
            <a:off x="11421208" y="161377"/>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49</a:t>
            </a:fld>
            <a:endParaRP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3"/>
          <a:stretch>
            <a:fillRect/>
          </a:stretch>
        </p:blipFill>
        <p:spPr>
          <a:xfrm>
            <a:off x="10929091" y="106315"/>
            <a:ext cx="380868" cy="379515"/>
          </a:xfrm>
          <a:prstGeom prst="rect">
            <a:avLst/>
          </a:prstGeom>
        </p:spPr>
      </p:pic>
      <p:sp>
        <p:nvSpPr>
          <p:cNvPr id="26" name="Google Shape;139;p19"/>
          <p:cNvSpPr txBox="1"/>
          <p:nvPr/>
        </p:nvSpPr>
        <p:spPr>
          <a:xfrm>
            <a:off x="1380285" y="5243440"/>
            <a:ext cx="10040923" cy="954160"/>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Адресная выдача контента отдельному пользователю или классу. Администрирование заявок читателей. Инструменты управления школьной библиотекой. </a:t>
            </a:r>
            <a:endParaRPr sz="2133" dirty="0">
              <a:latin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4"/>
          <a:stretch>
            <a:fillRect/>
          </a:stretch>
        </p:blipFill>
        <p:spPr>
          <a:xfrm>
            <a:off x="1515663" y="496515"/>
            <a:ext cx="8963680" cy="4201724"/>
          </a:xfrm>
          <a:prstGeom prst="rect">
            <a:avLst/>
          </a:prstGeom>
        </p:spPr>
      </p:pic>
    </p:spTree>
    <p:extLst>
      <p:ext uri="{BB962C8B-B14F-4D97-AF65-F5344CB8AC3E}">
        <p14:creationId xmlns:p14="http://schemas.microsoft.com/office/powerpoint/2010/main" val="2732503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15388"/>
            <a:ext cx="12192000" cy="826356"/>
          </a:xfrm>
          <a:prstGeom prst="rect">
            <a:avLst/>
          </a:prstGeom>
          <a:solidFill>
            <a:srgbClr val="F15D2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800" b="1" cap="all" dirty="0" err="1">
                <a:solidFill>
                  <a:srgbClr val="F8EED2"/>
                </a:solidFill>
              </a:rPr>
              <a:t>НаШИ</a:t>
            </a:r>
            <a:r>
              <a:rPr lang="ru-RU" sz="2800" b="1" cap="all" dirty="0">
                <a:solidFill>
                  <a:srgbClr val="F8EED2"/>
                </a:solidFill>
              </a:rPr>
              <a:t> ПРОЕКТЫ</a:t>
            </a:r>
            <a:endParaRPr lang="ru-RU" sz="3200" b="1" cap="all" dirty="0">
              <a:solidFill>
                <a:srgbClr val="F8EED2"/>
              </a:solidFill>
            </a:endParaRPr>
          </a:p>
        </p:txBody>
      </p:sp>
      <p:pic>
        <p:nvPicPr>
          <p:cNvPr id="7" name="Изображение 14" descr="0I2A6571.jpg"/>
          <p:cNvPicPr>
            <a:picLocks noChangeAspect="1"/>
          </p:cNvPicPr>
          <p:nvPr/>
        </p:nvPicPr>
        <p:blipFill rotWithShape="1">
          <a:blip r:embed="rId2" cstate="print">
            <a:extLst>
              <a:ext uri="{28A0092B-C50C-407E-A947-70E740481C1C}">
                <a14:useLocalDpi xmlns:a14="http://schemas.microsoft.com/office/drawing/2010/main" val="0"/>
              </a:ext>
            </a:extLst>
          </a:blip>
          <a:srcRect l="7530" r="12685" b="8216"/>
          <a:stretch/>
        </p:blipFill>
        <p:spPr>
          <a:xfrm>
            <a:off x="194868" y="1391409"/>
            <a:ext cx="2467870" cy="189200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863006" y="905774"/>
            <a:ext cx="9049853" cy="830997"/>
          </a:xfrm>
          <a:prstGeom prst="rect">
            <a:avLst/>
          </a:prstGeom>
          <a:noFill/>
        </p:spPr>
        <p:txBody>
          <a:bodyPr wrap="square" rtlCol="0">
            <a:spAutoFit/>
          </a:bodyPr>
          <a:lstStyle/>
          <a:p>
            <a:pPr algn="just"/>
            <a:r>
              <a:rPr lang="ru-RU" sz="1600" dirty="0">
                <a:latin typeface="Times New Roman" panose="02020603050405020304" pitchFamily="18" charset="0"/>
                <a:ea typeface="+mj-ea"/>
                <a:cs typeface="Times New Roman" panose="02020603050405020304" pitchFamily="18" charset="0"/>
              </a:rPr>
              <a:t>     Совместно с Фондом содействия развитию муниципальных образований «Ассоциация территорий расположения атомных электростанций» и Госкорпорацией «</a:t>
            </a:r>
            <a:r>
              <a:rPr lang="ru-RU" sz="1600" b="1" dirty="0">
                <a:latin typeface="Times New Roman" panose="02020603050405020304" pitchFamily="18" charset="0"/>
                <a:ea typeface="+mj-ea"/>
                <a:cs typeface="Times New Roman" panose="02020603050405020304" pitchFamily="18" charset="0"/>
              </a:rPr>
              <a:t>Росатом</a:t>
            </a:r>
            <a:r>
              <a:rPr lang="ru-RU" sz="1600" dirty="0">
                <a:latin typeface="Times New Roman" panose="02020603050405020304" pitchFamily="18" charset="0"/>
                <a:ea typeface="+mj-ea"/>
                <a:cs typeface="Times New Roman" panose="02020603050405020304" pitchFamily="18" charset="0"/>
              </a:rPr>
              <a:t>» Издательство с 2019 года проводит конкурс для юных талантов в области литературы «Атомный </a:t>
            </a:r>
            <a:r>
              <a:rPr lang="ru-RU" sz="1600" dirty="0" err="1">
                <a:latin typeface="Times New Roman" panose="02020603050405020304" pitchFamily="18" charset="0"/>
                <a:ea typeface="+mj-ea"/>
                <a:cs typeface="Times New Roman" panose="02020603050405020304" pitchFamily="18" charset="0"/>
              </a:rPr>
              <a:t>Пегасик</a:t>
            </a:r>
            <a:r>
              <a:rPr lang="ru-RU" sz="1600" dirty="0">
                <a:latin typeface="Times New Roman" panose="02020603050405020304" pitchFamily="18" charset="0"/>
                <a:ea typeface="+mj-ea"/>
                <a:cs typeface="Times New Roman" panose="02020603050405020304" pitchFamily="18" charset="0"/>
              </a:rPr>
              <a:t>».</a:t>
            </a:r>
          </a:p>
        </p:txBody>
      </p:sp>
      <p:pic>
        <p:nvPicPr>
          <p:cNvPr id="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9643" y="4177659"/>
            <a:ext cx="1072799" cy="68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9" descr="https://1.bp.blogspot.com/-4DuyUrjEbsM/XO0bSEfDMOI/AAAAAAAAA_g/oWk1SfnnW90ncWtPbCNvcT5drTaEdHukgCEwYBhgL/w1200-h630-p-k-no-nu/__.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432" y="3913951"/>
            <a:ext cx="1382405" cy="725763"/>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2752723" y="4045095"/>
            <a:ext cx="9270417" cy="830997"/>
          </a:xfrm>
          <a:prstGeom prst="rect">
            <a:avLst/>
          </a:prstGeom>
        </p:spPr>
        <p:txBody>
          <a:bodyPr wrap="square">
            <a:spAutoFit/>
          </a:bodyPr>
          <a:lstStyle/>
          <a:p>
            <a:pPr algn="just"/>
            <a:r>
              <a:rPr lang="ru-RU" sz="1600" dirty="0">
                <a:solidFill>
                  <a:prstClr val="black"/>
                </a:solidFill>
                <a:latin typeface="Times New Roman" panose="02020603050405020304" pitchFamily="18" charset="0"/>
                <a:cs typeface="Times New Roman" panose="02020603050405020304" pitchFamily="18" charset="0"/>
              </a:rPr>
              <a:t>      В 2020 году в рамках Всероссийского интеллектуального забега «Бегущая книга», приуроченного Дню знаний и 75-летию отечественной атомной промышленности проведены встречи с библиотекарями в регионах (Свердловская, Челябинская области, Республика Башкортостан и </a:t>
            </a:r>
            <a:r>
              <a:rPr lang="ru-RU" sz="1600" dirty="0" err="1">
                <a:solidFill>
                  <a:prstClr val="black"/>
                </a:solidFill>
                <a:latin typeface="Times New Roman" panose="02020603050405020304" pitchFamily="18" charset="0"/>
                <a:cs typeface="Times New Roman" panose="02020603050405020304" pitchFamily="18" charset="0"/>
              </a:rPr>
              <a:t>г.Санкт</a:t>
            </a:r>
            <a:r>
              <a:rPr lang="ru-RU" sz="1600" dirty="0">
                <a:solidFill>
                  <a:prstClr val="black"/>
                </a:solidFill>
                <a:latin typeface="Times New Roman" panose="02020603050405020304" pitchFamily="18" charset="0"/>
                <a:cs typeface="Times New Roman" panose="02020603050405020304" pitchFamily="18" charset="0"/>
              </a:rPr>
              <a:t>-Петербург).   </a:t>
            </a:r>
          </a:p>
        </p:txBody>
      </p:sp>
      <p:pic>
        <p:nvPicPr>
          <p:cNvPr id="2052" name="Picture 4" descr="https://cdn-crimea-news.com/img/20191219/38c0687d029706bde58a49dbed82d21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10105" y="4930871"/>
            <a:ext cx="1485003" cy="10335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87091" y="5005608"/>
            <a:ext cx="9956508" cy="584775"/>
          </a:xfrm>
          <a:prstGeom prst="rect">
            <a:avLst/>
          </a:prstGeom>
          <a:noFill/>
        </p:spPr>
        <p:txBody>
          <a:bodyPr wrap="square" rtlCol="0">
            <a:spAutoFit/>
          </a:bodyPr>
          <a:lstStyle/>
          <a:p>
            <a:pPr algn="ctr"/>
            <a:r>
              <a:rPr lang="ru-RU" sz="1600" dirty="0">
                <a:solidFill>
                  <a:prstClr val="black"/>
                </a:solidFill>
                <a:latin typeface="Times New Roman" panose="02020603050405020304" pitchFamily="18" charset="0"/>
                <a:cs typeface="Times New Roman" panose="02020603050405020304" pitchFamily="18" charset="0"/>
              </a:rPr>
              <a:t>    АО Издательство «Детская литература» с 2020 года активно и плодотворно сотрудничает со всеми  </a:t>
            </a:r>
            <a:r>
              <a:rPr lang="ru-RU" sz="1600" b="1" dirty="0">
                <a:solidFill>
                  <a:prstClr val="black"/>
                </a:solidFill>
                <a:latin typeface="Times New Roman" panose="02020603050405020304" pitchFamily="18" charset="0"/>
                <a:cs typeface="Times New Roman" panose="02020603050405020304" pitchFamily="18" charset="0"/>
              </a:rPr>
              <a:t>региональными</a:t>
            </a:r>
            <a:r>
              <a:rPr lang="ru-RU" sz="1600" dirty="0">
                <a:solidFill>
                  <a:prstClr val="black"/>
                </a:solidFill>
                <a:latin typeface="Times New Roman" panose="02020603050405020304" pitchFamily="18" charset="0"/>
                <a:cs typeface="Times New Roman" panose="02020603050405020304" pitchFamily="18" charset="0"/>
              </a:rPr>
              <a:t> </a:t>
            </a:r>
            <a:r>
              <a:rPr lang="ru-RU" sz="1600" b="1" dirty="0">
                <a:solidFill>
                  <a:prstClr val="black"/>
                </a:solidFill>
                <a:latin typeface="Times New Roman" panose="02020603050405020304" pitchFamily="18" charset="0"/>
                <a:cs typeface="Times New Roman" panose="02020603050405020304" pitchFamily="18" charset="0"/>
              </a:rPr>
              <a:t>министерствами образования и министерствами культуры. </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880332" y="1736771"/>
            <a:ext cx="9162448" cy="2308324"/>
          </a:xfrm>
          <a:prstGeom prst="rect">
            <a:avLst/>
          </a:prstGeom>
          <a:noFill/>
        </p:spPr>
        <p:txBody>
          <a:bodyPr wrap="square" rtlCol="0">
            <a:spAutoFit/>
          </a:bodyPr>
          <a:lstStyle/>
          <a:p>
            <a:r>
              <a:rPr lang="ru-RU" sz="1600" dirty="0">
                <a:latin typeface="Times New Roman" panose="02020603050405020304" pitchFamily="18" charset="0"/>
                <a:ea typeface="+mj-ea"/>
                <a:cs typeface="Times New Roman" panose="02020603050405020304" pitchFamily="18" charset="0"/>
              </a:rPr>
              <a:t>    2020 год был объявлен Годом памяти и славы в ознаменование 75-летия Победы в Великой Отечественной войне 1941-1945 годов и в целях сохранения исторической памяти. Издательством выпущено более 70 книг в различных сериях о Великой Отечественной войне. Они адресованы читателям всех возрастов, начиная с начальной школы, и дают возможность сформировать у подрастающего поколения патриотические чувства, любовь к Родине. </a:t>
            </a:r>
          </a:p>
          <a:p>
            <a:endParaRPr lang="ru-RU" sz="1600" dirty="0">
              <a:latin typeface="Times New Roman" panose="02020603050405020304" pitchFamily="18" charset="0"/>
              <a:ea typeface="+mj-ea"/>
              <a:cs typeface="Times New Roman" panose="02020603050405020304" pitchFamily="18" charset="0"/>
            </a:endParaRPr>
          </a:p>
          <a:p>
            <a:endParaRPr lang="ru-RU" sz="1600" dirty="0">
              <a:latin typeface="Times New Roman" panose="02020603050405020304" pitchFamily="18" charset="0"/>
              <a:ea typeface="+mj-ea"/>
              <a:cs typeface="Times New Roman" panose="02020603050405020304" pitchFamily="18" charset="0"/>
            </a:endParaRPr>
          </a:p>
          <a:p>
            <a:r>
              <a:rPr lang="ru-RU" sz="1600" dirty="0">
                <a:latin typeface="Times New Roman" panose="02020603050405020304" pitchFamily="18" charset="0"/>
                <a:ea typeface="+mj-ea"/>
                <a:cs typeface="Times New Roman" panose="02020603050405020304" pitchFamily="18" charset="0"/>
              </a:rPr>
              <a:t>    Номинации конкурса «Атомный </a:t>
            </a:r>
            <a:r>
              <a:rPr lang="ru-RU" sz="1600" dirty="0" err="1">
                <a:latin typeface="Times New Roman" panose="02020603050405020304" pitchFamily="18" charset="0"/>
                <a:ea typeface="+mj-ea"/>
                <a:cs typeface="Times New Roman" panose="02020603050405020304" pitchFamily="18" charset="0"/>
              </a:rPr>
              <a:t>пегасик</a:t>
            </a:r>
            <a:r>
              <a:rPr lang="ru-RU" sz="1600" dirty="0">
                <a:latin typeface="Times New Roman" panose="02020603050405020304" pitchFamily="18" charset="0"/>
                <a:ea typeface="+mj-ea"/>
                <a:cs typeface="Times New Roman" panose="02020603050405020304" pitchFamily="18" charset="0"/>
              </a:rPr>
              <a:t>» и «Два капитана» в  2020 году были посвящены юбилею Победы в Великой Отечественной войне. </a:t>
            </a:r>
          </a:p>
        </p:txBody>
      </p:sp>
      <p:pic>
        <p:nvPicPr>
          <p:cNvPr id="2054" name="Picture 6" descr="https://ds216-rzd.irk.prosadiki.ru/media/2020/02/07/1249943988/god_Pi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0126" y="2772643"/>
            <a:ext cx="2562225" cy="734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925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2" name="Google Shape;132;p19"/>
          <p:cNvGrpSpPr/>
          <p:nvPr/>
        </p:nvGrpSpPr>
        <p:grpSpPr>
          <a:xfrm>
            <a:off x="11421208" y="161377"/>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50</a:t>
            </a:fld>
            <a:endParaRP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3"/>
          <a:stretch>
            <a:fillRect/>
          </a:stretch>
        </p:blipFill>
        <p:spPr>
          <a:xfrm>
            <a:off x="10929091" y="106315"/>
            <a:ext cx="380868" cy="379515"/>
          </a:xfrm>
          <a:prstGeom prst="rect">
            <a:avLst/>
          </a:prstGeom>
        </p:spPr>
      </p:pic>
      <p:sp>
        <p:nvSpPr>
          <p:cNvPr id="26" name="Google Shape;139;p19"/>
          <p:cNvSpPr txBox="1"/>
          <p:nvPr/>
        </p:nvSpPr>
        <p:spPr>
          <a:xfrm>
            <a:off x="962379" y="5195546"/>
            <a:ext cx="9966711" cy="889853"/>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На уровне региона управление доступом к библиотеке для школ.</a:t>
            </a:r>
          </a:p>
          <a:p>
            <a:pPr algn="just">
              <a:lnSpc>
                <a:spcPct val="80000"/>
              </a:lnSpc>
            </a:pPr>
            <a:r>
              <a:rPr lang="ru-RU" sz="2000" dirty="0">
                <a:latin typeface="Calibri" panose="020F0502020204030204" pitchFamily="34" charset="0"/>
                <a:cs typeface="Calibri" panose="020F0502020204030204" pitchFamily="34" charset="0"/>
              </a:rPr>
              <a:t>Настройки выполнения заявок на выдачу контента (автоматически/библиотекарем), (на ограниченный срок/бессрочно). </a:t>
            </a:r>
            <a:endParaRPr sz="2133" dirty="0">
              <a:latin typeface="Calibri" panose="020F0502020204030204" pitchFamily="34" charset="0"/>
              <a:cs typeface="Calibri" panose="020F0502020204030204" pitchFamily="34" charset="0"/>
            </a:endParaRPr>
          </a:p>
        </p:txBody>
      </p:sp>
      <p:pic>
        <p:nvPicPr>
          <p:cNvPr id="3" name="Рисунок 2"/>
          <p:cNvPicPr>
            <a:picLocks noChangeAspect="1"/>
          </p:cNvPicPr>
          <p:nvPr/>
        </p:nvPicPr>
        <p:blipFill>
          <a:blip r:embed="rId4"/>
          <a:stretch>
            <a:fillRect/>
          </a:stretch>
        </p:blipFill>
        <p:spPr>
          <a:xfrm>
            <a:off x="1088490" y="422105"/>
            <a:ext cx="9546111" cy="4370329"/>
          </a:xfrm>
          <a:prstGeom prst="rect">
            <a:avLst/>
          </a:prstGeom>
        </p:spPr>
      </p:pic>
    </p:spTree>
    <p:extLst>
      <p:ext uri="{BB962C8B-B14F-4D97-AF65-F5344CB8AC3E}">
        <p14:creationId xmlns:p14="http://schemas.microsoft.com/office/powerpoint/2010/main" val="672662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2" name="Google Shape;132;p19"/>
          <p:cNvGrpSpPr/>
          <p:nvPr/>
        </p:nvGrpSpPr>
        <p:grpSpPr>
          <a:xfrm>
            <a:off x="11421208" y="161377"/>
            <a:ext cx="332064" cy="335140"/>
            <a:chOff x="3641452" y="93794"/>
            <a:chExt cx="1644966" cy="1660207"/>
          </a:xfrm>
        </p:grpSpPr>
        <p:sp>
          <p:nvSpPr>
            <p:cNvPr id="133" name="Google Shape;133;p19"/>
            <p:cNvSpPr/>
            <p:nvPr/>
          </p:nvSpPr>
          <p:spPr>
            <a:xfrm>
              <a:off x="3641452" y="93794"/>
              <a:ext cx="737235" cy="737235"/>
            </a:xfrm>
            <a:custGeom>
              <a:avLst/>
              <a:gdLst/>
              <a:ahLst/>
              <a:cxnLst/>
              <a:rect l="l" t="t" r="r" b="b"/>
              <a:pathLst>
                <a:path w="737235"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FFC82C"/>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4" name="Google Shape;134;p19"/>
            <p:cNvSpPr/>
            <p:nvPr/>
          </p:nvSpPr>
          <p:spPr>
            <a:xfrm>
              <a:off x="4549184" y="93794"/>
              <a:ext cx="737234" cy="737235"/>
            </a:xfrm>
            <a:custGeom>
              <a:avLst/>
              <a:gdLst/>
              <a:ahLst/>
              <a:cxnLst/>
              <a:rect l="l" t="t" r="r" b="b"/>
              <a:pathLst>
                <a:path w="737234" h="737235" extrusionOk="0">
                  <a:moveTo>
                    <a:pt x="737235" y="368618"/>
                  </a:moveTo>
                  <a:cubicBezTo>
                    <a:pt x="737235" y="572199"/>
                    <a:pt x="572199" y="737235"/>
                    <a:pt x="368618" y="737235"/>
                  </a:cubicBezTo>
                  <a:cubicBezTo>
                    <a:pt x="165036" y="737235"/>
                    <a:pt x="0" y="572199"/>
                    <a:pt x="0" y="368617"/>
                  </a:cubicBezTo>
                  <a:cubicBezTo>
                    <a:pt x="0" y="165036"/>
                    <a:pt x="165036" y="0"/>
                    <a:pt x="368618" y="0"/>
                  </a:cubicBezTo>
                  <a:cubicBezTo>
                    <a:pt x="572199" y="0"/>
                    <a:pt x="737235" y="165036"/>
                    <a:pt x="737235" y="368618"/>
                  </a:cubicBezTo>
                  <a:close/>
                </a:path>
              </a:pathLst>
            </a:custGeom>
            <a:solidFill>
              <a:srgbClr val="7E5BE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35" name="Google Shape;135;p19"/>
            <p:cNvSpPr/>
            <p:nvPr/>
          </p:nvSpPr>
          <p:spPr>
            <a:xfrm>
              <a:off x="4549184" y="1016767"/>
              <a:ext cx="737234" cy="737234"/>
            </a:xfrm>
            <a:custGeom>
              <a:avLst/>
              <a:gdLst/>
              <a:ahLst/>
              <a:cxnLst/>
              <a:rect l="l" t="t" r="r" b="b"/>
              <a:pathLst>
                <a:path w="737234" h="737234" extrusionOk="0">
                  <a:moveTo>
                    <a:pt x="737235" y="368618"/>
                  </a:moveTo>
                  <a:cubicBezTo>
                    <a:pt x="737235" y="572199"/>
                    <a:pt x="572199" y="737235"/>
                    <a:pt x="368618" y="737235"/>
                  </a:cubicBezTo>
                  <a:cubicBezTo>
                    <a:pt x="165036" y="737235"/>
                    <a:pt x="0" y="572199"/>
                    <a:pt x="0" y="368618"/>
                  </a:cubicBezTo>
                  <a:cubicBezTo>
                    <a:pt x="0" y="165036"/>
                    <a:pt x="165036" y="0"/>
                    <a:pt x="368618" y="0"/>
                  </a:cubicBezTo>
                  <a:cubicBezTo>
                    <a:pt x="572199" y="0"/>
                    <a:pt x="737235" y="165036"/>
                    <a:pt x="737235" y="368618"/>
                  </a:cubicBezTo>
                  <a:close/>
                </a:path>
              </a:pathLst>
            </a:custGeom>
            <a:solidFill>
              <a:srgbClr val="1FB6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36" name="Google Shape;136;p19"/>
          <p:cNvSpPr/>
          <p:nvPr/>
        </p:nvSpPr>
        <p:spPr>
          <a:xfrm>
            <a:off x="0" y="6742800"/>
            <a:ext cx="12192000" cy="115200"/>
          </a:xfrm>
          <a:prstGeom prst="rect">
            <a:avLst/>
          </a:prstGeom>
          <a:solidFill>
            <a:schemeClr val="accent2"/>
          </a:solidFill>
          <a:ln>
            <a:noFill/>
          </a:ln>
        </p:spPr>
        <p:txBody>
          <a:bodyPr spcFirstLastPara="1" wrap="square" lIns="121900" tIns="121900" rIns="121900" bIns="121900" anchor="ctr" anchorCtr="0">
            <a:noAutofit/>
          </a:bodyPr>
          <a:lstStyle/>
          <a:p>
            <a:endParaRPr sz="1867">
              <a:solidFill>
                <a:srgbClr val="000000"/>
              </a:solidFill>
              <a:latin typeface="Arial"/>
              <a:ea typeface="Arial"/>
              <a:cs typeface="Arial"/>
              <a:sym typeface="Arial"/>
            </a:endParaRPr>
          </a:p>
        </p:txBody>
      </p:sp>
      <p:sp>
        <p:nvSpPr>
          <p:cNvPr id="137" name="Google Shape;137;p19"/>
          <p:cNvSpPr txBox="1">
            <a:spLocks noGrp="1"/>
          </p:cNvSpPr>
          <p:nvPr>
            <p:ph type="sldNum" idx="12"/>
          </p:nvPr>
        </p:nvSpPr>
        <p:spPr>
          <a:xfrm>
            <a:off x="11460400" y="6197600"/>
            <a:ext cx="731600" cy="524800"/>
          </a:xfrm>
          <a:prstGeom prst="rect">
            <a:avLst/>
          </a:prstGeom>
          <a:noFill/>
          <a:ln>
            <a:noFill/>
          </a:ln>
        </p:spPr>
        <p:txBody>
          <a:bodyPr spcFirstLastPara="1" vert="horz" wrap="square" lIns="121900" tIns="121900" rIns="121900" bIns="121900" rtlCol="0" anchor="ctr" anchorCtr="0">
            <a:noAutofit/>
          </a:bodyPr>
          <a:lstStyle/>
          <a:p>
            <a:fld id="{00000000-1234-1234-1234-123412341234}" type="slidenum">
              <a:rPr lang="ru"/>
              <a:pPr/>
              <a:t>51</a:t>
            </a:fld>
            <a:endParaRPr/>
          </a:p>
        </p:txBody>
      </p:sp>
      <p:cxnSp>
        <p:nvCxnSpPr>
          <p:cNvPr id="143" name="Google Shape;143;p19"/>
          <p:cNvCxnSpPr/>
          <p:nvPr/>
        </p:nvCxnSpPr>
        <p:spPr>
          <a:xfrm>
            <a:off x="1" y="3429000"/>
            <a:ext cx="3996400" cy="0"/>
          </a:xfrm>
          <a:prstGeom prst="straightConnector1">
            <a:avLst/>
          </a:prstGeom>
          <a:noFill/>
          <a:ln w="9525" cap="flat" cmpd="sng">
            <a:solidFill>
              <a:srgbClr val="FFFFFF">
                <a:alpha val="29800"/>
              </a:srgbClr>
            </a:solidFill>
            <a:prstDash val="solid"/>
            <a:round/>
            <a:headEnd type="none" w="sm" len="sm"/>
            <a:tailEnd type="none" w="sm" len="sm"/>
          </a:ln>
        </p:spPr>
      </p:cxnSp>
      <p:pic>
        <p:nvPicPr>
          <p:cNvPr id="20" name="Изображение 8"/>
          <p:cNvPicPr>
            <a:picLocks noChangeAspect="1"/>
          </p:cNvPicPr>
          <p:nvPr/>
        </p:nvPicPr>
        <p:blipFill>
          <a:blip r:embed="rId3"/>
          <a:stretch>
            <a:fillRect/>
          </a:stretch>
        </p:blipFill>
        <p:spPr>
          <a:xfrm>
            <a:off x="10929091" y="106315"/>
            <a:ext cx="380868" cy="379515"/>
          </a:xfrm>
          <a:prstGeom prst="rect">
            <a:avLst/>
          </a:prstGeom>
        </p:spPr>
      </p:pic>
      <p:sp>
        <p:nvSpPr>
          <p:cNvPr id="26" name="Google Shape;139;p19"/>
          <p:cNvSpPr txBox="1"/>
          <p:nvPr/>
        </p:nvSpPr>
        <p:spPr>
          <a:xfrm>
            <a:off x="252062" y="4849869"/>
            <a:ext cx="4815569" cy="1277744"/>
          </a:xfrm>
          <a:prstGeom prst="rect">
            <a:avLst/>
          </a:prstGeom>
          <a:noFill/>
          <a:ln>
            <a:noFill/>
          </a:ln>
        </p:spPr>
        <p:txBody>
          <a:bodyPr spcFirstLastPara="1" wrap="square" lIns="121900" tIns="121900" rIns="121900" bIns="121900" anchor="t" anchorCtr="0">
            <a:noAutofit/>
          </a:bodyPr>
          <a:lstStyle/>
          <a:p>
            <a:pPr algn="just">
              <a:lnSpc>
                <a:spcPct val="80000"/>
              </a:lnSpc>
            </a:pPr>
            <a:r>
              <a:rPr lang="ru-RU" sz="2000" dirty="0">
                <a:latin typeface="Calibri" panose="020F0502020204030204" pitchFamily="34" charset="0"/>
                <a:cs typeface="Calibri" panose="020F0502020204030204" pitchFamily="34" charset="0"/>
              </a:rPr>
              <a:t>    Отчеты об использовании контента как на региональном уровне в разрезах по школам, так и на уровне отдельно взятой школы по классам и ученикам. </a:t>
            </a:r>
          </a:p>
          <a:p>
            <a:pPr>
              <a:lnSpc>
                <a:spcPct val="80000"/>
              </a:lnSpc>
            </a:pPr>
            <a:endParaRPr sz="2133" dirty="0">
              <a:latin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4"/>
          <a:stretch>
            <a:fillRect/>
          </a:stretch>
        </p:blipFill>
        <p:spPr>
          <a:xfrm>
            <a:off x="349857" y="224713"/>
            <a:ext cx="8163340" cy="3718145"/>
          </a:xfrm>
          <a:prstGeom prst="rect">
            <a:avLst/>
          </a:prstGeom>
        </p:spPr>
      </p:pic>
      <p:pic>
        <p:nvPicPr>
          <p:cNvPr id="4" name="Рисунок 3"/>
          <p:cNvPicPr>
            <a:picLocks noChangeAspect="1"/>
          </p:cNvPicPr>
          <p:nvPr/>
        </p:nvPicPr>
        <p:blipFill>
          <a:blip r:embed="rId5"/>
          <a:stretch>
            <a:fillRect/>
          </a:stretch>
        </p:blipFill>
        <p:spPr>
          <a:xfrm>
            <a:off x="5067631" y="3279403"/>
            <a:ext cx="6994703" cy="3140935"/>
          </a:xfrm>
          <a:prstGeom prst="rect">
            <a:avLst/>
          </a:prstGeom>
        </p:spPr>
      </p:pic>
    </p:spTree>
    <p:extLst>
      <p:ext uri="{BB962C8B-B14F-4D97-AF65-F5344CB8AC3E}">
        <p14:creationId xmlns:p14="http://schemas.microsoft.com/office/powerpoint/2010/main" val="1416426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792" y="117923"/>
            <a:ext cx="12187592" cy="725357"/>
          </a:xfrm>
          <a:prstGeom prst="rect">
            <a:avLst/>
          </a:prstGeom>
          <a:solidFill>
            <a:srgbClr val="F15D2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200" b="1" dirty="0">
              <a:solidFill>
                <a:schemeClr val="bg1"/>
              </a:solidFill>
            </a:endParaRPr>
          </a:p>
        </p:txBody>
      </p:sp>
      <p:sp>
        <p:nvSpPr>
          <p:cNvPr id="2" name="Заголовок 2">
            <a:extLst>
              <a:ext uri="{FF2B5EF4-FFF2-40B4-BE49-F238E27FC236}">
                <a16:creationId xmlns:a16="http://schemas.microsoft.com/office/drawing/2014/main" id="{FEAA9330-A32C-4685-ACEE-FC5FDA53FEF3}"/>
              </a:ext>
            </a:extLst>
          </p:cNvPr>
          <p:cNvSpPr txBox="1">
            <a:spLocks/>
          </p:cNvSpPr>
          <p:nvPr/>
        </p:nvSpPr>
        <p:spPr>
          <a:xfrm>
            <a:off x="122577" y="128394"/>
            <a:ext cx="5988243" cy="9060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200" b="1" i="1" dirty="0">
                <a:latin typeface="Times New Roman" panose="02020603050405020304" pitchFamily="18" charset="0"/>
                <a:cs typeface="Times New Roman" panose="02020603050405020304" pitchFamily="18" charset="0"/>
              </a:rPr>
              <a:t>Контакты Издательства</a:t>
            </a:r>
            <a:endParaRPr lang="en-US" sz="2200" b="1" i="1" dirty="0">
              <a:latin typeface="Times New Roman" panose="02020603050405020304" pitchFamily="18" charset="0"/>
              <a:cs typeface="Times New Roman" panose="02020603050405020304" pitchFamily="18" charset="0"/>
            </a:endParaRPr>
          </a:p>
          <a:p>
            <a:pPr algn="ctr"/>
            <a:r>
              <a:rPr lang="ru-RU" sz="2200" b="1" i="1" dirty="0">
                <a:latin typeface="Times New Roman" panose="02020603050405020304" pitchFamily="18" charset="0"/>
                <a:cs typeface="Times New Roman" panose="02020603050405020304" pitchFamily="18" charset="0"/>
              </a:rPr>
              <a:t>«Детская литература»</a:t>
            </a:r>
            <a:r>
              <a:rPr lang="en-US" sz="2200" b="1" i="1" dirty="0">
                <a:latin typeface="Times New Roman" panose="02020603050405020304" pitchFamily="18" charset="0"/>
                <a:cs typeface="Times New Roman" panose="02020603050405020304" pitchFamily="18" charset="0"/>
              </a:rPr>
              <a:t>:</a:t>
            </a:r>
            <a:br>
              <a:rPr lang="ru-RU" sz="2200" b="1" i="1" dirty="0">
                <a:latin typeface="Times New Roman" panose="02020603050405020304" pitchFamily="18" charset="0"/>
                <a:cs typeface="Times New Roman" panose="02020603050405020304" pitchFamily="18" charset="0"/>
              </a:rPr>
            </a:br>
            <a:endParaRPr lang="ru-RU" sz="2200" i="1" dirty="0"/>
          </a:p>
        </p:txBody>
      </p:sp>
      <p:sp>
        <p:nvSpPr>
          <p:cNvPr id="3" name="Объект 3">
            <a:extLst>
              <a:ext uri="{FF2B5EF4-FFF2-40B4-BE49-F238E27FC236}">
                <a16:creationId xmlns:a16="http://schemas.microsoft.com/office/drawing/2014/main" id="{1FD66784-4A79-4C3C-9F1E-B90412E7CC77}"/>
              </a:ext>
            </a:extLst>
          </p:cNvPr>
          <p:cNvSpPr txBox="1">
            <a:spLocks/>
          </p:cNvSpPr>
          <p:nvPr/>
        </p:nvSpPr>
        <p:spPr>
          <a:xfrm>
            <a:off x="483192" y="1089163"/>
            <a:ext cx="5267012" cy="5367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200" dirty="0">
                <a:latin typeface="Times New Roman" panose="02020603050405020304" pitchFamily="18" charset="0"/>
                <a:cs typeface="Times New Roman" panose="02020603050405020304" pitchFamily="18" charset="0"/>
              </a:rPr>
              <a:t>г. Москва, ул. </a:t>
            </a:r>
            <a:r>
              <a:rPr lang="ru-RU" sz="2200" dirty="0" err="1">
                <a:latin typeface="Times New Roman" panose="02020603050405020304" pitchFamily="18" charset="0"/>
                <a:cs typeface="Times New Roman" panose="02020603050405020304" pitchFamily="18" charset="0"/>
              </a:rPr>
              <a:t>Новочерёмушкинская</a:t>
            </a:r>
            <a:r>
              <a:rPr lang="ru-RU" sz="2200" dirty="0">
                <a:latin typeface="Times New Roman" panose="02020603050405020304" pitchFamily="18" charset="0"/>
                <a:cs typeface="Times New Roman" panose="02020603050405020304" pitchFamily="18" charset="0"/>
              </a:rPr>
              <a:t>, д. 61</a:t>
            </a:r>
          </a:p>
          <a:p>
            <a:pPr marL="0" indent="0" algn="ctr">
              <a:buFont typeface="Arial" panose="020B0604020202020204" pitchFamily="34" charset="0"/>
              <a:buNone/>
            </a:pPr>
            <a:r>
              <a:rPr lang="ru-RU" sz="2200" dirty="0">
                <a:latin typeface="Times New Roman" panose="02020603050405020304" pitchFamily="18" charset="0"/>
                <a:cs typeface="Times New Roman" panose="02020603050405020304" pitchFamily="18" charset="0"/>
              </a:rPr>
              <a:t>+7 (495) 933-55-65</a:t>
            </a:r>
          </a:p>
          <a:p>
            <a:pPr marL="0" indent="0" algn="ctr">
              <a:buFont typeface="Arial" panose="020B0604020202020204" pitchFamily="34" charset="0"/>
              <a:buNone/>
            </a:pPr>
            <a:r>
              <a:rPr lang="ru-RU" sz="2200" dirty="0" err="1">
                <a:latin typeface="Times New Roman" panose="02020603050405020304" pitchFamily="18" charset="0"/>
                <a:cs typeface="Times New Roman" panose="02020603050405020304" pitchFamily="18" charset="0"/>
              </a:rPr>
              <a:t>Пн-Пт</a:t>
            </a:r>
            <a:r>
              <a:rPr lang="ru-RU" sz="2200" dirty="0">
                <a:latin typeface="Times New Roman" panose="02020603050405020304" pitchFamily="18" charset="0"/>
                <a:cs typeface="Times New Roman" panose="02020603050405020304" pitchFamily="18" charset="0"/>
              </a:rPr>
              <a:t> 9.</a:t>
            </a:r>
            <a:r>
              <a:rPr lang="en-US" sz="2200" dirty="0">
                <a:latin typeface="Times New Roman" panose="02020603050405020304" pitchFamily="18" charset="0"/>
                <a:cs typeface="Times New Roman" panose="02020603050405020304" pitchFamily="18" charset="0"/>
              </a:rPr>
              <a:t>3</a:t>
            </a:r>
            <a:r>
              <a:rPr lang="ru-RU" sz="2200" dirty="0">
                <a:latin typeface="Times New Roman" panose="02020603050405020304" pitchFamily="18" charset="0"/>
                <a:cs typeface="Times New Roman" panose="02020603050405020304" pitchFamily="18" charset="0"/>
              </a:rPr>
              <a:t>0 - 18.</a:t>
            </a:r>
            <a:r>
              <a:rPr lang="en-US" sz="2200" dirty="0">
                <a:latin typeface="Times New Roman" panose="02020603050405020304" pitchFamily="18" charset="0"/>
                <a:cs typeface="Times New Roman" panose="02020603050405020304" pitchFamily="18" charset="0"/>
              </a:rPr>
              <a:t>3</a:t>
            </a:r>
            <a:r>
              <a:rPr lang="ru-RU" sz="2200" dirty="0">
                <a:latin typeface="Times New Roman" panose="02020603050405020304" pitchFamily="18" charset="0"/>
                <a:cs typeface="Times New Roman" panose="02020603050405020304" pitchFamily="18" charset="0"/>
              </a:rPr>
              <a:t>0</a:t>
            </a:r>
          </a:p>
          <a:p>
            <a:pPr marL="0" indent="0" algn="ctr">
              <a:buFont typeface="Arial" panose="020B0604020202020204" pitchFamily="34" charset="0"/>
              <a:buNone/>
            </a:pPr>
            <a:r>
              <a:rPr lang="ru-RU" sz="2200" dirty="0">
                <a:latin typeface="Times New Roman" panose="02020603050405020304" pitchFamily="18" charset="0"/>
                <a:cs typeface="Times New Roman" panose="02020603050405020304" pitchFamily="18" charset="0"/>
                <a:hlinkClick r:id="rId2"/>
              </a:rPr>
              <a:t>dl@detlit.ru</a:t>
            </a:r>
            <a:endParaRPr lang="ru-RU" sz="22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en-US" sz="2200" dirty="0">
                <a:latin typeface="Times New Roman" panose="02020603050405020304" pitchFamily="18" charset="0"/>
                <a:cs typeface="Times New Roman" panose="02020603050405020304" pitchFamily="18" charset="0"/>
              </a:rPr>
              <a:t>www.detlit.ru </a:t>
            </a:r>
            <a:endParaRPr lang="ru-RU" sz="2200" dirty="0">
              <a:latin typeface="Times New Roman" panose="02020603050405020304" pitchFamily="18" charset="0"/>
              <a:cs typeface="Times New Roman" panose="02020603050405020304" pitchFamily="18" charset="0"/>
            </a:endParaRPr>
          </a:p>
          <a:p>
            <a:pPr marL="0" indent="0" algn="ctr">
              <a:buFont typeface="Arial" panose="020B0604020202020204" pitchFamily="34" charset="0"/>
              <a:buNone/>
            </a:pPr>
            <a:r>
              <a:rPr lang="ru-RU" sz="2200" b="1" i="1" dirty="0">
                <a:solidFill>
                  <a:srgbClr val="000000"/>
                </a:solidFill>
                <a:latin typeface="Times New Roman" panose="02020603050405020304" pitchFamily="18" charset="0"/>
                <a:cs typeface="Times New Roman" panose="02020603050405020304" pitchFamily="18" charset="0"/>
              </a:rPr>
              <a:t>Мы в социальных сетях:</a:t>
            </a:r>
          </a:p>
          <a:p>
            <a:r>
              <a:rPr lang="ru-RU" sz="2200" dirty="0" err="1">
                <a:solidFill>
                  <a:srgbClr val="000000"/>
                </a:solidFill>
                <a:latin typeface="Times New Roman" panose="02020603050405020304" pitchFamily="18" charset="0"/>
                <a:cs typeface="Times New Roman" panose="02020603050405020304" pitchFamily="18" charset="0"/>
              </a:rPr>
              <a:t>Инстаграм</a:t>
            </a:r>
            <a:r>
              <a:rPr lang="ru-RU" sz="2200" dirty="0">
                <a:solidFill>
                  <a:srgbClr val="000000"/>
                </a:solidFill>
                <a:latin typeface="Times New Roman" panose="02020603050405020304" pitchFamily="18" charset="0"/>
                <a:cs typeface="Times New Roman" panose="02020603050405020304" pitchFamily="18" charset="0"/>
              </a:rPr>
              <a:t>  </a:t>
            </a:r>
            <a:r>
              <a:rPr lang="ru-RU" sz="2200" u="sng" dirty="0">
                <a:solidFill>
                  <a:srgbClr val="0563C1"/>
                </a:solidFill>
                <a:latin typeface="Times New Roman" panose="02020603050405020304" pitchFamily="18" charset="0"/>
                <a:cs typeface="Times New Roman" panose="02020603050405020304" pitchFamily="18" charset="0"/>
                <a:hlinkClick r:id="rId3"/>
              </a:rPr>
              <a:t>https://www.instagram.com/izddetlit/</a:t>
            </a:r>
            <a:r>
              <a:rPr lang="ru-RU" sz="2200" dirty="0">
                <a:solidFill>
                  <a:srgbClr val="000000"/>
                </a:solidFill>
                <a:latin typeface="Times New Roman" panose="02020603050405020304" pitchFamily="18" charset="0"/>
                <a:cs typeface="Times New Roman" panose="02020603050405020304" pitchFamily="18" charset="0"/>
              </a:rPr>
              <a:t> </a:t>
            </a:r>
            <a:endParaRPr lang="ru-RU" sz="2200" dirty="0">
              <a:latin typeface="Times New Roman" panose="02020603050405020304" pitchFamily="18" charset="0"/>
              <a:cs typeface="Times New Roman" panose="02020603050405020304" pitchFamily="18" charset="0"/>
            </a:endParaRPr>
          </a:p>
          <a:p>
            <a:r>
              <a:rPr lang="ru-RU" sz="2200" dirty="0" err="1">
                <a:solidFill>
                  <a:srgbClr val="000000"/>
                </a:solidFill>
                <a:latin typeface="Times New Roman" panose="02020603050405020304" pitchFamily="18" charset="0"/>
                <a:cs typeface="Times New Roman" panose="02020603050405020304" pitchFamily="18" charset="0"/>
              </a:rPr>
              <a:t>Facebook</a:t>
            </a:r>
            <a:r>
              <a:rPr lang="ru-RU" sz="2200" dirty="0">
                <a:solidFill>
                  <a:srgbClr val="000000"/>
                </a:solidFill>
                <a:latin typeface="Times New Roman" panose="02020603050405020304" pitchFamily="18" charset="0"/>
                <a:cs typeface="Times New Roman" panose="02020603050405020304" pitchFamily="18" charset="0"/>
              </a:rPr>
              <a:t>  </a:t>
            </a:r>
            <a:r>
              <a:rPr lang="ru-RU" sz="2200" u="sng" dirty="0">
                <a:solidFill>
                  <a:srgbClr val="0563C1"/>
                </a:solidFill>
                <a:latin typeface="Times New Roman" panose="02020603050405020304" pitchFamily="18" charset="0"/>
                <a:cs typeface="Times New Roman" panose="02020603050405020304" pitchFamily="18" charset="0"/>
                <a:hlinkClick r:id="rId4"/>
              </a:rPr>
              <a:t>https://www.facebook.com/izddetlit/</a:t>
            </a:r>
            <a:endParaRPr lang="ru-RU" sz="2200" u="sng" dirty="0">
              <a:solidFill>
                <a:srgbClr val="0563C1"/>
              </a:solidFill>
              <a:latin typeface="Times New Roman" panose="02020603050405020304" pitchFamily="18" charset="0"/>
              <a:cs typeface="Times New Roman" panose="02020603050405020304" pitchFamily="18" charset="0"/>
            </a:endParaRPr>
          </a:p>
          <a:p>
            <a:r>
              <a:rPr lang="ru-RU" sz="2200" dirty="0" err="1">
                <a:solidFill>
                  <a:srgbClr val="000000"/>
                </a:solidFill>
                <a:latin typeface="Times New Roman" panose="02020603050405020304" pitchFamily="18" charset="0"/>
                <a:cs typeface="Times New Roman" panose="02020603050405020304" pitchFamily="18" charset="0"/>
              </a:rPr>
              <a:t>ВКонтакте</a:t>
            </a:r>
            <a:r>
              <a:rPr lang="ru-RU" sz="2200" dirty="0"/>
              <a:t> </a:t>
            </a:r>
            <a:r>
              <a:rPr lang="en-US" sz="2200" dirty="0">
                <a:latin typeface="Times New Roman" panose="02020603050405020304" pitchFamily="18" charset="0"/>
                <a:cs typeface="Times New Roman" panose="02020603050405020304" pitchFamily="18" charset="0"/>
                <a:hlinkClick r:id="rId5"/>
              </a:rPr>
              <a:t>https://</a:t>
            </a:r>
            <a:r>
              <a:rPr lang="en-US" sz="2200" u="sng" dirty="0">
                <a:solidFill>
                  <a:srgbClr val="0563C1"/>
                </a:solidFill>
                <a:latin typeface="Times New Roman" panose="02020603050405020304" pitchFamily="18" charset="0"/>
                <a:cs typeface="Times New Roman" panose="02020603050405020304" pitchFamily="18" charset="0"/>
                <a:hlinkClick r:id="rId5"/>
              </a:rPr>
              <a:t>vk.com/izddetlit</a:t>
            </a:r>
            <a:endParaRPr lang="ru-RU" sz="2200" u="sng" dirty="0">
              <a:solidFill>
                <a:srgbClr val="0563C1"/>
              </a:solidFill>
              <a:latin typeface="Times New Roman" panose="02020603050405020304" pitchFamily="18" charset="0"/>
              <a:cs typeface="Times New Roman" panose="02020603050405020304" pitchFamily="18" charset="0"/>
            </a:endParaRPr>
          </a:p>
          <a:p>
            <a:endParaRPr lang="ru-RU" dirty="0"/>
          </a:p>
        </p:txBody>
      </p:sp>
      <p:sp>
        <p:nvSpPr>
          <p:cNvPr id="4" name="Объект 4">
            <a:extLst>
              <a:ext uri="{FF2B5EF4-FFF2-40B4-BE49-F238E27FC236}">
                <a16:creationId xmlns:a16="http://schemas.microsoft.com/office/drawing/2014/main" id="{841A60B7-CA9B-407E-A0A4-A2A12A648655}"/>
              </a:ext>
            </a:extLst>
          </p:cNvPr>
          <p:cNvSpPr txBox="1">
            <a:spLocks/>
          </p:cNvSpPr>
          <p:nvPr/>
        </p:nvSpPr>
        <p:spPr>
          <a:xfrm>
            <a:off x="6018387" y="1034463"/>
            <a:ext cx="6099972" cy="5476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2200" dirty="0" err="1">
                <a:latin typeface="Times New Roman" panose="02020603050405020304" pitchFamily="18" charset="0"/>
                <a:cs typeface="Times New Roman" panose="02020603050405020304" pitchFamily="18" charset="0"/>
              </a:rPr>
              <a:t>Букреева</a:t>
            </a:r>
            <a:r>
              <a:rPr lang="ru-RU" sz="2200" dirty="0">
                <a:latin typeface="Times New Roman" panose="02020603050405020304" pitchFamily="18" charset="0"/>
                <a:cs typeface="Times New Roman" panose="02020603050405020304" pitchFamily="18" charset="0"/>
              </a:rPr>
              <a:t> Светлана Владимировна</a:t>
            </a:r>
            <a:endParaRPr lang="ru-RU" sz="2200" u="sng" dirty="0">
              <a:solidFill>
                <a:srgbClr val="0563C1"/>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2200" u="sng" dirty="0">
                <a:solidFill>
                  <a:srgbClr val="0563C1"/>
                </a:solidFill>
                <a:latin typeface="Times New Roman" panose="02020603050405020304" pitchFamily="18" charset="0"/>
                <a:cs typeface="Times New Roman" panose="02020603050405020304" pitchFamily="18" charset="0"/>
              </a:rPr>
              <a:t>+7-921-573-17-35</a:t>
            </a:r>
          </a:p>
          <a:p>
            <a:pPr marL="0" indent="0" algn="ctr">
              <a:lnSpc>
                <a:spcPct val="100000"/>
              </a:lnSpc>
              <a:spcBef>
                <a:spcPts val="0"/>
              </a:spcBef>
              <a:buFont typeface="Arial" panose="020B0604020202020204" pitchFamily="34" charset="0"/>
              <a:buNone/>
            </a:pPr>
            <a:r>
              <a:rPr lang="en-US" sz="2200" u="sng" dirty="0">
                <a:solidFill>
                  <a:srgbClr val="0563C1"/>
                </a:solidFill>
                <a:latin typeface="Times New Roman" panose="02020603050405020304" pitchFamily="18" charset="0"/>
                <a:cs typeface="Times New Roman" panose="02020603050405020304" pitchFamily="18" charset="0"/>
                <a:hlinkClick r:id="rId6"/>
              </a:rPr>
              <a:t>s.bukreyeva@mail.ru</a:t>
            </a:r>
            <a:endParaRPr lang="ru-RU" sz="2200" u="sng" dirty="0">
              <a:solidFill>
                <a:srgbClr val="0563C1"/>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2200" b="1" i="1"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2200" b="1" i="1" dirty="0">
                <a:latin typeface="Times New Roman" panose="02020603050405020304" pitchFamily="18" charset="0"/>
                <a:cs typeface="Times New Roman" panose="02020603050405020304" pitchFamily="18" charset="0"/>
              </a:rPr>
              <a:t>По вопросам закупок литературы обращайтесь в «Школьную книгу»</a:t>
            </a:r>
            <a:endParaRPr lang="ru-RU" sz="2200" dirty="0">
              <a:solidFill>
                <a:srgbClr val="333333"/>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2200" dirty="0">
              <a:solidFill>
                <a:srgbClr val="333333"/>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2200" dirty="0">
              <a:solidFill>
                <a:srgbClr val="333333"/>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None/>
            </a:pPr>
            <a:endParaRPr lang="en-US" sz="2200" dirty="0">
              <a:solidFill>
                <a:srgbClr val="333333"/>
              </a:solidFill>
              <a:latin typeface="Times New Roman" panose="02020603050405020304" pitchFamily="18" charset="0"/>
              <a:cs typeface="Times New Roman" panose="02020603050405020304" pitchFamily="18" charset="0"/>
              <a:hlinkClick r:id="" action="ppaction://noaction"/>
            </a:endParaRPr>
          </a:p>
          <a:p>
            <a:pPr marL="0" indent="0" algn="ctr">
              <a:lnSpc>
                <a:spcPct val="100000"/>
              </a:lnSpc>
              <a:spcBef>
                <a:spcPts val="0"/>
              </a:spcBef>
              <a:buNone/>
            </a:pPr>
            <a:r>
              <a:rPr lang="en-US" sz="2200" dirty="0">
                <a:solidFill>
                  <a:srgbClr val="333333"/>
                </a:solidFill>
                <a:latin typeface="Times New Roman" panose="02020603050405020304" pitchFamily="18" charset="0"/>
                <a:cs typeface="Times New Roman" panose="02020603050405020304" pitchFamily="18" charset="0"/>
                <a:hlinkClick r:id="" action="ppaction://noaction"/>
              </a:rPr>
              <a:t>www.sbooks.ru</a:t>
            </a:r>
            <a:endParaRPr lang="ru-RU" sz="2200" b="1" i="1"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2200" dirty="0">
              <a:solidFill>
                <a:srgbClr val="333333"/>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2200" dirty="0">
                <a:solidFill>
                  <a:srgbClr val="333333"/>
                </a:solidFill>
                <a:latin typeface="Times New Roman" panose="02020603050405020304" pitchFamily="18" charset="0"/>
                <a:cs typeface="Times New Roman" panose="02020603050405020304" pitchFamily="18" charset="0"/>
              </a:rPr>
              <a:t>г. Санкт-Петербург, </a:t>
            </a:r>
            <a:r>
              <a:rPr lang="ru-RU" sz="2200" dirty="0" err="1">
                <a:solidFill>
                  <a:srgbClr val="333333"/>
                </a:solidFill>
                <a:latin typeface="Times New Roman" panose="02020603050405020304" pitchFamily="18" charset="0"/>
                <a:cs typeface="Times New Roman" panose="02020603050405020304" pitchFamily="18" charset="0"/>
              </a:rPr>
              <a:t>Заневский</a:t>
            </a:r>
            <a:r>
              <a:rPr lang="ru-RU" sz="2200" dirty="0">
                <a:solidFill>
                  <a:srgbClr val="333333"/>
                </a:solidFill>
                <a:latin typeface="Times New Roman" panose="02020603050405020304" pitchFamily="18" charset="0"/>
                <a:cs typeface="Times New Roman" panose="02020603050405020304" pitchFamily="18" charset="0"/>
              </a:rPr>
              <a:t> пр. д. 51 </a:t>
            </a:r>
          </a:p>
          <a:p>
            <a:pPr marL="0" indent="0" algn="ctr">
              <a:lnSpc>
                <a:spcPct val="100000"/>
              </a:lnSpc>
              <a:spcBef>
                <a:spcPts val="0"/>
              </a:spcBef>
              <a:buFont typeface="Arial" panose="020B0604020202020204" pitchFamily="34" charset="0"/>
              <a:buNone/>
            </a:pPr>
            <a:r>
              <a:rPr lang="ru-RU" sz="2200" dirty="0" err="1">
                <a:solidFill>
                  <a:srgbClr val="333333"/>
                </a:solidFill>
                <a:latin typeface="Times New Roman" panose="02020603050405020304" pitchFamily="18" charset="0"/>
                <a:cs typeface="Times New Roman" panose="02020603050405020304" pitchFamily="18" charset="0"/>
              </a:rPr>
              <a:t>пн-сб</a:t>
            </a:r>
            <a:r>
              <a:rPr lang="ru-RU" sz="2200" dirty="0">
                <a:solidFill>
                  <a:srgbClr val="333333"/>
                </a:solidFill>
                <a:latin typeface="Times New Roman" panose="02020603050405020304" pitchFamily="18" charset="0"/>
                <a:cs typeface="Times New Roman" panose="02020603050405020304" pitchFamily="18" charset="0"/>
              </a:rPr>
              <a:t> 10:00-19:00, </a:t>
            </a:r>
            <a:r>
              <a:rPr lang="ru-RU" sz="2200" dirty="0" err="1">
                <a:solidFill>
                  <a:srgbClr val="333333"/>
                </a:solidFill>
                <a:latin typeface="Times New Roman" panose="02020603050405020304" pitchFamily="18" charset="0"/>
                <a:cs typeface="Times New Roman" panose="02020603050405020304" pitchFamily="18" charset="0"/>
              </a:rPr>
              <a:t>вс</a:t>
            </a:r>
            <a:r>
              <a:rPr lang="ru-RU" sz="2200" dirty="0">
                <a:solidFill>
                  <a:srgbClr val="333333"/>
                </a:solidFill>
                <a:latin typeface="Times New Roman" panose="02020603050405020304" pitchFamily="18" charset="0"/>
                <a:cs typeface="Times New Roman" panose="02020603050405020304" pitchFamily="18" charset="0"/>
              </a:rPr>
              <a:t> 11:00-18.00</a:t>
            </a:r>
            <a:endParaRPr lang="ru-RU" sz="22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2200" dirty="0">
                <a:solidFill>
                  <a:srgbClr val="333333"/>
                </a:solidFill>
                <a:latin typeface="Times New Roman" panose="02020603050405020304" pitchFamily="18" charset="0"/>
                <a:cs typeface="Times New Roman" panose="02020603050405020304" pitchFamily="18" charset="0"/>
              </a:rPr>
              <a:t>+7 (812) 336-1665 (многоканальный)</a:t>
            </a:r>
          </a:p>
          <a:p>
            <a:pPr marL="0" indent="0" algn="ctr">
              <a:lnSpc>
                <a:spcPct val="100000"/>
              </a:lnSpc>
              <a:spcBef>
                <a:spcPts val="0"/>
              </a:spcBef>
              <a:buFont typeface="Arial" panose="020B0604020202020204" pitchFamily="34" charset="0"/>
              <a:buNone/>
            </a:pPr>
            <a:r>
              <a:rPr lang="en-US" sz="2200" dirty="0">
                <a:solidFill>
                  <a:srgbClr val="333333"/>
                </a:solidFill>
                <a:latin typeface="Times New Roman" panose="02020603050405020304" pitchFamily="18" charset="0"/>
                <a:cs typeface="Times New Roman" panose="02020603050405020304" pitchFamily="18" charset="0"/>
              </a:rPr>
              <a:t>E-mail: </a:t>
            </a:r>
            <a:r>
              <a:rPr lang="ru-RU" sz="2200" dirty="0">
                <a:solidFill>
                  <a:srgbClr val="048ABF"/>
                </a:solidFill>
                <a:latin typeface="Times New Roman" panose="02020603050405020304" pitchFamily="18" charset="0"/>
                <a:cs typeface="Times New Roman" panose="02020603050405020304" pitchFamily="18" charset="0"/>
              </a:rPr>
              <a:t>   </a:t>
            </a:r>
            <a:r>
              <a:rPr lang="en-US" sz="2200" u="sng" dirty="0">
                <a:solidFill>
                  <a:srgbClr val="048ABF"/>
                </a:solidFill>
                <a:latin typeface="Times New Roman" panose="02020603050405020304" pitchFamily="18" charset="0"/>
                <a:cs typeface="Times New Roman" panose="02020603050405020304" pitchFamily="18" charset="0"/>
                <a:hlinkClick r:id="rId7"/>
              </a:rPr>
              <a:t>sales@sbooks.ru</a:t>
            </a:r>
            <a:endParaRPr lang="ru-RU" sz="2200" dirty="0">
              <a:solidFill>
                <a:srgbClr val="333333"/>
              </a:solidFill>
              <a:latin typeface="Times New Roman" panose="02020603050405020304" pitchFamily="18" charset="0"/>
              <a:cs typeface="Times New Roman" panose="02020603050405020304" pitchFamily="18" charset="0"/>
            </a:endParaRPr>
          </a:p>
        </p:txBody>
      </p:sp>
      <p:sp>
        <p:nvSpPr>
          <p:cNvPr id="6" name="Заголовок 2">
            <a:extLst>
              <a:ext uri="{FF2B5EF4-FFF2-40B4-BE49-F238E27FC236}">
                <a16:creationId xmlns:a16="http://schemas.microsoft.com/office/drawing/2014/main" id="{FEAA9330-A32C-4685-ACEE-FC5FDA53FEF3}"/>
              </a:ext>
            </a:extLst>
          </p:cNvPr>
          <p:cNvSpPr txBox="1">
            <a:spLocks/>
          </p:cNvSpPr>
          <p:nvPr/>
        </p:nvSpPr>
        <p:spPr>
          <a:xfrm>
            <a:off x="6018387" y="140014"/>
            <a:ext cx="5988243" cy="9060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200" b="1" i="1" dirty="0">
                <a:latin typeface="Times New Roman" panose="02020603050405020304" pitchFamily="18" charset="0"/>
                <a:cs typeface="Times New Roman" panose="02020603050405020304" pitchFamily="18" charset="0"/>
              </a:rPr>
              <a:t>Региональный представитель</a:t>
            </a:r>
          </a:p>
          <a:p>
            <a:pPr algn="ctr"/>
            <a:r>
              <a:rPr lang="ru-RU" sz="2200" b="1" i="1" dirty="0">
                <a:latin typeface="Times New Roman" panose="02020603050405020304" pitchFamily="18" charset="0"/>
                <a:cs typeface="Times New Roman" panose="02020603050405020304" pitchFamily="18" charset="0"/>
              </a:rPr>
              <a:t>на Северо-Западе</a:t>
            </a:r>
            <a:br>
              <a:rPr lang="ru-RU" sz="2200" b="1" i="1" dirty="0">
                <a:latin typeface="Times New Roman" panose="02020603050405020304" pitchFamily="18" charset="0"/>
                <a:cs typeface="Times New Roman" panose="02020603050405020304" pitchFamily="18" charset="0"/>
              </a:rPr>
            </a:br>
            <a:endParaRPr lang="ru-RU" sz="2200" i="1" dirty="0"/>
          </a:p>
        </p:txBody>
      </p:sp>
      <p:pic>
        <p:nvPicPr>
          <p:cNvPr id="8" name="Изображение 7" descr="D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5481" y="1225646"/>
            <a:ext cx="670677" cy="666308"/>
          </a:xfrm>
          <a:prstGeom prst="rect">
            <a:avLst/>
          </a:prstGeom>
        </p:spPr>
      </p:pic>
      <p:pic>
        <p:nvPicPr>
          <p:cNvPr id="10" name="Изображение 9" descr="Без заголовка.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7629" y="3149180"/>
            <a:ext cx="2761488" cy="853440"/>
          </a:xfrm>
          <a:prstGeom prst="rect">
            <a:avLst/>
          </a:prstGeom>
        </p:spPr>
      </p:pic>
    </p:spTree>
    <p:extLst>
      <p:ext uri="{BB962C8B-B14F-4D97-AF65-F5344CB8AC3E}">
        <p14:creationId xmlns:p14="http://schemas.microsoft.com/office/powerpoint/2010/main" val="3779411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05" y="-15388"/>
            <a:ext cx="12187592" cy="657970"/>
          </a:xfrm>
          <a:prstGeom prst="rect">
            <a:avLst/>
          </a:prstGeom>
          <a:solidFill>
            <a:srgbClr val="F15D2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b="1" dirty="0">
                <a:solidFill>
                  <a:srgbClr val="F8EED2"/>
                </a:solidFill>
              </a:rPr>
              <a:t>НАЦПРОЕКТ «КУЛЬТУРА». МОДЕЛЬНЫЕ БИБЛИОТЕКИ. ОБНОВЛЕНИЕ ФОНДОВ</a:t>
            </a:r>
          </a:p>
        </p:txBody>
      </p:sp>
      <p:sp>
        <p:nvSpPr>
          <p:cNvPr id="8" name="Прямоугольник 7"/>
          <p:cNvSpPr/>
          <p:nvPr/>
        </p:nvSpPr>
        <p:spPr>
          <a:xfrm>
            <a:off x="4096802" y="1994301"/>
            <a:ext cx="8092994" cy="3139321"/>
          </a:xfrm>
          <a:prstGeom prst="rect">
            <a:avLst/>
          </a:prstGeom>
        </p:spPr>
        <p:txBody>
          <a:bodyPr wrap="square">
            <a:spAutoFit/>
          </a:bodyPr>
          <a:lstStyle/>
          <a:p>
            <a:pPr algn="just"/>
            <a:r>
              <a:rPr lang="ru-RU" sz="2200" dirty="0">
                <a:solidFill>
                  <a:srgbClr val="000000"/>
                </a:solidFill>
                <a:latin typeface="Times New Roman" panose="02020603050405020304" pitchFamily="18" charset="0"/>
                <a:cs typeface="Times New Roman" panose="02020603050405020304" pitchFamily="18" charset="0"/>
              </a:rPr>
              <a:t>Современные</a:t>
            </a:r>
            <a:r>
              <a:rPr lang="ru-RU" sz="2200" dirty="0">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направления комплектования </a:t>
            </a:r>
            <a:r>
              <a:rPr lang="ru-RU" sz="2200" dirty="0">
                <a:latin typeface="Times New Roman" panose="02020603050405020304" pitchFamily="18" charset="0"/>
                <a:cs typeface="Times New Roman" panose="02020603050405020304" pitchFamily="18" charset="0"/>
              </a:rPr>
              <a:t>фондов муниципальных библиотек:</a:t>
            </a:r>
          </a:p>
          <a:p>
            <a:pPr marL="285750" indent="-285750" algn="just">
              <a:buFontTx/>
              <a:buChar char="-"/>
            </a:pPr>
            <a:r>
              <a:rPr lang="ru-RU" sz="2200" dirty="0">
                <a:latin typeface="Times New Roman" panose="02020603050405020304" pitchFamily="18" charset="0"/>
                <a:cs typeface="Times New Roman" panose="02020603050405020304" pitchFamily="18" charset="0"/>
              </a:rPr>
              <a:t>Очень важно при формировании библиотечных фондов ориентироваться на потребности читательских групп;</a:t>
            </a:r>
          </a:p>
          <a:p>
            <a:pPr marL="285750" indent="-285750" algn="just">
              <a:buFontTx/>
              <a:buChar char="-"/>
            </a:pPr>
            <a:r>
              <a:rPr lang="ru-RU" sz="2200" dirty="0">
                <a:latin typeface="Times New Roman" panose="02020603050405020304" pitchFamily="18" charset="0"/>
                <a:cs typeface="Times New Roman" panose="02020603050405020304" pitchFamily="18" charset="0"/>
              </a:rPr>
              <a:t>60 % пользователей муниципальных библиотек приходят в муниципальные библиотеки именно за художественной литературой;</a:t>
            </a:r>
          </a:p>
          <a:p>
            <a:pPr marL="285750" indent="-285750" algn="just">
              <a:buFontTx/>
              <a:buChar char="-"/>
            </a:pPr>
            <a:r>
              <a:rPr lang="ru-RU" sz="2200" dirty="0">
                <a:latin typeface="Times New Roman" panose="02020603050405020304" pitchFamily="18" charset="0"/>
                <a:cs typeface="Times New Roman" panose="02020603050405020304" pitchFamily="18" charset="0"/>
              </a:rPr>
              <a:t>50 % пользователей обращаются за произведениями современной художественной литературой.</a:t>
            </a:r>
            <a:endParaRPr lang="ru-RU" sz="2200" i="1"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467503" y="5149606"/>
            <a:ext cx="11256996" cy="738664"/>
          </a:xfrm>
          <a:prstGeom prst="rect">
            <a:avLst/>
          </a:prstGeom>
        </p:spPr>
        <p:txBody>
          <a:bodyPr wrap="square">
            <a:spAutoFit/>
          </a:bodyPr>
          <a:lstStyle/>
          <a:p>
            <a:pPr algn="ctr"/>
            <a:r>
              <a:rPr lang="ru-RU" sz="2000" dirty="0">
                <a:solidFill>
                  <a:srgbClr val="000000"/>
                </a:solidFill>
                <a:latin typeface="Times New Roman" panose="02020603050405020304" pitchFamily="18" charset="0"/>
                <a:cs typeface="Times New Roman" panose="02020603050405020304" pitchFamily="18" charset="0"/>
              </a:rPr>
              <a:t>Содержимое редакционного портфеля Издательства «Детская литература» позволяет </a:t>
            </a:r>
            <a:r>
              <a:rPr lang="ru-RU" sz="2000" dirty="0">
                <a:latin typeface="Times New Roman" panose="02020603050405020304" pitchFamily="18" charset="0"/>
                <a:cs typeface="Times New Roman" panose="02020603050405020304" pitchFamily="18" charset="0"/>
              </a:rPr>
              <a:t>удовлетворить</a:t>
            </a:r>
            <a:r>
              <a:rPr lang="ru-RU" sz="2000" b="1" dirty="0">
                <a:solidFill>
                  <a:srgbClr val="E53C1B"/>
                </a:solidFill>
                <a:latin typeface="Times New Roman" panose="02020603050405020304" pitchFamily="18" charset="0"/>
                <a:cs typeface="Times New Roman" panose="02020603050405020304" pitchFamily="18" charset="0"/>
              </a:rPr>
              <a:t> </a:t>
            </a:r>
          </a:p>
          <a:p>
            <a:pPr algn="ctr"/>
            <a:r>
              <a:rPr lang="ru-RU" sz="2200" b="1" dirty="0">
                <a:solidFill>
                  <a:srgbClr val="E53C1B"/>
                </a:solidFill>
                <a:latin typeface="Times New Roman" panose="02020603050405020304" pitchFamily="18" charset="0"/>
                <a:cs typeface="Times New Roman" panose="02020603050405020304" pitchFamily="18" charset="0"/>
              </a:rPr>
              <a:t>99% читательских потребностей детей и юношества.</a:t>
            </a:r>
          </a:p>
        </p:txBody>
      </p:sp>
      <p:pic>
        <p:nvPicPr>
          <p:cNvPr id="6" name="Рисунок 5"/>
          <p:cNvPicPr>
            <a:picLocks noChangeAspect="1"/>
          </p:cNvPicPr>
          <p:nvPr/>
        </p:nvPicPr>
        <p:blipFill>
          <a:blip r:embed="rId2"/>
          <a:stretch>
            <a:fillRect/>
          </a:stretch>
        </p:blipFill>
        <p:spPr>
          <a:xfrm>
            <a:off x="76577" y="995042"/>
            <a:ext cx="1428571" cy="561905"/>
          </a:xfrm>
          <a:prstGeom prst="rect">
            <a:avLst/>
          </a:prstGeom>
        </p:spPr>
      </p:pic>
      <p:sp>
        <p:nvSpPr>
          <p:cNvPr id="10" name="Rectangle 3"/>
          <p:cNvSpPr>
            <a:spLocks noChangeArrowheads="1"/>
          </p:cNvSpPr>
          <p:nvPr/>
        </p:nvSpPr>
        <p:spPr bwMode="auto">
          <a:xfrm>
            <a:off x="1505148" y="624662"/>
            <a:ext cx="1068464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2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Национальный проект «</a:t>
            </a:r>
            <a:r>
              <a:rPr kumimoji="0" lang="ru-RU" altLang="ru-RU" sz="2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Культура</a:t>
            </a:r>
            <a:r>
              <a:rPr kumimoji="0" lang="ru-RU" altLang="ru-RU" sz="2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2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2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был утверждён 24 декабря 2018 г. на заседании президиума Совета при Президенте РФ по стратегическому развитию и национальным проектам. Одной из задач Указа является развитие сети муниципальных библиотек как фактора повышения качества жизни.</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417" y="2199841"/>
            <a:ext cx="3779385" cy="2728243"/>
          </a:xfrm>
          <a:prstGeom prst="rect">
            <a:avLst/>
          </a:prstGeom>
        </p:spPr>
      </p:pic>
      <p:pic>
        <p:nvPicPr>
          <p:cNvPr id="2050" name="Picture 2" descr="https://pngimg.com/uploads/exclamation_mark/exclamation_mark_PNG3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45093" y="5164539"/>
            <a:ext cx="935955" cy="81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98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4ACA47B1-7B6C-4E4D-8986-D9945E09D073}"/>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E7D978DA-9325-BE49-8054-A6E07DBC5118}"/>
              </a:ext>
            </a:extLst>
          </p:cNvPr>
          <p:cNvSpPr/>
          <p:nvPr/>
        </p:nvSpPr>
        <p:spPr>
          <a:xfrm>
            <a:off x="251871" y="1479566"/>
            <a:ext cx="5628401" cy="299473"/>
          </a:xfrm>
          <a:prstGeom prst="rect">
            <a:avLst/>
          </a:prstGeom>
          <a:solidFill>
            <a:srgbClr val="F15D23"/>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ВЕЛИКИЕ БИТВЫ ВЕЛИКОЙ ОТЕЧЕСТВЕННОЙ</a:t>
            </a:r>
          </a:p>
        </p:txBody>
      </p:sp>
      <p:pic>
        <p:nvPicPr>
          <p:cNvPr id="21" name="Picture 2" descr="DL оранжевый">
            <a:extLst>
              <a:ext uri="{FF2B5EF4-FFF2-40B4-BE49-F238E27FC236}">
                <a16:creationId xmlns:a16="http://schemas.microsoft.com/office/drawing/2014/main" id="{9F16888D-E18B-F749-8653-2676FAB6F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Прямоугольник 6"/>
          <p:cNvSpPr/>
          <p:nvPr/>
        </p:nvSpPr>
        <p:spPr>
          <a:xfrm>
            <a:off x="0" y="126591"/>
            <a:ext cx="12192000" cy="536597"/>
          </a:xfrm>
          <a:prstGeom prst="rect">
            <a:avLst/>
          </a:prstGeom>
          <a:solidFill>
            <a:srgbClr val="F15D2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chemeClr val="bg1"/>
                </a:solidFill>
              </a:rPr>
              <a:t>    </a:t>
            </a:r>
            <a:r>
              <a:rPr lang="ru-RU" sz="2800" b="1" dirty="0">
                <a:solidFill>
                  <a:schemeClr val="bg1"/>
                </a:solidFill>
              </a:rPr>
              <a:t>Книги о Великой Отечественной войне</a:t>
            </a:r>
          </a:p>
        </p:txBody>
      </p:sp>
      <p:pic>
        <p:nvPicPr>
          <p:cNvPr id="23" name="Picture 10" descr="5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9602" y="2808344"/>
            <a:ext cx="1150020" cy="17922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58000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4184" y="2797271"/>
            <a:ext cx="1135882" cy="17750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58002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1881" y="1003742"/>
            <a:ext cx="1224492" cy="16188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0036" y="1023821"/>
            <a:ext cx="1135882" cy="1622689"/>
          </a:xfrm>
          <a:prstGeom prst="rect">
            <a:avLst/>
          </a:prstGeom>
          <a:ln>
            <a:noFill/>
          </a:ln>
          <a:effectLst>
            <a:outerShdw blurRad="190500" algn="tl" rotWithShape="0">
              <a:srgbClr val="000000">
                <a:alpha val="70000"/>
              </a:srgbClr>
            </a:outerShdw>
          </a:effectLst>
        </p:spPr>
      </p:pic>
      <p:sp>
        <p:nvSpPr>
          <p:cNvPr id="14" name="Объект 13"/>
          <p:cNvSpPr>
            <a:spLocks noGrp="1"/>
          </p:cNvSpPr>
          <p:nvPr>
            <p:ph idx="1"/>
          </p:nvPr>
        </p:nvSpPr>
        <p:spPr>
          <a:xfrm>
            <a:off x="301925" y="3593444"/>
            <a:ext cx="5400960" cy="2702560"/>
          </a:xfrm>
        </p:spPr>
        <p:txBody>
          <a:bodyPr>
            <a:normAutofit/>
          </a:bodyPr>
          <a:lstStyle/>
          <a:p>
            <a:pPr marL="0" indent="0" algn="just">
              <a:lnSpc>
                <a:spcPct val="80000"/>
              </a:lnSpc>
              <a:buNone/>
            </a:pPr>
            <a:r>
              <a:rPr lang="ru-RU" altLang="ru-RU" sz="1800" dirty="0"/>
              <a:t>   Книги о мужестве защитников нашей Родины в годы Великой Отечественной войны адресованы читателям всех возрастов, начиная с начальной школы.</a:t>
            </a:r>
          </a:p>
          <a:p>
            <a:pPr marL="0" indent="0" algn="just">
              <a:lnSpc>
                <a:spcPct val="80000"/>
              </a:lnSpc>
              <a:buNone/>
            </a:pPr>
            <a:r>
              <a:rPr lang="ru-RU" altLang="ru-RU" sz="1800" dirty="0"/>
              <a:t>    Все они дают возможность юному читателю перенестись в суровые годы войны, узнать, как жили тогда их сверстники, сколько испытаний выпало на долю нашего народа в борьбе с фашистскими захватчиками и какой ценой была добыта Победа.</a:t>
            </a:r>
          </a:p>
          <a:p>
            <a:endParaRPr lang="ru-RU" sz="1800" dirty="0"/>
          </a:p>
          <a:p>
            <a:pPr marL="285750" indent="-285750">
              <a:buFont typeface="Wingdings" panose="05000000000000000000" pitchFamily="2" charset="2"/>
              <a:buChar char="ü"/>
            </a:pPr>
            <a:endParaRPr lang="ru-RU" sz="1800" dirty="0"/>
          </a:p>
          <a:p>
            <a:endParaRPr lang="ru-RU" sz="1800" dirty="0"/>
          </a:p>
        </p:txBody>
      </p:sp>
      <p:pic>
        <p:nvPicPr>
          <p:cNvPr id="11" name="Picture 5" descr="58002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8750" y="1003742"/>
            <a:ext cx="1231323" cy="16188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4512" y="1018920"/>
            <a:ext cx="1137658" cy="1605566"/>
          </a:xfrm>
          <a:prstGeom prst="rect">
            <a:avLst/>
          </a:prstGeom>
          <a:ln>
            <a:noFill/>
          </a:ln>
          <a:effectLst>
            <a:outerShdw blurRad="190500" algn="tl" rotWithShape="0">
              <a:srgbClr val="000000">
                <a:alpha val="70000"/>
              </a:srgbClr>
            </a:outerShdw>
          </a:effectLst>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7227" y="2792893"/>
            <a:ext cx="1154513" cy="1787964"/>
          </a:xfrm>
          <a:prstGeom prst="rect">
            <a:avLst/>
          </a:prstGeom>
          <a:ln>
            <a:noFill/>
          </a:ln>
          <a:effectLst>
            <a:outerShdw blurRad="190500" algn="tl" rotWithShape="0">
              <a:srgbClr val="000000">
                <a:alpha val="70000"/>
              </a:srgbClr>
            </a:outerShdw>
          </a:effectLst>
        </p:spPr>
      </p:pic>
      <p:pic>
        <p:nvPicPr>
          <p:cNvPr id="20" name="Рисунок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50036" y="2803457"/>
            <a:ext cx="1135882" cy="1777400"/>
          </a:xfrm>
          <a:prstGeom prst="rect">
            <a:avLst/>
          </a:prstGeom>
          <a:ln>
            <a:noFill/>
          </a:ln>
          <a:effectLst>
            <a:outerShdw blurRad="190500" algn="tl" rotWithShape="0">
              <a:srgbClr val="000000">
                <a:alpha val="70000"/>
              </a:srgbClr>
            </a:outerShdw>
          </a:effectLst>
        </p:spPr>
      </p:pic>
      <p:pic>
        <p:nvPicPr>
          <p:cNvPr id="1026" name="Picture 2" descr="P:\!Библиотека обложек\Books for Internet\Военное детство\VD Kassil Fedya iz podlava cove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61881" y="4705519"/>
            <a:ext cx="1217348" cy="16275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7" name="Picture 3" descr="P:\!Библиотека обложек\Books for Internet\Военное детство\VD Yakovlev Drug kapitana Gastello cove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17227" y="4719708"/>
            <a:ext cx="1198006" cy="16133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Прямоугольник 21">
            <a:extLst>
              <a:ext uri="{FF2B5EF4-FFF2-40B4-BE49-F238E27FC236}">
                <a16:creationId xmlns:a16="http://schemas.microsoft.com/office/drawing/2014/main" id="{9FF2A838-EE46-C344-A428-EB88F0F504F8}"/>
              </a:ext>
            </a:extLst>
          </p:cNvPr>
          <p:cNvSpPr/>
          <p:nvPr/>
        </p:nvSpPr>
        <p:spPr>
          <a:xfrm>
            <a:off x="251871" y="1835166"/>
            <a:ext cx="5628401" cy="299473"/>
          </a:xfrm>
          <a:prstGeom prst="rect">
            <a:avLst/>
          </a:prstGeom>
          <a:solidFill>
            <a:srgbClr val="F15D23"/>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ПОКЛОН ПОБЕДИТЕЛЯМ</a:t>
            </a:r>
          </a:p>
        </p:txBody>
      </p:sp>
      <p:sp>
        <p:nvSpPr>
          <p:cNvPr id="25" name="Прямоугольник 24">
            <a:extLst>
              <a:ext uri="{FF2B5EF4-FFF2-40B4-BE49-F238E27FC236}">
                <a16:creationId xmlns:a16="http://schemas.microsoft.com/office/drawing/2014/main" id="{869400AC-29DD-9C43-B51C-336AFD1FCC1B}"/>
              </a:ext>
            </a:extLst>
          </p:cNvPr>
          <p:cNvSpPr/>
          <p:nvPr/>
        </p:nvSpPr>
        <p:spPr>
          <a:xfrm>
            <a:off x="251871" y="2200926"/>
            <a:ext cx="5628401" cy="299473"/>
          </a:xfrm>
          <a:prstGeom prst="rect">
            <a:avLst/>
          </a:prstGeom>
          <a:solidFill>
            <a:srgbClr val="F15D23"/>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ДЕТЯМ О ВЕЛИКОЙ ОТЕЧЕСТВЕННОЙ ВОЙНЕ</a:t>
            </a:r>
          </a:p>
        </p:txBody>
      </p:sp>
      <p:sp>
        <p:nvSpPr>
          <p:cNvPr id="26" name="Прямоугольник 25">
            <a:extLst>
              <a:ext uri="{FF2B5EF4-FFF2-40B4-BE49-F238E27FC236}">
                <a16:creationId xmlns:a16="http://schemas.microsoft.com/office/drawing/2014/main" id="{DDC5160C-5797-394F-A301-F190C0560795}"/>
              </a:ext>
            </a:extLst>
          </p:cNvPr>
          <p:cNvSpPr/>
          <p:nvPr/>
        </p:nvSpPr>
        <p:spPr>
          <a:xfrm>
            <a:off x="251871" y="2556526"/>
            <a:ext cx="5628401" cy="299473"/>
          </a:xfrm>
          <a:prstGeom prst="rect">
            <a:avLst/>
          </a:prstGeom>
          <a:solidFill>
            <a:srgbClr val="F15D23"/>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ШКОЛЬНАЯ БИБЛИОТЕКА</a:t>
            </a:r>
          </a:p>
        </p:txBody>
      </p:sp>
      <p:sp>
        <p:nvSpPr>
          <p:cNvPr id="27" name="Прямоугольник 26">
            <a:extLst>
              <a:ext uri="{FF2B5EF4-FFF2-40B4-BE49-F238E27FC236}">
                <a16:creationId xmlns:a16="http://schemas.microsoft.com/office/drawing/2014/main" id="{AD8AEC46-096A-054C-9201-CD5AE59F1E60}"/>
              </a:ext>
            </a:extLst>
          </p:cNvPr>
          <p:cNvSpPr/>
          <p:nvPr/>
        </p:nvSpPr>
        <p:spPr>
          <a:xfrm>
            <a:off x="251871" y="2912126"/>
            <a:ext cx="5628401" cy="299473"/>
          </a:xfrm>
          <a:prstGeom prst="rect">
            <a:avLst/>
          </a:prstGeom>
          <a:solidFill>
            <a:srgbClr val="F15D23"/>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ВОЕННОЕ ДЕТСТВО</a:t>
            </a:r>
          </a:p>
        </p:txBody>
      </p:sp>
      <p:sp>
        <p:nvSpPr>
          <p:cNvPr id="2" name="TextBox 1">
            <a:extLst>
              <a:ext uri="{FF2B5EF4-FFF2-40B4-BE49-F238E27FC236}">
                <a16:creationId xmlns:a16="http://schemas.microsoft.com/office/drawing/2014/main" id="{F07C6CAB-1D84-2941-8BFF-BD9EFE86DB2D}"/>
              </a:ext>
            </a:extLst>
          </p:cNvPr>
          <p:cNvSpPr txBox="1"/>
          <p:nvPr/>
        </p:nvSpPr>
        <p:spPr>
          <a:xfrm>
            <a:off x="2579719" y="888854"/>
            <a:ext cx="972702" cy="700192"/>
          </a:xfrm>
          <a:prstGeom prst="rect">
            <a:avLst/>
          </a:prstGeom>
          <a:noFill/>
        </p:spPr>
        <p:txBody>
          <a:bodyPr wrap="none" rtlCol="0">
            <a:spAutoFit/>
          </a:bodyPr>
          <a:lstStyle/>
          <a:p>
            <a:pPr algn="ctr"/>
            <a:r>
              <a:rPr lang="ru-RU" sz="2150" b="1" dirty="0"/>
              <a:t>Серии</a:t>
            </a:r>
            <a:endParaRPr lang="ru-RU" sz="2400" b="1" dirty="0"/>
          </a:p>
          <a:p>
            <a:endParaRPr lang="ru-RU" dirty="0"/>
          </a:p>
        </p:txBody>
      </p:sp>
    </p:spTree>
    <p:extLst>
      <p:ext uri="{BB962C8B-B14F-4D97-AF65-F5344CB8AC3E}">
        <p14:creationId xmlns:p14="http://schemas.microsoft.com/office/powerpoint/2010/main" val="191728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81135D43-FAA7-DF46-AB5E-ADEAC59E5B1D}"/>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E36E3410-6FA3-3242-A01E-241BD782EC51}"/>
              </a:ext>
            </a:extLst>
          </p:cNvPr>
          <p:cNvSpPr/>
          <p:nvPr/>
        </p:nvSpPr>
        <p:spPr>
          <a:xfrm>
            <a:off x="701574" y="215744"/>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latin typeface="Times New Roman" panose="02020603050405020304" pitchFamily="18" charset="0"/>
                <a:cs typeface="Times New Roman" panose="02020603050405020304" pitchFamily="18" charset="0"/>
              </a:rPr>
              <a:t>ШКОЛЬНАЯ БИБЛИОТЕКА</a:t>
            </a:r>
          </a:p>
        </p:txBody>
      </p:sp>
      <p:sp>
        <p:nvSpPr>
          <p:cNvPr id="10" name="TextBox 9">
            <a:extLst>
              <a:ext uri="{FF2B5EF4-FFF2-40B4-BE49-F238E27FC236}">
                <a16:creationId xmlns:a16="http://schemas.microsoft.com/office/drawing/2014/main" id="{F867ED55-147A-124F-AFDB-623C97CAAA96}"/>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2840" y="746539"/>
            <a:ext cx="1552820" cy="2370720"/>
          </a:xfrm>
          <a:prstGeom prst="rect">
            <a:avLst/>
          </a:prstGeom>
          <a:ln>
            <a:noFill/>
          </a:ln>
          <a:effectLst>
            <a:outerShdw blurRad="190500" algn="tl" rotWithShape="0">
              <a:srgbClr val="000000">
                <a:alpha val="70000"/>
              </a:srgbClr>
            </a:outerShdw>
          </a:effectLst>
        </p:spPr>
      </p:pic>
      <p:pic>
        <p:nvPicPr>
          <p:cNvPr id="19" name="Рисунок 18"/>
          <p:cNvPicPr>
            <a:picLocks noChangeAspect="1"/>
          </p:cNvPicPr>
          <p:nvPr/>
        </p:nvPicPr>
        <p:blipFill rotWithShape="1">
          <a:blip r:embed="rId3" cstate="print">
            <a:extLst>
              <a:ext uri="{28A0092B-C50C-407E-A947-70E740481C1C}">
                <a14:useLocalDpi xmlns:a14="http://schemas.microsoft.com/office/drawing/2010/main" val="0"/>
              </a:ext>
            </a:extLst>
          </a:blip>
          <a:srcRect l="22118" r="21971"/>
          <a:stretch/>
        </p:blipFill>
        <p:spPr>
          <a:xfrm>
            <a:off x="10458971" y="749188"/>
            <a:ext cx="1516075" cy="2371670"/>
          </a:xfrm>
          <a:prstGeom prst="rect">
            <a:avLst/>
          </a:prstGeom>
          <a:ln>
            <a:noFill/>
          </a:ln>
          <a:effectLst>
            <a:outerShdw blurRad="190500" algn="tl" rotWithShape="0">
              <a:srgbClr val="000000">
                <a:alpha val="70000"/>
              </a:srgbClr>
            </a:outerShdw>
          </a:effectLst>
        </p:spPr>
      </p:pic>
      <p:pic>
        <p:nvPicPr>
          <p:cNvPr id="20" name="Рисунок 19" descr="Polevoj_Povest_o_nastoyaschem_cheloveke.jpg"/>
          <p:cNvPicPr/>
          <p:nvPr/>
        </p:nvPicPr>
        <p:blipFill>
          <a:blip r:embed="rId4" cstate="print"/>
          <a:stretch>
            <a:fillRect/>
          </a:stretch>
        </p:blipFill>
        <p:spPr>
          <a:xfrm>
            <a:off x="10483695" y="3302840"/>
            <a:ext cx="1491351" cy="2405803"/>
          </a:xfrm>
          <a:prstGeom prst="rect">
            <a:avLst/>
          </a:prstGeom>
          <a:ln>
            <a:noFill/>
          </a:ln>
          <a:effectLst>
            <a:outerShdw blurRad="190500" algn="tl" rotWithShape="0">
              <a:srgbClr val="000000">
                <a:alpha val="70000"/>
              </a:srgbClr>
            </a:outerShdw>
          </a:effectLst>
        </p:spPr>
      </p:pic>
      <p:pic>
        <p:nvPicPr>
          <p:cNvPr id="21" name="Рисунок 20"/>
          <p:cNvPicPr>
            <a:picLocks noChangeAspect="1"/>
          </p:cNvPicPr>
          <p:nvPr/>
        </p:nvPicPr>
        <p:blipFill rotWithShape="1">
          <a:blip r:embed="rId5" cstate="print">
            <a:extLst>
              <a:ext uri="{28A0092B-C50C-407E-A947-70E740481C1C}">
                <a14:useLocalDpi xmlns:a14="http://schemas.microsoft.com/office/drawing/2010/main" val="0"/>
              </a:ext>
            </a:extLst>
          </a:blip>
          <a:srcRect l="22169" r="22187"/>
          <a:stretch/>
        </p:blipFill>
        <p:spPr>
          <a:xfrm>
            <a:off x="7078085" y="3301409"/>
            <a:ext cx="1537576" cy="2416843"/>
          </a:xfrm>
          <a:prstGeom prst="rect">
            <a:avLst/>
          </a:prstGeom>
          <a:ln>
            <a:noFill/>
          </a:ln>
          <a:effectLst>
            <a:outerShdw blurRad="190500" algn="tl" rotWithShape="0">
              <a:srgbClr val="000000">
                <a:alpha val="70000"/>
              </a:srgbClr>
            </a:outerShdw>
          </a:effectLst>
        </p:spPr>
      </p:pic>
      <p:sp>
        <p:nvSpPr>
          <p:cNvPr id="9" name="Объект 8"/>
          <p:cNvSpPr>
            <a:spLocks noGrp="1"/>
          </p:cNvSpPr>
          <p:nvPr>
            <p:ph idx="4294967295"/>
          </p:nvPr>
        </p:nvSpPr>
        <p:spPr>
          <a:xfrm>
            <a:off x="216954" y="1051127"/>
            <a:ext cx="6281738" cy="4132263"/>
          </a:xfrm>
        </p:spPr>
        <p:txBody>
          <a:bodyPr>
            <a:normAutofit/>
          </a:bodyPr>
          <a:lstStyle/>
          <a:p>
            <a:pPr algn="just">
              <a:buFont typeface="Wingdings" panose="05000000000000000000" pitchFamily="2" charset="2"/>
              <a:buChar char="ü"/>
            </a:pPr>
            <a:r>
              <a:rPr lang="ru-RU" sz="1800" dirty="0">
                <a:latin typeface="Times New Roman" panose="02020603050405020304" pitchFamily="18" charset="0"/>
                <a:cs typeface="Times New Roman" panose="02020603050405020304" pitchFamily="18" charset="0"/>
              </a:rPr>
              <a:t>Серия «Школьная библиотека» была создана в начале 2000-х годов, и с тех пор</a:t>
            </a:r>
            <a:r>
              <a:rPr lang="ru-RU" sz="1800" b="1" dirty="0">
                <a:latin typeface="Times New Roman" panose="02020603050405020304" pitchFamily="18" charset="0"/>
                <a:cs typeface="Times New Roman" panose="02020603050405020304" pitchFamily="18" charset="0"/>
              </a:rPr>
              <a:t> было выпущено более 360 книг, что подтверждает ее особую популярность.</a:t>
            </a:r>
          </a:p>
          <a:p>
            <a:pPr algn="just">
              <a:buFont typeface="Wingdings" panose="05000000000000000000" pitchFamily="2" charset="2"/>
              <a:buChar char="ü"/>
            </a:pPr>
            <a:r>
              <a:rPr lang="ru-RU" sz="1800" dirty="0">
                <a:latin typeface="Times New Roman" panose="02020603050405020304" pitchFamily="18" charset="0"/>
                <a:cs typeface="Times New Roman" panose="02020603050405020304" pitchFamily="18" charset="0"/>
              </a:rPr>
              <a:t>В структуру книг входят обязательная статья об авторе и особенностях его творчества, комментарии и примечания, помогающие правильному восприятию современными школьниками литературных произведений различных эпох и народов. Прочитав их, детям легче подготовиться к экзаменам и писать сочинения. </a:t>
            </a:r>
          </a:p>
          <a:p>
            <a:pPr algn="just">
              <a:buFont typeface="Wingdings" panose="05000000000000000000" pitchFamily="2" charset="2"/>
              <a:buChar char="ü"/>
            </a:pPr>
            <a:r>
              <a:rPr lang="ru-RU" sz="1800" dirty="0">
                <a:latin typeface="Times New Roman" panose="02020603050405020304" pitchFamily="18" charset="0"/>
                <a:cs typeface="Times New Roman" panose="02020603050405020304" pitchFamily="18" charset="0"/>
              </a:rPr>
              <a:t>Книги набраны удобными шрифтами, снабжены черно-белыми иллюстрациями лучших художников, что помогает детям развивать воображение. </a:t>
            </a:r>
          </a:p>
          <a:p>
            <a:pPr algn="just">
              <a:buFont typeface="Wingdings" panose="05000000000000000000" pitchFamily="2" charset="2"/>
              <a:buChar char="ü"/>
            </a:pPr>
            <a:endParaRPr lang="ru-RU" sz="1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2967" y="3302840"/>
            <a:ext cx="1613431" cy="2405803"/>
          </a:xfrm>
          <a:prstGeom prst="rect">
            <a:avLst/>
          </a:prstGeom>
          <a:ln>
            <a:noFill/>
          </a:ln>
          <a:effectLst>
            <a:outerShdw blurRad="190500" algn="tl" rotWithShape="0">
              <a:srgbClr val="000000">
                <a:alpha val="70000"/>
              </a:srgbClr>
            </a:outerShdw>
          </a:effectLst>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2716" y="749187"/>
            <a:ext cx="1533923" cy="2371671"/>
          </a:xfrm>
          <a:prstGeom prst="rect">
            <a:avLst/>
          </a:prstGeom>
          <a:ln>
            <a:noFill/>
          </a:ln>
          <a:effectLst>
            <a:outerShdw blurRad="190500" algn="tl" rotWithShape="0">
              <a:srgbClr val="000000">
                <a:alpha val="70000"/>
              </a:srgbClr>
            </a:outerShdw>
          </a:effectLst>
        </p:spPr>
      </p:pic>
      <p:pic>
        <p:nvPicPr>
          <p:cNvPr id="23" name="Picture 2" descr="DL оранжевый">
            <a:extLst>
              <a:ext uri="{FF2B5EF4-FFF2-40B4-BE49-F238E27FC236}">
                <a16:creationId xmlns:a16="http://schemas.microsoft.com/office/drawing/2014/main" id="{C4ED83D8-3995-C142-AC3F-23097DB6F7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966787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6D9EC97F-AC05-6343-9B7A-94F68CCDFBB7}"/>
              </a:ext>
            </a:extLst>
          </p:cNvPr>
          <p:cNvSpPr/>
          <p:nvPr/>
        </p:nvSpPr>
        <p:spPr>
          <a:xfrm>
            <a:off x="0" y="6141855"/>
            <a:ext cx="12192000" cy="716145"/>
          </a:xfrm>
          <a:prstGeom prst="rect">
            <a:avLst/>
          </a:prstGeom>
          <a:solidFill>
            <a:srgbClr val="F15D23"/>
          </a:solidFill>
          <a:ln>
            <a:solidFill>
              <a:srgbClr val="F15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BA61ACEF-8A12-3C4C-9968-5EC95C00A9EE}"/>
              </a:ext>
            </a:extLst>
          </p:cNvPr>
          <p:cNvSpPr/>
          <p:nvPr/>
        </p:nvSpPr>
        <p:spPr>
          <a:xfrm>
            <a:off x="846717" y="202215"/>
            <a:ext cx="5628401" cy="502375"/>
          </a:xfrm>
          <a:prstGeom prst="rect">
            <a:avLst/>
          </a:prstGeom>
          <a:solidFill>
            <a:srgbClr val="F15D2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t>ШКОЛА КОТА В САПОГАХ</a:t>
            </a:r>
          </a:p>
        </p:txBody>
      </p:sp>
      <p:sp>
        <p:nvSpPr>
          <p:cNvPr id="30" name="TextBox 29">
            <a:extLst>
              <a:ext uri="{FF2B5EF4-FFF2-40B4-BE49-F238E27FC236}">
                <a16:creationId xmlns:a16="http://schemas.microsoft.com/office/drawing/2014/main" id="{3CCC8923-576E-7C45-9271-3AD35076BFA3}"/>
              </a:ext>
            </a:extLst>
          </p:cNvPr>
          <p:cNvSpPr txBox="1"/>
          <p:nvPr/>
        </p:nvSpPr>
        <p:spPr>
          <a:xfrm>
            <a:off x="7442736" y="6269094"/>
            <a:ext cx="3187860" cy="461665"/>
          </a:xfrm>
          <a:prstGeom prst="rect">
            <a:avLst/>
          </a:prstGeom>
          <a:noFill/>
        </p:spPr>
        <p:txBody>
          <a:bodyPr wrap="none" rtlCol="0">
            <a:spAutoFit/>
          </a:bodyPr>
          <a:lstStyle/>
          <a:p>
            <a:r>
              <a:rPr lang="ru-RU" sz="2400" b="1" dirty="0">
                <a:solidFill>
                  <a:schemeClr val="bg1"/>
                </a:solidFill>
              </a:rPr>
              <a:t>СЕРИИ ИЗДАТЕЛЬСТВА</a:t>
            </a:r>
          </a:p>
        </p:txBody>
      </p:sp>
      <p:pic>
        <p:nvPicPr>
          <p:cNvPr id="31" name="Picture 2" descr="DL оранжевый">
            <a:extLst>
              <a:ext uri="{FF2B5EF4-FFF2-40B4-BE49-F238E27FC236}">
                <a16:creationId xmlns:a16="http://schemas.microsoft.com/office/drawing/2014/main" id="{343E172F-796C-4B44-933F-11632B3722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2092" y="6259980"/>
            <a:ext cx="479891" cy="479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Объект 2"/>
          <p:cNvSpPr>
            <a:spLocks noGrp="1"/>
          </p:cNvSpPr>
          <p:nvPr>
            <p:ph idx="4294967295"/>
          </p:nvPr>
        </p:nvSpPr>
        <p:spPr>
          <a:xfrm>
            <a:off x="340778" y="997947"/>
            <a:ext cx="5068888" cy="4165600"/>
          </a:xfrm>
          <a:noFill/>
          <a:ln>
            <a:noFill/>
          </a:ln>
          <a:effectLst>
            <a:softEdge rad="50800"/>
          </a:effectLst>
        </p:spPr>
        <p:txBody>
          <a:bodyPr>
            <a:normAutofit/>
          </a:bodyPr>
          <a:lstStyle/>
          <a:p>
            <a:pPr>
              <a:buFont typeface="Wingdings" panose="05000000000000000000" pitchFamily="2" charset="2"/>
              <a:buChar char="ü"/>
            </a:pPr>
            <a:r>
              <a:rPr lang="ru-RU" sz="1800" dirty="0"/>
              <a:t>Уникальная развивающая серия для дошкольников!</a:t>
            </a:r>
          </a:p>
          <a:p>
            <a:pPr>
              <a:buFont typeface="Wingdings" panose="05000000000000000000" pitchFamily="2" charset="2"/>
              <a:buChar char="ü"/>
            </a:pPr>
            <a:r>
              <a:rPr lang="ru-RU" sz="1800" dirty="0"/>
              <a:t>Более 70-ти наименований книжек. </a:t>
            </a:r>
          </a:p>
          <a:p>
            <a:pPr>
              <a:buFont typeface="Wingdings" panose="05000000000000000000" pitchFamily="2" charset="2"/>
              <a:buChar char="ü"/>
            </a:pPr>
            <a:r>
              <a:rPr lang="ru-RU" sz="1800" dirty="0"/>
              <a:t>Игровая форма подачи информации.</a:t>
            </a:r>
          </a:p>
          <a:p>
            <a:pPr>
              <a:buFont typeface="Wingdings" panose="05000000000000000000" pitchFamily="2" charset="2"/>
              <a:buChar char="ü"/>
            </a:pPr>
            <a:r>
              <a:rPr lang="ru-RU" sz="1800" dirty="0"/>
              <a:t>Удобный формат для малышей.</a:t>
            </a:r>
          </a:p>
          <a:p>
            <a:pPr>
              <a:buFont typeface="Wingdings" panose="05000000000000000000" pitchFamily="2" charset="2"/>
              <a:buChar char="ü"/>
            </a:pPr>
            <a:r>
              <a:rPr lang="ru-RU" sz="1800" dirty="0"/>
              <a:t>Эти книги развивают первые навыки рисования, чтения и письма.</a:t>
            </a:r>
            <a:r>
              <a:rPr lang="ru-RU" sz="1800" b="1" dirty="0"/>
              <a:t> </a:t>
            </a:r>
          </a:p>
          <a:p>
            <a:pPr>
              <a:buFont typeface="Wingdings" panose="05000000000000000000" pitchFamily="2" charset="2"/>
              <a:buChar char="ü"/>
            </a:pPr>
            <a:r>
              <a:rPr lang="ru-RU" sz="1800" dirty="0"/>
              <a:t>Раскраски  и книги с наклейками развивают мелкую моторику.</a:t>
            </a:r>
          </a:p>
          <a:p>
            <a:pPr>
              <a:buFont typeface="Wingdings" panose="05000000000000000000" pitchFamily="2" charset="2"/>
              <a:buChar char="ü"/>
            </a:pPr>
            <a:r>
              <a:rPr lang="ru-RU" sz="1800" dirty="0"/>
              <a:t>Есть подсказки родителям, как </a:t>
            </a:r>
            <a:r>
              <a:rPr lang="ru-RU" sz="1800" b="1" dirty="0"/>
              <a:t>правильно </a:t>
            </a:r>
            <a:r>
              <a:rPr lang="ru-RU" sz="1800" dirty="0"/>
              <a:t>заниматься с детьми и подготовить их к школе, чтобы не пришлось переучивать.</a:t>
            </a:r>
          </a:p>
          <a:p>
            <a:pPr marL="0" indent="0">
              <a:buNone/>
            </a:pPr>
            <a:endParaRPr lang="ru-RU" sz="1800" dirty="0"/>
          </a:p>
        </p:txBody>
      </p:sp>
      <p:sp>
        <p:nvSpPr>
          <p:cNvPr id="6" name="TextBox 5"/>
          <p:cNvSpPr txBox="1"/>
          <p:nvPr/>
        </p:nvSpPr>
        <p:spPr>
          <a:xfrm>
            <a:off x="9194509" y="3266815"/>
            <a:ext cx="1892238" cy="523220"/>
          </a:xfrm>
          <a:prstGeom prst="rect">
            <a:avLst/>
          </a:prstGeom>
          <a:noFill/>
        </p:spPr>
        <p:txBody>
          <a:bodyPr wrap="square" rtlCol="0">
            <a:spAutoFit/>
          </a:bodyPr>
          <a:lstStyle/>
          <a:p>
            <a:pPr algn="ctr"/>
            <a:r>
              <a:rPr lang="ru-RU" sz="1400" b="1" i="1" dirty="0"/>
              <a:t>«Любимые </a:t>
            </a:r>
          </a:p>
          <a:p>
            <a:pPr algn="ctr"/>
            <a:r>
              <a:rPr lang="ru-RU" sz="1400" b="1" i="1" dirty="0"/>
              <a:t>сказки»</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6237" y="3732604"/>
            <a:ext cx="1419583" cy="191097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743257" y="660484"/>
            <a:ext cx="1579302" cy="523220"/>
          </a:xfrm>
          <a:prstGeom prst="rect">
            <a:avLst/>
          </a:prstGeom>
          <a:noFill/>
        </p:spPr>
        <p:txBody>
          <a:bodyPr wrap="square" rtlCol="0">
            <a:spAutoFit/>
          </a:bodyPr>
          <a:lstStyle/>
          <a:p>
            <a:pPr algn="ctr"/>
            <a:r>
              <a:rPr lang="ru-RU" sz="1400" b="1" i="1" dirty="0"/>
              <a:t>«Пошаговые прописи»</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2078" y="1215474"/>
            <a:ext cx="1490481" cy="1991102"/>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128500" y="3240470"/>
            <a:ext cx="1820008" cy="523220"/>
          </a:xfrm>
          <a:prstGeom prst="rect">
            <a:avLst/>
          </a:prstGeom>
          <a:noFill/>
        </p:spPr>
        <p:txBody>
          <a:bodyPr wrap="square" rtlCol="0">
            <a:spAutoFit/>
          </a:bodyPr>
          <a:lstStyle/>
          <a:p>
            <a:pPr algn="ctr"/>
            <a:r>
              <a:rPr lang="ru-RU" sz="1400" b="1" i="1" dirty="0"/>
              <a:t>«Я учусь читать»</a:t>
            </a: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019" y="3719418"/>
            <a:ext cx="1434446" cy="193098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057925" y="645417"/>
            <a:ext cx="2032320" cy="523220"/>
          </a:xfrm>
          <a:prstGeom prst="rect">
            <a:avLst/>
          </a:prstGeom>
          <a:noFill/>
        </p:spPr>
        <p:txBody>
          <a:bodyPr wrap="square" rtlCol="0">
            <a:spAutoFit/>
          </a:bodyPr>
          <a:lstStyle/>
          <a:p>
            <a:pPr algn="ctr"/>
            <a:r>
              <a:rPr lang="ru-RU" sz="1400" b="1" i="1" dirty="0"/>
              <a:t>«Игровая раскраска»</a:t>
            </a: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5186" y="1187850"/>
            <a:ext cx="1481687" cy="1979353"/>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0180925" y="665129"/>
            <a:ext cx="2011075" cy="523220"/>
          </a:xfrm>
          <a:prstGeom prst="rect">
            <a:avLst/>
          </a:prstGeom>
          <a:noFill/>
        </p:spPr>
        <p:txBody>
          <a:bodyPr wrap="square" rtlCol="0">
            <a:spAutoFit/>
          </a:bodyPr>
          <a:lstStyle/>
          <a:p>
            <a:pPr algn="ctr"/>
            <a:r>
              <a:rPr lang="ru-RU" sz="1400" b="1" i="1" dirty="0"/>
              <a:t>«Играем </a:t>
            </a:r>
          </a:p>
          <a:p>
            <a:pPr algn="ctr"/>
            <a:r>
              <a:rPr lang="ru-RU" sz="1400" b="1" i="1" dirty="0"/>
              <a:t>и учимся»</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0054" y="1196018"/>
            <a:ext cx="1490481" cy="1978218"/>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6754090" y="669049"/>
            <a:ext cx="2115352" cy="523220"/>
          </a:xfrm>
          <a:prstGeom prst="rect">
            <a:avLst/>
          </a:prstGeom>
          <a:noFill/>
        </p:spPr>
        <p:txBody>
          <a:bodyPr wrap="square" rtlCol="0">
            <a:spAutoFit/>
          </a:bodyPr>
          <a:lstStyle/>
          <a:p>
            <a:pPr algn="ctr"/>
            <a:r>
              <a:rPr lang="ru-RU" sz="1400" b="1" i="1" dirty="0"/>
              <a:t>«Раскраска с </a:t>
            </a:r>
          </a:p>
          <a:p>
            <a:pPr algn="ctr"/>
            <a:r>
              <a:rPr lang="ru-RU" sz="1400" b="1" i="1" dirty="0"/>
              <a:t>цветным образцом»</a:t>
            </a:r>
          </a:p>
        </p:txBody>
      </p:sp>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7857" y="1186305"/>
            <a:ext cx="1505640" cy="1987326"/>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7533927" y="3230257"/>
            <a:ext cx="1991034" cy="523220"/>
          </a:xfrm>
          <a:prstGeom prst="rect">
            <a:avLst/>
          </a:prstGeom>
          <a:noFill/>
        </p:spPr>
        <p:txBody>
          <a:bodyPr wrap="square" rtlCol="0">
            <a:spAutoFit/>
          </a:bodyPr>
          <a:lstStyle/>
          <a:p>
            <a:pPr algn="ctr"/>
            <a:r>
              <a:rPr lang="ru-RU" sz="1400" b="1" i="1" dirty="0"/>
              <a:t>«Читаем </a:t>
            </a:r>
          </a:p>
          <a:p>
            <a:pPr algn="ctr"/>
            <a:r>
              <a:rPr lang="ru-RU" sz="1400" b="1" i="1" dirty="0"/>
              <a:t>и играем»</a:t>
            </a:r>
          </a:p>
        </p:txBody>
      </p:sp>
      <p:pic>
        <p:nvPicPr>
          <p:cNvPr id="21" name="Рисунок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6639" y="3719418"/>
            <a:ext cx="1453774" cy="1929500"/>
          </a:xfrm>
          <a:prstGeom prst="rect">
            <a:avLst/>
          </a:prstGeom>
          <a:ln>
            <a:no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4C99C2C1-4E8A-0644-9776-08D7B0E09849}"/>
              </a:ext>
            </a:extLst>
          </p:cNvPr>
          <p:cNvSpPr txBox="1"/>
          <p:nvPr/>
        </p:nvSpPr>
        <p:spPr>
          <a:xfrm>
            <a:off x="1286180" y="5163547"/>
            <a:ext cx="3712363" cy="646331"/>
          </a:xfrm>
          <a:prstGeom prst="rect">
            <a:avLst/>
          </a:prstGeom>
          <a:noFill/>
        </p:spPr>
        <p:txBody>
          <a:bodyPr wrap="none" rtlCol="0">
            <a:spAutoFit/>
          </a:bodyPr>
          <a:lstStyle/>
          <a:p>
            <a:pPr algn="ctr"/>
            <a:r>
              <a:rPr lang="ru-RU" b="1" i="1" dirty="0"/>
              <a:t>Наши книги выбирают родители,</a:t>
            </a:r>
          </a:p>
          <a:p>
            <a:pPr algn="ctr"/>
            <a:r>
              <a:rPr lang="ru-RU" b="1" i="1" dirty="0"/>
              <a:t>которые занимаются с детьми!</a:t>
            </a:r>
          </a:p>
        </p:txBody>
      </p:sp>
    </p:spTree>
    <p:extLst>
      <p:ext uri="{BB962C8B-B14F-4D97-AF65-F5344CB8AC3E}">
        <p14:creationId xmlns:p14="http://schemas.microsoft.com/office/powerpoint/2010/main" val="171571957"/>
      </p:ext>
    </p:extLst>
  </p:cSld>
  <p:clrMapOvr>
    <a:masterClrMapping/>
  </p:clrMapOvr>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743</TotalTime>
  <Words>4524</Words>
  <Application>Microsoft Office PowerPoint</Application>
  <PresentationFormat>Широкоэкранный</PresentationFormat>
  <Paragraphs>460</Paragraphs>
  <Slides>52</Slides>
  <Notes>21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52</vt:i4>
      </vt:variant>
    </vt:vector>
  </HeadingPairs>
  <TitlesOfParts>
    <vt:vector size="62" baseType="lpstr">
      <vt:lpstr>Malgun Gothic Semilight</vt:lpstr>
      <vt:lpstr>Arial</vt:lpstr>
      <vt:lpstr>Bahnschrift Condensed</vt:lpstr>
      <vt:lpstr>Calibri</vt:lpstr>
      <vt:lpstr>Calibri Light</vt:lpstr>
      <vt:lpstr>Proxima Nova</vt:lpstr>
      <vt:lpstr>PT Sans</vt:lpstr>
      <vt:lpstr>Times New Roman</vt:lpstr>
      <vt:lpstr>Wingdings</vt:lpstr>
      <vt:lpstr>Ретро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Разговор с самим собой</vt:lpstr>
      <vt:lpstr>Я и другие</vt:lpstr>
      <vt:lpstr>Портрет моего поколения</vt:lpstr>
      <vt:lpstr>Презентация PowerPoint</vt:lpstr>
      <vt:lpstr>Презентация PowerPoint</vt:lpstr>
      <vt:lpstr>Презентация PowerPoint</vt:lpstr>
      <vt:lpstr>Презентация PowerPoint</vt:lpstr>
      <vt:lpstr>Презентация PowerPoint</vt:lpstr>
      <vt:lpstr>СЕРИЯ «ПОЭЗИЯ ЮНОСТИ» </vt:lpstr>
      <vt:lpstr>СЕРИЯ «ВУНДЕРКИДЗ»</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Светлана</dc:creator>
  <cp:lastModifiedBy>Александр Букреев</cp:lastModifiedBy>
  <cp:revision>26</cp:revision>
  <dcterms:created xsi:type="dcterms:W3CDTF">2020-11-29T14:55:27Z</dcterms:created>
  <dcterms:modified xsi:type="dcterms:W3CDTF">2021-01-21T14:44:43Z</dcterms:modified>
</cp:coreProperties>
</file>