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8" r:id="rId5"/>
    <p:sldId id="265" r:id="rId6"/>
    <p:sldId id="269" r:id="rId7"/>
    <p:sldId id="266" r:id="rId8"/>
    <p:sldId id="270" r:id="rId9"/>
    <p:sldId id="272" r:id="rId10"/>
    <p:sldId id="273" r:id="rId11"/>
    <p:sldId id="274" r:id="rId12"/>
    <p:sldId id="275" r:id="rId13"/>
    <p:sldId id="277" r:id="rId14"/>
    <p:sldId id="278" r:id="rId15"/>
    <p:sldId id="279" r:id="rId16"/>
    <p:sldId id="290" r:id="rId17"/>
    <p:sldId id="291" r:id="rId18"/>
    <p:sldId id="292" r:id="rId19"/>
    <p:sldId id="293" r:id="rId20"/>
    <p:sldId id="295" r:id="rId21"/>
    <p:sldId id="29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2" d="100"/>
          <a:sy n="82" d="100"/>
        </p:scale>
        <p:origin x="-86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1E0AB-513B-4777-B1D0-0A1514F33890}" type="datetimeFigureOut">
              <a:rPr lang="ru-RU" smtClean="0"/>
              <a:pPr/>
              <a:t>07.06.2019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5960-9013-4C5F-81C3-DF1B2D0AE66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1E0AB-513B-4777-B1D0-0A1514F33890}" type="datetimeFigureOut">
              <a:rPr lang="ru-RU" smtClean="0"/>
              <a:pPr/>
              <a:t>07.06.2019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5960-9013-4C5F-81C3-DF1B2D0AE66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1E0AB-513B-4777-B1D0-0A1514F33890}" type="datetimeFigureOut">
              <a:rPr lang="ru-RU" smtClean="0"/>
              <a:pPr/>
              <a:t>07.06.2019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5960-9013-4C5F-81C3-DF1B2D0AE66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1E0AB-513B-4777-B1D0-0A1514F33890}" type="datetimeFigureOut">
              <a:rPr lang="ru-RU" smtClean="0"/>
              <a:pPr/>
              <a:t>07.06.2019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5960-9013-4C5F-81C3-DF1B2D0AE66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1E0AB-513B-4777-B1D0-0A1514F33890}" type="datetimeFigureOut">
              <a:rPr lang="ru-RU" smtClean="0"/>
              <a:pPr/>
              <a:t>07.06.2019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5960-9013-4C5F-81C3-DF1B2D0AE66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1E0AB-513B-4777-B1D0-0A1514F33890}" type="datetimeFigureOut">
              <a:rPr lang="ru-RU" smtClean="0"/>
              <a:pPr/>
              <a:t>07.06.2019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5960-9013-4C5F-81C3-DF1B2D0AE66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1E0AB-513B-4777-B1D0-0A1514F33890}" type="datetimeFigureOut">
              <a:rPr lang="ru-RU" smtClean="0"/>
              <a:pPr/>
              <a:t>07.06.2019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5960-9013-4C5F-81C3-DF1B2D0AE66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1E0AB-513B-4777-B1D0-0A1514F33890}" type="datetimeFigureOut">
              <a:rPr lang="ru-RU" smtClean="0"/>
              <a:pPr/>
              <a:t>07.06.2019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5960-9013-4C5F-81C3-DF1B2D0AE66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1E0AB-513B-4777-B1D0-0A1514F33890}" type="datetimeFigureOut">
              <a:rPr lang="ru-RU" smtClean="0"/>
              <a:pPr/>
              <a:t>07.06.2019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5960-9013-4C5F-81C3-DF1B2D0AE66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1E0AB-513B-4777-B1D0-0A1514F33890}" type="datetimeFigureOut">
              <a:rPr lang="ru-RU" smtClean="0"/>
              <a:pPr/>
              <a:t>07.06.2019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5960-9013-4C5F-81C3-DF1B2D0AE66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1E0AB-513B-4777-B1D0-0A1514F33890}" type="datetimeFigureOut">
              <a:rPr lang="ru-RU" smtClean="0"/>
              <a:pPr/>
              <a:t>07.06.2019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5960-9013-4C5F-81C3-DF1B2D0AE66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1E0AB-513B-4777-B1D0-0A1514F33890}" type="datetimeFigureOut">
              <a:rPr lang="ru-RU" smtClean="0"/>
              <a:pPr/>
              <a:t>07.06.2019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15960-9013-4C5F-81C3-DF1B2D0AE66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slide" Target="slide2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jpeg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12" Type="http://schemas.openxmlformats.org/officeDocument/2006/relationships/image" Target="../media/image17.png"/><Relationship Id="rId17" Type="http://schemas.openxmlformats.org/officeDocument/2006/relationships/image" Target="../media/image19.png"/><Relationship Id="rId2" Type="http://schemas.openxmlformats.org/officeDocument/2006/relationships/audio" Target="../media/audio9.wav"/><Relationship Id="rId16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40.png"/><Relationship Id="rId5" Type="http://schemas.openxmlformats.org/officeDocument/2006/relationships/image" Target="../media/image27.jpeg"/><Relationship Id="rId1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audio" Target="../media/audio5.wav"/><Relationship Id="rId9" Type="http://schemas.openxmlformats.org/officeDocument/2006/relationships/image" Target="../media/image38.png"/><Relationship Id="rId1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jpeg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12" Type="http://schemas.openxmlformats.org/officeDocument/2006/relationships/image" Target="../media/image17.png"/><Relationship Id="rId17" Type="http://schemas.openxmlformats.org/officeDocument/2006/relationships/image" Target="../media/image19.png"/><Relationship Id="rId2" Type="http://schemas.openxmlformats.org/officeDocument/2006/relationships/audio" Target="../media/audio10.wav"/><Relationship Id="rId16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46.png"/><Relationship Id="rId5" Type="http://schemas.openxmlformats.org/officeDocument/2006/relationships/image" Target="../media/image27.jpeg"/><Relationship Id="rId15" Type="http://schemas.openxmlformats.org/officeDocument/2006/relationships/image" Target="../media/image36.png"/><Relationship Id="rId10" Type="http://schemas.openxmlformats.org/officeDocument/2006/relationships/image" Target="../media/image45.png"/><Relationship Id="rId4" Type="http://schemas.openxmlformats.org/officeDocument/2006/relationships/audio" Target="../media/audio5.wav"/><Relationship Id="rId9" Type="http://schemas.openxmlformats.org/officeDocument/2006/relationships/image" Target="../media/image44.png"/><Relationship Id="rId1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3.png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12" Type="http://schemas.openxmlformats.org/officeDocument/2006/relationships/slide" Target="slide2.xml"/><Relationship Id="rId2" Type="http://schemas.openxmlformats.org/officeDocument/2006/relationships/audio" Target="../media/audio11.wav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52.jpeg"/><Relationship Id="rId5" Type="http://schemas.openxmlformats.org/officeDocument/2006/relationships/image" Target="../media/image27.jpeg"/><Relationship Id="rId15" Type="http://schemas.openxmlformats.org/officeDocument/2006/relationships/image" Target="../media/image55.jpeg"/><Relationship Id="rId10" Type="http://schemas.openxmlformats.org/officeDocument/2006/relationships/image" Target="../media/image51.png"/><Relationship Id="rId4" Type="http://schemas.openxmlformats.org/officeDocument/2006/relationships/audio" Target="../media/audio5.wav"/><Relationship Id="rId9" Type="http://schemas.openxmlformats.org/officeDocument/2006/relationships/image" Target="../media/image50.png"/><Relationship Id="rId1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slide" Target="slide2.xml"/><Relationship Id="rId3" Type="http://schemas.openxmlformats.org/officeDocument/2006/relationships/audio" Target="../media/audio5.wav"/><Relationship Id="rId7" Type="http://schemas.openxmlformats.org/officeDocument/2006/relationships/image" Target="../media/image58.jpeg"/><Relationship Id="rId12" Type="http://schemas.openxmlformats.org/officeDocument/2006/relationships/image" Target="../media/image36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11" Type="http://schemas.openxmlformats.org/officeDocument/2006/relationships/image" Target="../media/image17.pn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4.jpeg"/><Relationship Id="rId9" Type="http://schemas.openxmlformats.org/officeDocument/2006/relationships/image" Target="../media/image60.jpeg"/><Relationship Id="rId1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slide" Target="slide2.xml"/><Relationship Id="rId3" Type="http://schemas.openxmlformats.org/officeDocument/2006/relationships/audio" Target="../media/audio5.wav"/><Relationship Id="rId7" Type="http://schemas.openxmlformats.org/officeDocument/2006/relationships/image" Target="../media/image62.jpeg"/><Relationship Id="rId12" Type="http://schemas.openxmlformats.org/officeDocument/2006/relationships/image" Target="../media/image36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11" Type="http://schemas.openxmlformats.org/officeDocument/2006/relationships/image" Target="../media/image17.png"/><Relationship Id="rId5" Type="http://schemas.openxmlformats.org/officeDocument/2006/relationships/image" Target="../media/image59.jpeg"/><Relationship Id="rId10" Type="http://schemas.openxmlformats.org/officeDocument/2006/relationships/image" Target="../media/image65.jpeg"/><Relationship Id="rId4" Type="http://schemas.openxmlformats.org/officeDocument/2006/relationships/image" Target="../media/image4.jpeg"/><Relationship Id="rId9" Type="http://schemas.openxmlformats.org/officeDocument/2006/relationships/image" Target="../media/image64.jpeg"/><Relationship Id="rId1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36.png"/><Relationship Id="rId3" Type="http://schemas.openxmlformats.org/officeDocument/2006/relationships/audio" Target="../media/audio5.wav"/><Relationship Id="rId7" Type="http://schemas.openxmlformats.org/officeDocument/2006/relationships/image" Target="../media/image68.jpeg"/><Relationship Id="rId12" Type="http://schemas.openxmlformats.org/officeDocument/2006/relationships/image" Target="../media/image71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eg"/><Relationship Id="rId11" Type="http://schemas.openxmlformats.org/officeDocument/2006/relationships/slide" Target="slide2.xml"/><Relationship Id="rId5" Type="http://schemas.openxmlformats.org/officeDocument/2006/relationships/image" Target="../media/image66.jpeg"/><Relationship Id="rId10" Type="http://schemas.openxmlformats.org/officeDocument/2006/relationships/image" Target="../media/image70.jpeg"/><Relationship Id="rId4" Type="http://schemas.openxmlformats.org/officeDocument/2006/relationships/image" Target="../media/image4.jpeg"/><Relationship Id="rId9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slide" Target="slide2.xml"/><Relationship Id="rId3" Type="http://schemas.openxmlformats.org/officeDocument/2006/relationships/audio" Target="../media/audio16.wav"/><Relationship Id="rId7" Type="http://schemas.openxmlformats.org/officeDocument/2006/relationships/image" Target="../media/image72.png"/><Relationship Id="rId12" Type="http://schemas.openxmlformats.org/officeDocument/2006/relationships/image" Target="../media/image76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slide" Target="slide17.xml"/><Relationship Id="rId5" Type="http://schemas.openxmlformats.org/officeDocument/2006/relationships/audio" Target="../media/audio17.wav"/><Relationship Id="rId10" Type="http://schemas.openxmlformats.org/officeDocument/2006/relationships/image" Target="../media/image75.jpeg"/><Relationship Id="rId4" Type="http://schemas.openxmlformats.org/officeDocument/2006/relationships/audio" Target="../media/audio3.wav"/><Relationship Id="rId9" Type="http://schemas.openxmlformats.org/officeDocument/2006/relationships/image" Target="../media/image74.jpeg"/><Relationship Id="rId1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19.png"/><Relationship Id="rId3" Type="http://schemas.openxmlformats.org/officeDocument/2006/relationships/audio" Target="../media/audio16.wav"/><Relationship Id="rId7" Type="http://schemas.openxmlformats.org/officeDocument/2006/relationships/image" Target="../media/image75.jpeg"/><Relationship Id="rId12" Type="http://schemas.openxmlformats.org/officeDocument/2006/relationships/slide" Target="slide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6.png"/><Relationship Id="rId5" Type="http://schemas.openxmlformats.org/officeDocument/2006/relationships/image" Target="../media/image4.jpeg"/><Relationship Id="rId10" Type="http://schemas.openxmlformats.org/officeDocument/2006/relationships/slide" Target="slide18.xml"/><Relationship Id="rId4" Type="http://schemas.openxmlformats.org/officeDocument/2006/relationships/audio" Target="../media/audio18.wav"/><Relationship Id="rId9" Type="http://schemas.openxmlformats.org/officeDocument/2006/relationships/image" Target="../media/image7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19.png"/><Relationship Id="rId3" Type="http://schemas.openxmlformats.org/officeDocument/2006/relationships/audio" Target="../media/audio16.wav"/><Relationship Id="rId7" Type="http://schemas.openxmlformats.org/officeDocument/2006/relationships/image" Target="../media/image78.jpeg"/><Relationship Id="rId12" Type="http://schemas.openxmlformats.org/officeDocument/2006/relationships/slide" Target="slide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6.png"/><Relationship Id="rId5" Type="http://schemas.openxmlformats.org/officeDocument/2006/relationships/image" Target="../media/image4.jpeg"/><Relationship Id="rId10" Type="http://schemas.openxmlformats.org/officeDocument/2006/relationships/slide" Target="slide19.xml"/><Relationship Id="rId4" Type="http://schemas.openxmlformats.org/officeDocument/2006/relationships/audio" Target="../media/audio19.wav"/><Relationship Id="rId9" Type="http://schemas.openxmlformats.org/officeDocument/2006/relationships/image" Target="../media/image8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audio" Target="../media/audio16.wav"/><Relationship Id="rId7" Type="http://schemas.openxmlformats.org/officeDocument/2006/relationships/image" Target="../media/image7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82.png"/><Relationship Id="rId5" Type="http://schemas.openxmlformats.org/officeDocument/2006/relationships/image" Target="../media/image4.jpeg"/><Relationship Id="rId10" Type="http://schemas.openxmlformats.org/officeDocument/2006/relationships/slide" Target="slide2.xml"/><Relationship Id="rId4" Type="http://schemas.openxmlformats.org/officeDocument/2006/relationships/audio" Target="../media/audio20.wav"/><Relationship Id="rId9" Type="http://schemas.openxmlformats.org/officeDocument/2006/relationships/image" Target="../media/image7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4.jpeg"/><Relationship Id="rId7" Type="http://schemas.openxmlformats.org/officeDocument/2006/relationships/slide" Target="slide1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8.png"/><Relationship Id="rId5" Type="http://schemas.openxmlformats.org/officeDocument/2006/relationships/image" Target="../media/image6.png"/><Relationship Id="rId10" Type="http://schemas.openxmlformats.org/officeDocument/2006/relationships/slide" Target="slide9.xml"/><Relationship Id="rId4" Type="http://schemas.openxmlformats.org/officeDocument/2006/relationships/image" Target="../media/image5.png"/><Relationship Id="rId9" Type="http://schemas.openxmlformats.org/officeDocument/2006/relationships/slide" Target="slide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jpe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2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4.jpe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4.jpe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6" Type="http://schemas.openxmlformats.org/officeDocument/2006/relationships/image" Target="../media/image17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3.wav"/><Relationship Id="rId7" Type="http://schemas.openxmlformats.org/officeDocument/2006/relationships/image" Target="../media/image12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4.jpe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4.jpe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jpe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12" Type="http://schemas.openxmlformats.org/officeDocument/2006/relationships/image" Target="../media/image34.jpeg"/><Relationship Id="rId17" Type="http://schemas.openxmlformats.org/officeDocument/2006/relationships/image" Target="../media/image19.png"/><Relationship Id="rId2" Type="http://schemas.openxmlformats.org/officeDocument/2006/relationships/audio" Target="../media/audio8.wav"/><Relationship Id="rId16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jpeg"/><Relationship Id="rId1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audio" Target="../media/audio5.wav"/><Relationship Id="rId9" Type="http://schemas.openxmlformats.org/officeDocument/2006/relationships/image" Target="../media/image31.pn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hlinkClick r:id="rId3" action="ppaction://hlinksldjump"/>
          </p:cNvPr>
          <p:cNvSpPr txBox="1"/>
          <p:nvPr/>
        </p:nvSpPr>
        <p:spPr>
          <a:xfrm>
            <a:off x="7524328" y="6165304"/>
            <a:ext cx="1315104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ИГРАТЬ</a:t>
            </a:r>
            <a:endParaRPr lang="ru-RU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07504" y="6165304"/>
            <a:ext cx="2277868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ИНСТРУКЦИЯ</a:t>
            </a:r>
            <a:endParaRPr lang="ru-RU" sz="2800" b="1" dirty="0"/>
          </a:p>
        </p:txBody>
      </p:sp>
      <p:sp>
        <p:nvSpPr>
          <p:cNvPr id="8" name="Прямоугольник 7">
            <a:hlinkClick r:id="" action="ppaction://hlinkshowjump?jump=nextslide"/>
          </p:cNvPr>
          <p:cNvSpPr/>
          <p:nvPr/>
        </p:nvSpPr>
        <p:spPr>
          <a:xfrm>
            <a:off x="7358082" y="6072206"/>
            <a:ext cx="1512168" cy="55436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hlinkClick r:id="rId4" action="ppaction://hlinksldjump"/>
          </p:cNvPr>
          <p:cNvSpPr/>
          <p:nvPr/>
        </p:nvSpPr>
        <p:spPr>
          <a:xfrm>
            <a:off x="0" y="6165304"/>
            <a:ext cx="2555776" cy="55436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643174" y="1714488"/>
            <a:ext cx="450745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Интерактивные игры</a:t>
            </a:r>
          </a:p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«Любимые рассказы </a:t>
            </a:r>
          </a:p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Н.Носова»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9698" name="Picture 2" descr="http://www.playing-field.ru/img/2015/051723/253272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57158" y="3357562"/>
            <a:ext cx="1714512" cy="2706407"/>
          </a:xfrm>
          <a:prstGeom prst="rect">
            <a:avLst/>
          </a:prstGeom>
          <a:noFill/>
        </p:spPr>
      </p:pic>
      <p:pic>
        <p:nvPicPr>
          <p:cNvPr id="13" name="Изображение 7" descr="C:\Users\Петр\Desktop\логотип.jpg"/>
          <p:cNvPicPr/>
          <p:nvPr/>
        </p:nvPicPr>
        <p:blipFill>
          <a:blip r:embed="rId6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96" y="0"/>
            <a:ext cx="1439545" cy="1439545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32000"/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http://img-fotki.yandex.ru/get/6207/34537538.4/0_7f508_31aa93ae_L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1483412">
            <a:off x="133024" y="497608"/>
            <a:ext cx="8918337" cy="724168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 rot="21428752">
            <a:off x="1136495" y="2864995"/>
            <a:ext cx="3399649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«Карасик»</a:t>
            </a:r>
            <a:endParaRPr lang="ru-RU" sz="54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3688" y="1628800"/>
            <a:ext cx="19880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Н.Носов</a:t>
            </a:r>
            <a:endParaRPr lang="ru-RU" sz="4000" b="1" dirty="0"/>
          </a:p>
        </p:txBody>
      </p:sp>
      <p:pic>
        <p:nvPicPr>
          <p:cNvPr id="3074" name="Picture 2" descr="http://polklibrary.org/wp-content/uploads/2014/06/cat-clipart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788024" y="1772816"/>
            <a:ext cx="1299775" cy="1512168"/>
          </a:xfrm>
          <a:prstGeom prst="rect">
            <a:avLst/>
          </a:prstGeom>
          <a:noFill/>
        </p:spPr>
      </p:pic>
      <p:pic>
        <p:nvPicPr>
          <p:cNvPr id="3075" name="Picture 3" descr="C:\Лена\img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444208" y="4077072"/>
            <a:ext cx="1872208" cy="1385079"/>
          </a:xfrm>
          <a:prstGeom prst="rect">
            <a:avLst/>
          </a:prstGeom>
          <a:noFill/>
        </p:spPr>
      </p:pic>
      <p:pic>
        <p:nvPicPr>
          <p:cNvPr id="3076" name="Picture 4" descr="C:\Лена\f40ce93c2fff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6300192" y="1988840"/>
            <a:ext cx="1656184" cy="1656184"/>
          </a:xfrm>
          <a:prstGeom prst="rect">
            <a:avLst/>
          </a:prstGeom>
          <a:noFill/>
        </p:spPr>
      </p:pic>
      <p:pic>
        <p:nvPicPr>
          <p:cNvPr id="3078" name="Picture 6" descr="http://clipart-finder.com/data/png/kelan_whistle.pn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4788025" y="3626662"/>
            <a:ext cx="1728192" cy="1084441"/>
          </a:xfrm>
          <a:prstGeom prst="rect">
            <a:avLst/>
          </a:prstGeom>
          <a:noFill/>
        </p:spPr>
      </p:pic>
      <p:pic>
        <p:nvPicPr>
          <p:cNvPr id="11" name="Picture 8" descr="http://pixabay.com/static/uploads/photo/2012/04/13/00/18/computer-31197_640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 rot="5400000">
            <a:off x="8121431" y="5928241"/>
            <a:ext cx="750008" cy="792087"/>
          </a:xfrm>
          <a:prstGeom prst="rect">
            <a:avLst/>
          </a:prstGeom>
          <a:noFill/>
        </p:spPr>
      </p:pic>
      <p:pic>
        <p:nvPicPr>
          <p:cNvPr id="6146" name="Picture 2" descr="http://www.planetaskazok.ru/images/stories/nosov/sbornik1/img_50.jp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 rot="21352899">
            <a:off x="4693796" y="1735469"/>
            <a:ext cx="3024336" cy="1495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http://www.teremok.in/Pisateli/Rus_Pisateli/nosov/images/karasi25.jpg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 rot="21439471">
            <a:off x="5625233" y="3318239"/>
            <a:ext cx="1470775" cy="1967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2" descr="C:\Users\user\Desktop\703808-320.png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214282" y="0"/>
            <a:ext cx="1285884" cy="1714511"/>
          </a:xfrm>
          <a:prstGeom prst="rect">
            <a:avLst/>
          </a:prstGeom>
          <a:noFill/>
        </p:spPr>
      </p:pic>
      <p:pic>
        <p:nvPicPr>
          <p:cNvPr id="14" name="Picture 5" descr="C:\Лена\homebtn1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214282" y="5857892"/>
            <a:ext cx="720080" cy="720080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wipe dir="d"/>
    <p:sndAc>
      <p:stSnd>
        <p:snd r:embed="rId2" name="лишний карасик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32000"/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http://img-fotki.yandex.ru/get/6207/34537538.4/0_7f508_31aa93ae_L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1483412">
            <a:off x="133024" y="497608"/>
            <a:ext cx="8918337" cy="724168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 rot="21428752">
            <a:off x="1136380" y="2941669"/>
            <a:ext cx="3587008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«На горке»</a:t>
            </a:r>
            <a:endParaRPr lang="ru-RU" sz="54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3688" y="1628800"/>
            <a:ext cx="19880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Н.Носов</a:t>
            </a:r>
            <a:endParaRPr lang="ru-RU" sz="4000" b="1" dirty="0"/>
          </a:p>
        </p:txBody>
      </p:sp>
      <p:pic>
        <p:nvPicPr>
          <p:cNvPr id="2050" name="Picture 2" descr="http://bestclipartblog.com/clipart-pics/hockey-clip-art-14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156176" y="2780928"/>
            <a:ext cx="1533675" cy="1440160"/>
          </a:xfrm>
          <a:prstGeom prst="rect">
            <a:avLst/>
          </a:prstGeom>
          <a:noFill/>
        </p:spPr>
      </p:pic>
      <p:pic>
        <p:nvPicPr>
          <p:cNvPr id="2052" name="Picture 4" descr="http://resykle.com/shovels-clipart-44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4499992" y="2564904"/>
            <a:ext cx="1152128" cy="1923467"/>
          </a:xfrm>
          <a:prstGeom prst="rect">
            <a:avLst/>
          </a:prstGeom>
          <a:noFill/>
        </p:spPr>
      </p:pic>
      <p:pic>
        <p:nvPicPr>
          <p:cNvPr id="2054" name="Picture 6" descr="http://img-fotki.yandex.ru/get/6601/164079788.ac/0_859ac_6ad732ef_XL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5076056" y="4293096"/>
            <a:ext cx="2964329" cy="936104"/>
          </a:xfrm>
          <a:prstGeom prst="rect">
            <a:avLst/>
          </a:prstGeom>
          <a:noFill/>
        </p:spPr>
      </p:pic>
      <p:pic>
        <p:nvPicPr>
          <p:cNvPr id="2055" name="Picture 7" descr="C:\Лена\royalty-free-skis-clipart-illustration-78207.pn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 rot="4820767">
            <a:off x="5805061" y="785178"/>
            <a:ext cx="1440160" cy="2694824"/>
          </a:xfrm>
          <a:prstGeom prst="rect">
            <a:avLst/>
          </a:prstGeom>
          <a:noFill/>
        </p:spPr>
      </p:pic>
      <p:pic>
        <p:nvPicPr>
          <p:cNvPr id="11" name="Picture 8" descr="http://pixabay.com/static/uploads/photo/2012/04/13/00/18/computer-31197_640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 rot="5400000">
            <a:off x="8121431" y="5928241"/>
            <a:ext cx="750008" cy="792087"/>
          </a:xfrm>
          <a:prstGeom prst="rect">
            <a:avLst/>
          </a:prstGeom>
          <a:noFill/>
        </p:spPr>
      </p:pic>
      <p:pic>
        <p:nvPicPr>
          <p:cNvPr id="5124" name="Picture 4" descr="http://5-bal.ru/pars_docs/refs/23/22505/22505_html_7742bca8.jp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 rot="21413509">
            <a:off x="4977225" y="1693644"/>
            <a:ext cx="2438814" cy="1732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6" name="Picture 6" descr="http://img-fotki.yandex.ru/get/4413/19411616.ee/0_80fc0_78a860de_XL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5580112" y="3573016"/>
            <a:ext cx="2520280" cy="1584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2" descr="C:\Users\user\Desktop\703808-320.png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214282" y="0"/>
            <a:ext cx="1285884" cy="1714511"/>
          </a:xfrm>
          <a:prstGeom prst="rect">
            <a:avLst/>
          </a:prstGeom>
          <a:noFill/>
        </p:spPr>
      </p:pic>
      <p:pic>
        <p:nvPicPr>
          <p:cNvPr id="14" name="Picture 5" descr="C:\Лена\homebtn1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0" y="5929330"/>
            <a:ext cx="720080" cy="720080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wipe dir="d"/>
    <p:sndAc>
      <p:stSnd>
        <p:snd r:embed="rId2" name="лишний на горке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32000"/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http://img-fotki.yandex.ru/get/6207/34537538.4/0_7f508_31aa93ae_L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1483412">
            <a:off x="133024" y="497608"/>
            <a:ext cx="8918337" cy="724168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 rot="21428752">
            <a:off x="1109544" y="3024401"/>
            <a:ext cx="3481787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«Замазка»</a:t>
            </a:r>
            <a:endParaRPr lang="ru-RU" sz="54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3688" y="1628800"/>
            <a:ext cx="19880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Н.Носов</a:t>
            </a:r>
            <a:endParaRPr lang="ru-RU" sz="4000" b="1" dirty="0"/>
          </a:p>
        </p:txBody>
      </p:sp>
      <p:pic>
        <p:nvPicPr>
          <p:cNvPr id="2" name="Picture 2" descr="http://images.vefblog.net/vefblog.net/b/b/bbcharles/photos_art/2009/02/bbcharles123359325109_art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004048" y="1700808"/>
            <a:ext cx="1368152" cy="1609591"/>
          </a:xfrm>
          <a:prstGeom prst="rect">
            <a:avLst/>
          </a:prstGeom>
          <a:noFill/>
        </p:spPr>
      </p:pic>
      <p:pic>
        <p:nvPicPr>
          <p:cNvPr id="1027" name="Picture 3" descr="C:\Лена\1366570632_t1cak95brhdiwgn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4860032" y="3573016"/>
            <a:ext cx="1512168" cy="1361315"/>
          </a:xfrm>
          <a:prstGeom prst="rect">
            <a:avLst/>
          </a:prstGeom>
          <a:noFill/>
        </p:spPr>
      </p:pic>
      <p:pic>
        <p:nvPicPr>
          <p:cNvPr id="1028" name="Picture 4" descr="C:\Лена\399f0e83dff428e357855a208222145d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 rot="4719944">
            <a:off x="6316293" y="2368043"/>
            <a:ext cx="2008525" cy="815964"/>
          </a:xfrm>
          <a:prstGeom prst="rect">
            <a:avLst/>
          </a:prstGeom>
          <a:noFill/>
        </p:spPr>
      </p:pic>
      <p:pic>
        <p:nvPicPr>
          <p:cNvPr id="1030" name="Picture 6" descr=" photo Illuzion.jp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 rot="2014686">
            <a:off x="6431718" y="4241688"/>
            <a:ext cx="1872208" cy="780087"/>
          </a:xfrm>
          <a:prstGeom prst="rect">
            <a:avLst/>
          </a:prstGeom>
          <a:noFill/>
        </p:spPr>
      </p:pic>
      <p:pic>
        <p:nvPicPr>
          <p:cNvPr id="11" name="Picture 5" descr="C:\Лена\homebtn1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8254802" y="5805264"/>
            <a:ext cx="889198" cy="889198"/>
          </a:xfrm>
          <a:prstGeom prst="rect">
            <a:avLst/>
          </a:prstGeom>
          <a:noFill/>
        </p:spPr>
      </p:pic>
      <p:pic>
        <p:nvPicPr>
          <p:cNvPr id="4098" name="Picture 2" descr="http://narodnieskazki.ru/wp-content/uploads/2013/12/zamazk6.jpg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 rot="21213888">
            <a:off x="5829175" y="3359772"/>
            <a:ext cx="1444499" cy="1955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http://static.my-shop.ru/product/2/173/1725891.jpg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 rot="21401319">
            <a:off x="4682869" y="1791113"/>
            <a:ext cx="3168352" cy="1437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2" descr="C:\Users\user\Desktop\703808-320.png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214282" y="0"/>
            <a:ext cx="1285884" cy="1714511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wipe dir="d"/>
    <p:sndAc>
      <p:stSnd>
        <p:snd r:embed="rId2" name="лишний замазка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мои документы\незнайка\шляпа\60065899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071538" y="3786190"/>
            <a:ext cx="2238998" cy="2000264"/>
          </a:xfrm>
          <a:prstGeom prst="rect">
            <a:avLst/>
          </a:prstGeom>
          <a:noFill/>
        </p:spPr>
      </p:pic>
      <p:pic>
        <p:nvPicPr>
          <p:cNvPr id="1030" name="Picture 6" descr="D:\мои документы\незнайка\ogorodnikov_nosov_015_b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500431" y="3841464"/>
            <a:ext cx="2143140" cy="1900669"/>
          </a:xfrm>
          <a:prstGeom prst="rect">
            <a:avLst/>
          </a:prstGeom>
          <a:noFill/>
        </p:spPr>
      </p:pic>
      <p:pic>
        <p:nvPicPr>
          <p:cNvPr id="5" name="Picture 4" descr="D:\мои документы\незнайка\imagesCA6PN6FV.jpg"/>
          <p:cNvPicPr>
            <a:picLocks noChangeAspect="1" noChangeArrowheads="1"/>
          </p:cNvPicPr>
          <p:nvPr/>
        </p:nvPicPr>
        <p:blipFill>
          <a:blip r:embed="rId7" cstate="email"/>
          <a:srcRect l="6696" t="3333" r="2901" b="3333"/>
          <a:stretch>
            <a:fillRect/>
          </a:stretch>
        </p:blipFill>
        <p:spPr bwMode="auto">
          <a:xfrm>
            <a:off x="5776241" y="3786190"/>
            <a:ext cx="2296221" cy="2009194"/>
          </a:xfrm>
          <a:prstGeom prst="rect">
            <a:avLst/>
          </a:prstGeom>
          <a:noFill/>
        </p:spPr>
      </p:pic>
      <p:pic>
        <p:nvPicPr>
          <p:cNvPr id="1031" name="Picture 7" descr="D:\мои документы\незнайка\286294458899647008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786446" y="1714488"/>
            <a:ext cx="2290766" cy="1954146"/>
          </a:xfrm>
          <a:prstGeom prst="rect">
            <a:avLst/>
          </a:prstGeom>
          <a:noFill/>
        </p:spPr>
      </p:pic>
      <p:pic>
        <p:nvPicPr>
          <p:cNvPr id="4" name="Picture 3" descr="D:\мои документы\незнайка\шляпа\Jivaya_Slyapa_05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428992" y="1714488"/>
            <a:ext cx="2300282" cy="2000264"/>
          </a:xfrm>
          <a:prstGeom prst="rect">
            <a:avLst/>
          </a:prstGeom>
          <a:noFill/>
        </p:spPr>
      </p:pic>
      <p:pic>
        <p:nvPicPr>
          <p:cNvPr id="1029" name="Picture 5" descr="D:\мои документы\незнайка\neznaika.jp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1071538" y="1714488"/>
            <a:ext cx="2254237" cy="197643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5786446" y="1714488"/>
            <a:ext cx="2286016" cy="20002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428992" y="1714488"/>
            <a:ext cx="2286016" cy="20002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071538" y="3786190"/>
            <a:ext cx="2286016" cy="20002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071538" y="1714488"/>
            <a:ext cx="2286016" cy="20002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428992" y="3786190"/>
            <a:ext cx="2286016" cy="20002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5786446" y="3786190"/>
            <a:ext cx="2286016" cy="20002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9144000" y="-6215130"/>
          <a:ext cx="7072362" cy="4071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7454"/>
                <a:gridCol w="2357454"/>
                <a:gridCol w="2357454"/>
              </a:tblGrid>
              <a:tr h="203598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03598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xfrm>
            <a:off x="1643042" y="428604"/>
            <a:ext cx="5929354" cy="91759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  <a:t>Найдите иллюстрации </a:t>
            </a:r>
            <a:b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</a:b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  <a:t>к рассказу «Живая шляпа»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786182" y="6000768"/>
            <a:ext cx="1481944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проверка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786182" y="6000768"/>
            <a:ext cx="1500198" cy="4286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Picture 8" descr="http://pixabay.com/static/uploads/photo/2012/04/13/00/18/computer-31197_640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 rot="5400000">
            <a:off x="8236377" y="5908291"/>
            <a:ext cx="750008" cy="792087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2915816" y="3140968"/>
            <a:ext cx="426720" cy="584775"/>
          </a:xfrm>
          <a:prstGeom prst="rect">
            <a:avLst/>
          </a:prstGeom>
          <a:solidFill>
            <a:schemeClr val="bg2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V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92080" y="3140968"/>
            <a:ext cx="426720" cy="584775"/>
          </a:xfrm>
          <a:prstGeom prst="rect">
            <a:avLst/>
          </a:prstGeom>
          <a:solidFill>
            <a:schemeClr val="bg2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V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96336" y="3140968"/>
            <a:ext cx="426720" cy="584775"/>
          </a:xfrm>
          <a:prstGeom prst="rect">
            <a:avLst/>
          </a:prstGeom>
          <a:solidFill>
            <a:schemeClr val="bg2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V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96336" y="5157192"/>
            <a:ext cx="426720" cy="584775"/>
          </a:xfrm>
          <a:prstGeom prst="rect">
            <a:avLst/>
          </a:prstGeom>
          <a:solidFill>
            <a:schemeClr val="bg2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V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92080" y="5229200"/>
            <a:ext cx="426720" cy="584775"/>
          </a:xfrm>
          <a:prstGeom prst="rect">
            <a:avLst/>
          </a:prstGeom>
          <a:solidFill>
            <a:schemeClr val="bg2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V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915816" y="5229200"/>
            <a:ext cx="426720" cy="584775"/>
          </a:xfrm>
          <a:prstGeom prst="rect">
            <a:avLst/>
          </a:prstGeom>
          <a:solidFill>
            <a:schemeClr val="bg2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V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28" name="Picture 2" descr="C:\Users\user\Desktop\703808-320.pn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214282" y="0"/>
            <a:ext cx="1285884" cy="1714511"/>
          </a:xfrm>
          <a:prstGeom prst="rect">
            <a:avLst/>
          </a:prstGeom>
          <a:noFill/>
        </p:spPr>
      </p:pic>
      <p:pic>
        <p:nvPicPr>
          <p:cNvPr id="27" name="Picture 5" descr="C:\Лена\homebtn1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214282" y="5857892"/>
            <a:ext cx="720080" cy="720080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wipe dir="d"/>
    <p:sndAc>
      <p:stSnd>
        <p:snd r:embed="rId2" name="иллюстрации живая шляпа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33 0.31782 L -0.88663 1.15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00" y="41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D:\мои документы\незнайка\286294458899647008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071538" y="3786190"/>
            <a:ext cx="2290766" cy="1954146"/>
          </a:xfrm>
          <a:prstGeom prst="rect">
            <a:avLst/>
          </a:prstGeom>
          <a:noFill/>
        </p:spPr>
      </p:pic>
      <p:pic>
        <p:nvPicPr>
          <p:cNvPr id="1030" name="Picture 6" descr="D:\мои документы\незнайка\ogorodnikov_nosov_015_b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500431" y="3841464"/>
            <a:ext cx="2143140" cy="1900669"/>
          </a:xfrm>
          <a:prstGeom prst="rect">
            <a:avLst/>
          </a:prstGeom>
          <a:noFill/>
        </p:spPr>
      </p:pic>
      <p:pic>
        <p:nvPicPr>
          <p:cNvPr id="3077" name="Picture 5" descr="D:\мои документы\незнайка\ogorodnikov_nosov_018_b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786446" y="3786190"/>
            <a:ext cx="2214578" cy="2000263"/>
          </a:xfrm>
          <a:prstGeom prst="rect">
            <a:avLst/>
          </a:prstGeom>
          <a:noFill/>
        </p:spPr>
      </p:pic>
      <p:pic>
        <p:nvPicPr>
          <p:cNvPr id="3080" name="Picture 8" descr="D:\мои документы\незнайка\затейники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786446" y="1714488"/>
            <a:ext cx="2286016" cy="2000264"/>
          </a:xfrm>
          <a:prstGeom prst="rect">
            <a:avLst/>
          </a:prstGeom>
          <a:noFill/>
        </p:spPr>
      </p:pic>
      <p:pic>
        <p:nvPicPr>
          <p:cNvPr id="3075" name="Picture 3" descr="D:\мои документы\незнайка\0_b51ef_a48b485d_XL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428992" y="1714488"/>
            <a:ext cx="2286016" cy="2000264"/>
          </a:xfrm>
          <a:prstGeom prst="rect">
            <a:avLst/>
          </a:prstGeom>
          <a:noFill/>
        </p:spPr>
      </p:pic>
      <p:pic>
        <p:nvPicPr>
          <p:cNvPr id="3078" name="Picture 6" descr="D:\мои документы\незнайка\131122160635.jp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1071538" y="1714488"/>
            <a:ext cx="2286016" cy="200026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5786446" y="1714488"/>
            <a:ext cx="2286016" cy="20002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428992" y="1714488"/>
            <a:ext cx="2286016" cy="20002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071538" y="3786190"/>
            <a:ext cx="2286016" cy="20002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071538" y="1714488"/>
            <a:ext cx="2286016" cy="20002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428992" y="3786190"/>
            <a:ext cx="2286016" cy="20002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5786446" y="3786190"/>
            <a:ext cx="2286016" cy="20002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9144000" y="-6215130"/>
          <a:ext cx="7072362" cy="4071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7454"/>
                <a:gridCol w="2357454"/>
                <a:gridCol w="2357454"/>
              </a:tblGrid>
              <a:tr h="203598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03598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xfrm>
            <a:off x="1643042" y="357166"/>
            <a:ext cx="5929354" cy="91759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  <a:t>Найдите иллюстрации </a:t>
            </a:r>
            <a:b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</a:b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  <a:t>к рассказу «Телефон»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786182" y="6000768"/>
            <a:ext cx="1481944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проверка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786182" y="6000768"/>
            <a:ext cx="1500198" cy="4286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Picture 8" descr="http://pixabay.com/static/uploads/photo/2012/04/13/00/18/computer-31197_640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 rot="5400000">
            <a:off x="8236377" y="5908291"/>
            <a:ext cx="750008" cy="792087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2915816" y="3140968"/>
            <a:ext cx="426720" cy="584775"/>
          </a:xfrm>
          <a:prstGeom prst="rect">
            <a:avLst/>
          </a:prstGeom>
          <a:solidFill>
            <a:schemeClr val="bg2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V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92080" y="3068960"/>
            <a:ext cx="426720" cy="584775"/>
          </a:xfrm>
          <a:prstGeom prst="rect">
            <a:avLst/>
          </a:prstGeom>
          <a:solidFill>
            <a:schemeClr val="bg2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V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96336" y="3068960"/>
            <a:ext cx="426720" cy="584775"/>
          </a:xfrm>
          <a:prstGeom prst="rect">
            <a:avLst/>
          </a:prstGeom>
          <a:solidFill>
            <a:schemeClr val="bg2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V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96336" y="5157192"/>
            <a:ext cx="426720" cy="584775"/>
          </a:xfrm>
          <a:prstGeom prst="rect">
            <a:avLst/>
          </a:prstGeom>
          <a:solidFill>
            <a:schemeClr val="bg2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V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20072" y="5157192"/>
            <a:ext cx="426720" cy="584775"/>
          </a:xfrm>
          <a:prstGeom prst="rect">
            <a:avLst/>
          </a:prstGeom>
          <a:solidFill>
            <a:schemeClr val="bg2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V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15816" y="5157192"/>
            <a:ext cx="426720" cy="584775"/>
          </a:xfrm>
          <a:prstGeom prst="rect">
            <a:avLst/>
          </a:prstGeom>
          <a:solidFill>
            <a:schemeClr val="bg2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V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29" name="Picture 2" descr="C:\Users\user\Desktop\703808-320.pn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214282" y="0"/>
            <a:ext cx="1285884" cy="1714511"/>
          </a:xfrm>
          <a:prstGeom prst="rect">
            <a:avLst/>
          </a:prstGeom>
          <a:noFill/>
        </p:spPr>
      </p:pic>
      <p:pic>
        <p:nvPicPr>
          <p:cNvPr id="28" name="Picture 5" descr="C:\Лена\homebtn1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214282" y="5857892"/>
            <a:ext cx="720080" cy="720080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wipe dir="d"/>
    <p:sndAc>
      <p:stSnd>
        <p:snd r:embed="rId2" name="иллюстрации телефон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33 0.31782 L -0.88663 1.15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00" y="41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D:\мои документы\незнайка\005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786446" y="3786189"/>
            <a:ext cx="2214578" cy="1977581"/>
          </a:xfrm>
          <a:prstGeom prst="rect">
            <a:avLst/>
          </a:prstGeom>
          <a:noFill/>
        </p:spPr>
      </p:pic>
      <p:pic>
        <p:nvPicPr>
          <p:cNvPr id="2053" name="Picture 5" descr="D:\мои документы\незнайка\img_14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428992" y="3786190"/>
            <a:ext cx="2305043" cy="2000265"/>
          </a:xfrm>
          <a:prstGeom prst="rect">
            <a:avLst/>
          </a:prstGeom>
          <a:noFill/>
        </p:spPr>
      </p:pic>
      <p:pic>
        <p:nvPicPr>
          <p:cNvPr id="2051" name="Picture 3" descr="D:\мои документы\незнайка\76893423_tmp1DD7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071538" y="3786190"/>
            <a:ext cx="2286016" cy="2000264"/>
          </a:xfrm>
          <a:prstGeom prst="rect">
            <a:avLst/>
          </a:prstGeom>
          <a:noFill/>
        </p:spPr>
      </p:pic>
      <p:pic>
        <p:nvPicPr>
          <p:cNvPr id="2050" name="Picture 2" descr="D:\мои документы\незнайка\286294458899647008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1071538" y="1710886"/>
            <a:ext cx="2286016" cy="2003866"/>
          </a:xfrm>
          <a:prstGeom prst="rect">
            <a:avLst/>
          </a:prstGeom>
          <a:noFill/>
        </p:spPr>
      </p:pic>
      <p:pic>
        <p:nvPicPr>
          <p:cNvPr id="2054" name="Picture 6" descr="D:\мои документы\незнайка\затейники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428992" y="1714488"/>
            <a:ext cx="2305058" cy="1928826"/>
          </a:xfrm>
          <a:prstGeom prst="rect">
            <a:avLst/>
          </a:prstGeom>
          <a:noFill/>
        </p:spPr>
      </p:pic>
      <p:pic>
        <p:nvPicPr>
          <p:cNvPr id="2052" name="Picture 4" descr="D:\мои документы\незнайка\54049_7.jp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5786446" y="1714488"/>
            <a:ext cx="2286016" cy="200026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5786446" y="1714488"/>
            <a:ext cx="2286016" cy="20002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428992" y="1714488"/>
            <a:ext cx="2286016" cy="20002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071538" y="3786190"/>
            <a:ext cx="2286016" cy="20002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071538" y="1714488"/>
            <a:ext cx="2286016" cy="20002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428992" y="3786190"/>
            <a:ext cx="2286016" cy="20002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5786446" y="3786190"/>
            <a:ext cx="2286016" cy="20002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9144000" y="-6215130"/>
          <a:ext cx="7072362" cy="4071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7454"/>
                <a:gridCol w="2357454"/>
                <a:gridCol w="2357454"/>
              </a:tblGrid>
              <a:tr h="203598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0"/>
                      </a:schemeClr>
                    </a:solidFill>
                  </a:tcPr>
                </a:tc>
              </a:tr>
              <a:tr h="203598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xfrm>
            <a:off x="1643042" y="214290"/>
            <a:ext cx="607223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  <a:t>Найдите иллюстрации </a:t>
            </a:r>
            <a:b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</a:b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  <a:t>к рассказу «Мишкина каша»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786182" y="6000768"/>
            <a:ext cx="1481944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проверка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786182" y="6000768"/>
            <a:ext cx="1500198" cy="4286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5" descr="C:\Лена\homebtn1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8244408" y="5805264"/>
            <a:ext cx="899592" cy="899592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2915816" y="3140968"/>
            <a:ext cx="426720" cy="584775"/>
          </a:xfrm>
          <a:prstGeom prst="rect">
            <a:avLst/>
          </a:prstGeom>
          <a:solidFill>
            <a:schemeClr val="bg2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V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92080" y="3068960"/>
            <a:ext cx="426720" cy="584775"/>
          </a:xfrm>
          <a:prstGeom prst="rect">
            <a:avLst/>
          </a:prstGeom>
          <a:solidFill>
            <a:schemeClr val="bg2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V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96336" y="3140968"/>
            <a:ext cx="426720" cy="584775"/>
          </a:xfrm>
          <a:prstGeom prst="rect">
            <a:avLst/>
          </a:prstGeom>
          <a:solidFill>
            <a:schemeClr val="bg2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V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596336" y="5157192"/>
            <a:ext cx="426720" cy="584775"/>
          </a:xfrm>
          <a:prstGeom prst="rect">
            <a:avLst/>
          </a:prstGeom>
          <a:solidFill>
            <a:schemeClr val="bg2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V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92080" y="5229200"/>
            <a:ext cx="426720" cy="584775"/>
          </a:xfrm>
          <a:prstGeom prst="rect">
            <a:avLst/>
          </a:prstGeom>
          <a:solidFill>
            <a:schemeClr val="bg2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V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15816" y="5229200"/>
            <a:ext cx="426720" cy="584775"/>
          </a:xfrm>
          <a:prstGeom prst="rect">
            <a:avLst/>
          </a:prstGeom>
          <a:solidFill>
            <a:schemeClr val="bg2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V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30" name="Picture 2" descr="C:\Users\user\Desktop\703808-320.pn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214282" y="0"/>
            <a:ext cx="1285884" cy="1714511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wipe dir="d"/>
    <p:sndAc>
      <p:stSnd>
        <p:snd r:embed="rId2" name="иллюстрации мишкина каша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33 0.31782 L -0.88663 1.15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00" y="41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igra_2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57158" y="1428736"/>
            <a:ext cx="1947842" cy="243480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428992" y="4429132"/>
            <a:ext cx="2163090" cy="17304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Незнайка</a:t>
            </a:r>
            <a:endParaRPr lang="ru-RU" sz="2800" dirty="0">
              <a:solidFill>
                <a:srgbClr val="C00000"/>
              </a:solidFill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3428992" y="4429132"/>
            <a:ext cx="2143140" cy="173777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428992" y="4429132"/>
            <a:ext cx="2143139" cy="1723427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143636" y="4429132"/>
            <a:ext cx="2071702" cy="17145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Музыкант Гусля</a:t>
            </a:r>
            <a:endParaRPr lang="ru-RU" sz="2800" dirty="0">
              <a:solidFill>
                <a:srgbClr val="C00000"/>
              </a:solidFill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6143636" y="4429132"/>
            <a:ext cx="2071702" cy="171451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143636" y="4429132"/>
            <a:ext cx="2071702" cy="1714513"/>
          </a:xfrm>
          <a:prstGeom prst="rect">
            <a:avLst/>
          </a:prstGeom>
          <a:solidFill>
            <a:srgbClr val="4F81BD">
              <a:alpha val="0"/>
            </a:srgbClr>
          </a:solidFill>
          <a:ln w="127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785786" y="4429132"/>
            <a:ext cx="2143140" cy="17145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Художник Тюбик</a:t>
            </a:r>
            <a:endParaRPr lang="ru-RU" sz="2800" dirty="0">
              <a:solidFill>
                <a:srgbClr val="C00000"/>
              </a:solidFill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785786" y="4429132"/>
            <a:ext cx="2143140" cy="1750231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785786" y="4429132"/>
            <a:ext cx="2143140" cy="1714512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1214414" y="214290"/>
            <a:ext cx="7500990" cy="928695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  <a:t>Узнайте героя сказки по описанию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cs typeface="Times New Roman" pitchFamily="18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2285984" y="1214422"/>
            <a:ext cx="6286544" cy="2357454"/>
          </a:xfrm>
          <a:prstGeom prst="wedgeRoundRectCallout">
            <a:avLst>
              <a:gd name="adj1" fmla="val -63332"/>
              <a:gd name="adj2" fmla="val 12369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cs typeface="Times New Roman" pitchFamily="18" charset="0"/>
              </a:rPr>
              <a:t>«... </a:t>
            </a:r>
            <a:r>
              <a:rPr lang="ru-RU" sz="2800" b="1" dirty="0" smtClean="0">
                <a:solidFill>
                  <a:srgbClr val="002060"/>
                </a:solidFill>
              </a:rPr>
              <a:t>Он носит яркую голубую шляпу, желтые канареечные брюки и оранжевую рубашку с зеленым галстуком. 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Он вообще любит яркие краски».</a:t>
            </a:r>
            <a:r>
              <a:rPr lang="ru-RU" sz="2400" b="1" dirty="0" smtClean="0">
                <a:solidFill>
                  <a:srgbClr val="002060"/>
                </a:solidFill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cs typeface="Times New Roman" pitchFamily="18" charset="0"/>
              </a:rPr>
            </a:br>
            <a:endParaRPr lang="ru-RU" sz="24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17" name="Picture 8" descr="http://pixabay.com/static/uploads/photo/2012/04/13/00/18/computer-31197_640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 rot="5400000">
            <a:off x="8263535" y="5930153"/>
            <a:ext cx="681826" cy="720080"/>
          </a:xfrm>
          <a:prstGeom prst="rect">
            <a:avLst/>
          </a:prstGeom>
          <a:noFill/>
        </p:spPr>
      </p:pic>
      <p:pic>
        <p:nvPicPr>
          <p:cNvPr id="15" name="Picture 5" descr="C:\Лена\homebtn1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0" y="5929330"/>
            <a:ext cx="720080" cy="7200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2072287"/>
      </p:ext>
    </p:extLst>
  </p:cSld>
  <p:clrMapOvr>
    <a:masterClrMapping/>
  </p:clrMapOvr>
  <p:transition advClick="0">
    <p:wipe dir="d"/>
    <p:sndAc>
      <p:stSnd>
        <p:snd r:embed="rId2" name="узнай по описанию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stuplenij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описание Незнай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1" grpId="0" animBg="1"/>
      <p:bldP spid="11" grpId="1" animBg="1"/>
      <p:bldP spid="19" grpId="0" animBg="1"/>
      <p:bldP spid="20" grpId="0" animBg="1"/>
      <p:bldP spid="20" grpId="1" animBg="1"/>
      <p:bldP spid="22" grpId="0" animBg="1"/>
      <p:bldP spid="13" grpId="0" uiExpand="1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user\Desktop\igra_2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57158" y="1428736"/>
            <a:ext cx="1947842" cy="243480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428992" y="4429132"/>
            <a:ext cx="2163090" cy="17304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Художник Тюбик</a:t>
            </a:r>
            <a:endParaRPr lang="ru-RU" sz="2800" i="1" dirty="0">
              <a:solidFill>
                <a:srgbClr val="C00000"/>
              </a:solidFill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3428992" y="4429132"/>
            <a:ext cx="2143140" cy="175023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428992" y="4429132"/>
            <a:ext cx="2143139" cy="1723427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143636" y="4429132"/>
            <a:ext cx="2071702" cy="17145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Знайка</a:t>
            </a:r>
            <a:endParaRPr lang="ru-RU" sz="2800" dirty="0">
              <a:solidFill>
                <a:srgbClr val="C00000"/>
              </a:solidFill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6143636" y="4429132"/>
            <a:ext cx="2071702" cy="171451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143636" y="4429132"/>
            <a:ext cx="2071702" cy="1714513"/>
          </a:xfrm>
          <a:prstGeom prst="rect">
            <a:avLst/>
          </a:prstGeom>
          <a:solidFill>
            <a:srgbClr val="4F81BD">
              <a:alpha val="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785786" y="4429132"/>
            <a:ext cx="2143140" cy="17145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Доктор Пилюлькин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785786" y="4429132"/>
            <a:ext cx="2143140" cy="1714512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785786" y="4429132"/>
            <a:ext cx="2143140" cy="1714512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4294967295"/>
          </p:nvPr>
        </p:nvSpPr>
        <p:spPr>
          <a:xfrm>
            <a:off x="2285984" y="1357298"/>
            <a:ext cx="6072230" cy="2071702"/>
          </a:xfrm>
          <a:prstGeom prst="wedgeRoundRectCallout">
            <a:avLst>
              <a:gd name="adj1" fmla="val -65020"/>
              <a:gd name="adj2" fmla="val 14737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«Он всегда ходит в белом халате, </a:t>
            </a:r>
          </a:p>
          <a:p>
            <a:pPr algn="ctr"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а на голове носит белый колпак с кисточкой и лечит коротышек </a:t>
            </a:r>
          </a:p>
          <a:p>
            <a:pPr algn="ctr"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от всех болезней».</a:t>
            </a:r>
            <a:endParaRPr lang="ru-RU" sz="28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17" name="Picture 8" descr="http://pixabay.com/static/uploads/photo/2012/04/13/00/18/computer-31197_640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 rot="5400000">
            <a:off x="8263535" y="5930153"/>
            <a:ext cx="681826" cy="720080"/>
          </a:xfrm>
          <a:prstGeom prst="rect">
            <a:avLst/>
          </a:prstGeom>
          <a:noFill/>
        </p:spPr>
      </p:pic>
      <p:pic>
        <p:nvPicPr>
          <p:cNvPr id="15" name="Picture 5" descr="C:\Лена\homebtn1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0" y="5929330"/>
            <a:ext cx="720080" cy="7200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2072287"/>
      </p:ext>
    </p:extLst>
  </p:cSld>
  <p:clrMapOvr>
    <a:masterClrMapping/>
  </p:clrMapOvr>
  <p:transition advClick="0">
    <p:wipe dir="d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stuplenij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описание пилюлькин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1" grpId="0" animBg="1"/>
      <p:bldP spid="11" grpId="1" animBg="1"/>
      <p:bldP spid="19" grpId="0" animBg="1"/>
      <p:bldP spid="20" grpId="0" animBg="1"/>
      <p:bldP spid="20" grpId="1" animBg="1"/>
      <p:bldP spid="22" grpId="0" animBg="1"/>
      <p:bldP spid="13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user\Desktop\igra_2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57158" y="1428736"/>
            <a:ext cx="1947842" cy="243480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428992" y="4429132"/>
            <a:ext cx="2163090" cy="17304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Музыкант Гусля</a:t>
            </a:r>
            <a:endParaRPr lang="ru-RU" sz="2800" i="1" dirty="0">
              <a:solidFill>
                <a:srgbClr val="C00000"/>
              </a:solidFill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3428992" y="4429132"/>
            <a:ext cx="2143140" cy="171451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428992" y="4429132"/>
            <a:ext cx="2143139" cy="1723427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143636" y="4429132"/>
            <a:ext cx="2071702" cy="17145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Знайка</a:t>
            </a:r>
            <a:endParaRPr lang="ru-RU" sz="2800" dirty="0">
              <a:solidFill>
                <a:srgbClr val="C00000"/>
              </a:solidFill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6143636" y="4429132"/>
            <a:ext cx="2071702" cy="1708161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143636" y="4429132"/>
            <a:ext cx="2071702" cy="1714513"/>
          </a:xfrm>
          <a:prstGeom prst="rect">
            <a:avLst/>
          </a:prstGeom>
          <a:solidFill>
            <a:srgbClr val="4F81BD">
              <a:alpha val="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785786" y="4429132"/>
            <a:ext cx="2143140" cy="17145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Незнайка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785786" y="4429132"/>
            <a:ext cx="2143140" cy="1732371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785786" y="4429132"/>
            <a:ext cx="2143140" cy="1714512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4294967295"/>
          </p:nvPr>
        </p:nvSpPr>
        <p:spPr>
          <a:xfrm>
            <a:off x="2071671" y="1214422"/>
            <a:ext cx="5857916" cy="2000250"/>
          </a:xfrm>
          <a:prstGeom prst="wedgeRoundRectCallout">
            <a:avLst>
              <a:gd name="adj1" fmla="val -61311"/>
              <a:gd name="adj2" fmla="val 23115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«Одевается он всегда в черный костюм, а когда садится за стол, надевает на нос очки и начинает читать какую-нибудь книгу». </a:t>
            </a:r>
            <a:endParaRPr lang="ru-RU" sz="28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18" name="Picture 8" descr="http://pixabay.com/static/uploads/photo/2012/04/13/00/18/computer-31197_640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 rot="5400000">
            <a:off x="8263535" y="5930153"/>
            <a:ext cx="681826" cy="720080"/>
          </a:xfrm>
          <a:prstGeom prst="rect">
            <a:avLst/>
          </a:prstGeom>
          <a:noFill/>
        </p:spPr>
      </p:pic>
      <p:pic>
        <p:nvPicPr>
          <p:cNvPr id="15" name="Picture 5" descr="C:\Лена\homebtn1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0" y="5929330"/>
            <a:ext cx="720080" cy="7200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2072287"/>
      </p:ext>
    </p:extLst>
  </p:cSld>
  <p:clrMapOvr>
    <a:masterClrMapping/>
  </p:clrMapOvr>
  <p:transition spd="slow" advClick="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stuplenij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описание знай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описание знай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1" grpId="0" animBg="1"/>
      <p:bldP spid="11" grpId="1" animBg="1"/>
      <p:bldP spid="19" grpId="0" animBg="1"/>
      <p:bldP spid="20" grpId="0" animBg="1"/>
      <p:bldP spid="20" grpId="1" animBg="1"/>
      <p:bldP spid="22" grpId="0" animBg="1"/>
      <p:bldP spid="13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user\Desktop\igra_2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57158" y="1428736"/>
            <a:ext cx="1947842" cy="243480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428992" y="4429132"/>
            <a:ext cx="2163090" cy="17304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Доктор Пилюлькин</a:t>
            </a:r>
            <a:endParaRPr lang="ru-RU" sz="2800" b="1" i="1" dirty="0">
              <a:solidFill>
                <a:srgbClr val="C00000"/>
              </a:solidFill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3428992" y="4429132"/>
            <a:ext cx="2143140" cy="171451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428992" y="4429132"/>
            <a:ext cx="2143139" cy="1723427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143636" y="4429132"/>
            <a:ext cx="2071702" cy="17145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Художник Тюбик</a:t>
            </a:r>
            <a:endParaRPr lang="ru-RU" sz="2800" dirty="0">
              <a:solidFill>
                <a:srgbClr val="C00000"/>
              </a:solidFill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6143636" y="4429132"/>
            <a:ext cx="2071702" cy="171451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143636" y="4429132"/>
            <a:ext cx="2071702" cy="1714513"/>
          </a:xfrm>
          <a:prstGeom prst="rect">
            <a:avLst/>
          </a:prstGeom>
          <a:solidFill>
            <a:srgbClr val="4F81BD">
              <a:alpha val="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785786" y="4429132"/>
            <a:ext cx="2143140" cy="17145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Незнайка 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785786" y="4429132"/>
            <a:ext cx="2143140" cy="1750231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785786" y="4429132"/>
            <a:ext cx="2143140" cy="1714512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4294967295"/>
          </p:nvPr>
        </p:nvSpPr>
        <p:spPr>
          <a:xfrm>
            <a:off x="2285984" y="1000108"/>
            <a:ext cx="6357982" cy="2357454"/>
          </a:xfrm>
          <a:prstGeom prst="wedgeRoundRectCallout">
            <a:avLst>
              <a:gd name="adj1" fmla="val -64039"/>
              <a:gd name="adj2" fmla="val 20430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«Одевается он всегда в длинную блузу, которую называет «балахон». У него длинные волосы. Стоит у мольберта с палитрой в руках».</a:t>
            </a:r>
            <a:endParaRPr lang="ru-RU" sz="28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15" name="Picture 5" descr="C:\Лена\homebtn1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8316416" y="5857892"/>
            <a:ext cx="827584" cy="8275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2072287"/>
      </p:ext>
    </p:extLst>
  </p:cSld>
  <p:clrMapOvr>
    <a:masterClrMapping/>
  </p:clrMapOvr>
  <p:transition spd="slow" advClick="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stuplenij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описание тюби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описание тюби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1" grpId="0" animBg="1"/>
      <p:bldP spid="11" grpId="1" animBg="1"/>
      <p:bldP spid="19" grpId="0" animBg="1"/>
      <p:bldP spid="20" grpId="0" animBg="1"/>
      <p:bldP spid="20" grpId="1" animBg="1"/>
      <p:bldP spid="22" grpId="0" animBg="1"/>
      <p:bldP spid="13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papus666.narod.ru/clipart/sh/shkaf/mebel89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071802" y="318750"/>
            <a:ext cx="5735860" cy="6539250"/>
          </a:xfrm>
          <a:prstGeom prst="rect">
            <a:avLst/>
          </a:prstGeom>
          <a:noFill/>
        </p:spPr>
      </p:pic>
      <p:pic>
        <p:nvPicPr>
          <p:cNvPr id="2050" name="Picture 2" descr="Brown Book Icon 512x512 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357554" y="785794"/>
            <a:ext cx="2500330" cy="2500330"/>
          </a:xfrm>
          <a:prstGeom prst="rect">
            <a:avLst/>
          </a:prstGeom>
          <a:noFill/>
        </p:spPr>
      </p:pic>
      <p:pic>
        <p:nvPicPr>
          <p:cNvPr id="7" name="Picture 2" descr="Brown Book Icon 512x512 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857620" y="3357562"/>
            <a:ext cx="2500330" cy="2500330"/>
          </a:xfrm>
          <a:prstGeom prst="rect">
            <a:avLst/>
          </a:prstGeom>
          <a:noFill/>
        </p:spPr>
      </p:pic>
      <p:pic>
        <p:nvPicPr>
          <p:cNvPr id="8" name="Picture 2" descr="Brown Book Icon 512x512 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572132" y="785794"/>
            <a:ext cx="2500330" cy="250033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857620" y="1428736"/>
            <a:ext cx="16430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«Узнай</a:t>
            </a:r>
          </a:p>
          <a:p>
            <a:pPr algn="ctr"/>
            <a:r>
              <a:rPr lang="ru-RU" sz="2800" b="1" dirty="0" smtClean="0"/>
              <a:t>героя</a:t>
            </a:r>
          </a:p>
          <a:p>
            <a:pPr algn="ctr"/>
            <a:r>
              <a:rPr lang="ru-RU" sz="2800" b="1" dirty="0" smtClean="0"/>
              <a:t>сказки»</a:t>
            </a:r>
            <a:endParaRPr lang="ru-RU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072198" y="1571612"/>
            <a:ext cx="16682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/>
              <a:t>«Бюро</a:t>
            </a:r>
          </a:p>
          <a:p>
            <a:pPr algn="ctr"/>
            <a:r>
              <a:rPr lang="ru-RU" sz="2800" b="1" dirty="0" smtClean="0"/>
              <a:t>находок»</a:t>
            </a:r>
            <a:endParaRPr lang="ru-RU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429124" y="4143380"/>
            <a:ext cx="15151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/>
              <a:t>«Зоркий</a:t>
            </a:r>
          </a:p>
          <a:p>
            <a:pPr algn="ctr"/>
            <a:r>
              <a:rPr lang="ru-RU" sz="2800" b="1" dirty="0" smtClean="0"/>
              <a:t>глаз»</a:t>
            </a:r>
            <a:endParaRPr lang="ru-RU" sz="2800" b="1" dirty="0"/>
          </a:p>
        </p:txBody>
      </p:sp>
      <p:pic>
        <p:nvPicPr>
          <p:cNvPr id="15" name="Picture 2" descr="Brown Book Icon 512x512 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143636" y="3357562"/>
            <a:ext cx="2500330" cy="250033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6786578" y="4214818"/>
            <a:ext cx="15408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«Что</a:t>
            </a:r>
          </a:p>
          <a:p>
            <a:pPr algn="ctr"/>
            <a:r>
              <a:rPr lang="ru-RU" sz="2400" b="1" dirty="0" smtClean="0"/>
              <a:t>лишнее?»</a:t>
            </a:r>
            <a:endParaRPr lang="ru-RU" sz="2400" b="1" dirty="0"/>
          </a:p>
        </p:txBody>
      </p:sp>
      <p:pic>
        <p:nvPicPr>
          <p:cNvPr id="17" name="Picture 12" descr="http://www.extrabooks.ru/wp-content/uploads/2010/03/nikolai_nosov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14282" y="214290"/>
            <a:ext cx="2016224" cy="2416449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18" name="Прямоугольник 17">
            <a:hlinkClick r:id="rId7" action="ppaction://hlinksldjump"/>
          </p:cNvPr>
          <p:cNvSpPr/>
          <p:nvPr/>
        </p:nvSpPr>
        <p:spPr>
          <a:xfrm>
            <a:off x="3786182" y="1142984"/>
            <a:ext cx="1800200" cy="194421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8243900" y="1643050"/>
            <a:ext cx="1800200" cy="194421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hlinkClick r:id="rId8" action="ppaction://hlinksldjump"/>
          </p:cNvPr>
          <p:cNvSpPr/>
          <p:nvPr/>
        </p:nvSpPr>
        <p:spPr>
          <a:xfrm>
            <a:off x="6000760" y="1071546"/>
            <a:ext cx="1800200" cy="194421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2428860" y="4143380"/>
            <a:ext cx="1800200" cy="194421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2214546" y="4572008"/>
            <a:ext cx="1800200" cy="194421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hlinkClick r:id="rId9" action="ppaction://hlinksldjump"/>
          </p:cNvPr>
          <p:cNvSpPr/>
          <p:nvPr/>
        </p:nvSpPr>
        <p:spPr>
          <a:xfrm>
            <a:off x="4214810" y="3786190"/>
            <a:ext cx="1800200" cy="194421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hlinkClick r:id="rId10" action="ppaction://hlinksldjump"/>
          </p:cNvPr>
          <p:cNvSpPr/>
          <p:nvPr/>
        </p:nvSpPr>
        <p:spPr>
          <a:xfrm>
            <a:off x="6643702" y="3714752"/>
            <a:ext cx="1800200" cy="194421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Picture 2" descr="http://www.playing-field.ru/img/2015/051723/2532722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642910" y="2857496"/>
            <a:ext cx="2286016" cy="3608543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вступлени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42844" y="1285860"/>
            <a:ext cx="87868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Слайд 1</a:t>
            </a:r>
            <a:r>
              <a:rPr lang="ru-RU" b="1" dirty="0" smtClean="0"/>
              <a:t> – </a:t>
            </a:r>
            <a:r>
              <a:rPr lang="ru-RU" b="1" dirty="0" smtClean="0">
                <a:solidFill>
                  <a:srgbClr val="002060"/>
                </a:solidFill>
              </a:rPr>
              <a:t>Титульный лист</a:t>
            </a:r>
            <a:r>
              <a:rPr lang="ru-RU" b="1" dirty="0" smtClean="0"/>
              <a:t>, настроены гиперссылки </a:t>
            </a:r>
            <a:r>
              <a:rPr lang="ru-RU" b="1" dirty="0" smtClean="0">
                <a:solidFill>
                  <a:srgbClr val="002060"/>
                </a:solidFill>
              </a:rPr>
              <a:t>ИНСТРУКЦИЯ, ИГРАТЬ         </a:t>
            </a:r>
            <a:r>
              <a:rPr lang="ru-RU" b="1" dirty="0" smtClean="0"/>
              <a:t> 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Слайд 2 </a:t>
            </a:r>
            <a:r>
              <a:rPr lang="ru-RU" b="1" dirty="0" smtClean="0">
                <a:solidFill>
                  <a:srgbClr val="002060"/>
                </a:solidFill>
              </a:rPr>
              <a:t>– Меню, </a:t>
            </a:r>
            <a:r>
              <a:rPr lang="ru-RU" b="1" dirty="0" smtClean="0"/>
              <a:t>щёлкнув по Незнайке, можно послушать его обращение к детям. На слайде настроены гиперссылки, необходимо выбрать нужную игру.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Слайды 3-8 </a:t>
            </a:r>
            <a:r>
              <a:rPr lang="ru-RU" b="1" dirty="0" smtClean="0">
                <a:solidFill>
                  <a:srgbClr val="002060"/>
                </a:solidFill>
              </a:rPr>
              <a:t>– игра «Бюро находок», </a:t>
            </a:r>
            <a:r>
              <a:rPr lang="ru-RU" b="1" dirty="0" smtClean="0"/>
              <a:t>цель: узнать рассказ Н.Носова по предмету.</a:t>
            </a:r>
          </a:p>
          <a:p>
            <a:r>
              <a:rPr lang="ru-RU" b="1" dirty="0" smtClean="0"/>
              <a:t>Щелчком выбрать правильный ответ – переход на следующий слайд, где можно прослушать отрывок из рассказа.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Слайды 9-12 </a:t>
            </a:r>
            <a:r>
              <a:rPr lang="ru-RU" b="1" dirty="0" smtClean="0"/>
              <a:t>– </a:t>
            </a:r>
            <a:r>
              <a:rPr lang="ru-RU" b="1" dirty="0" smtClean="0">
                <a:solidFill>
                  <a:srgbClr val="002060"/>
                </a:solidFill>
              </a:rPr>
              <a:t>игра «Какой предмет лишний» </a:t>
            </a:r>
          </a:p>
          <a:p>
            <a:r>
              <a:rPr lang="ru-RU" b="1" dirty="0" smtClean="0"/>
              <a:t>Цель: закрепить знание содержания рассказов Н.Носова.</a:t>
            </a:r>
          </a:p>
          <a:p>
            <a:r>
              <a:rPr lang="ru-RU" b="1" dirty="0" smtClean="0"/>
              <a:t>Щелчком выбрать предмет, который не относится к данному рассказу, на странице книги появляются иллюстрации к рассказу.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Слайды 13-15 </a:t>
            </a:r>
            <a:r>
              <a:rPr lang="ru-RU" b="1" dirty="0" smtClean="0"/>
              <a:t>– </a:t>
            </a:r>
            <a:r>
              <a:rPr lang="ru-RU" b="1" dirty="0" smtClean="0">
                <a:solidFill>
                  <a:srgbClr val="002060"/>
                </a:solidFill>
              </a:rPr>
              <a:t>игра «Зоркий глаз», </a:t>
            </a:r>
            <a:r>
              <a:rPr lang="ru-RU" b="1" dirty="0" smtClean="0"/>
              <a:t>цель: выбрать иллюстрации к данному рассказу.</a:t>
            </a:r>
          </a:p>
          <a:p>
            <a:r>
              <a:rPr lang="ru-RU" b="1" dirty="0" smtClean="0"/>
              <a:t>Щелчком выбрать нужные иллюстрации, затем кликнуть на слово </a:t>
            </a:r>
            <a:r>
              <a:rPr lang="ru-RU" b="1" dirty="0" smtClean="0">
                <a:solidFill>
                  <a:srgbClr val="002060"/>
                </a:solidFill>
              </a:rPr>
              <a:t>ПРОВЕРКА</a:t>
            </a:r>
            <a:r>
              <a:rPr lang="ru-RU" b="1" dirty="0" smtClean="0"/>
              <a:t>, появляется трафарет, проверить правильность выполнения задания.</a:t>
            </a:r>
          </a:p>
          <a:p>
            <a:endParaRPr lang="ru-RU" b="1" dirty="0" smtClean="0"/>
          </a:p>
          <a:p>
            <a:endParaRPr lang="ru-RU" b="1" dirty="0" smtClean="0"/>
          </a:p>
          <a:p>
            <a:r>
              <a:rPr lang="ru-RU" b="1" dirty="0" smtClean="0"/>
              <a:t>                 </a:t>
            </a:r>
            <a:endParaRPr lang="ru-RU" b="1" dirty="0"/>
          </a:p>
        </p:txBody>
      </p:sp>
      <p:sp>
        <p:nvSpPr>
          <p:cNvPr id="2" name="Заголовок 1"/>
          <p:cNvSpPr txBox="1">
            <a:spLocks/>
          </p:cNvSpPr>
          <p:nvPr/>
        </p:nvSpPr>
        <p:spPr>
          <a:xfrm>
            <a:off x="214282" y="1357298"/>
            <a:ext cx="8229600" cy="192882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43306" y="500042"/>
            <a:ext cx="2122248" cy="52322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Инструкция: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4929198"/>
            <a:ext cx="87154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Слайд 16 -19 </a:t>
            </a:r>
            <a:r>
              <a:rPr lang="ru-RU" b="1" dirty="0" smtClean="0"/>
              <a:t>– </a:t>
            </a:r>
            <a:r>
              <a:rPr lang="ru-RU" b="1" dirty="0" smtClean="0">
                <a:solidFill>
                  <a:srgbClr val="002060"/>
                </a:solidFill>
              </a:rPr>
              <a:t>игра «Узнай героя сказки», </a:t>
            </a:r>
            <a:r>
              <a:rPr lang="ru-RU" b="1" dirty="0" smtClean="0"/>
              <a:t>цель: узнать героя сказки Н.Носова по описанию. Щелчок по Незнайке – воспроизводится рассказ-описание, затем щелчком выбрать правильный ответ, появляется герой сказки.</a:t>
            </a:r>
          </a:p>
        </p:txBody>
      </p:sp>
      <p:pic>
        <p:nvPicPr>
          <p:cNvPr id="12" name="Picture 5" descr="C:\Лена\homebtn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313534" y="5857892"/>
            <a:ext cx="830466" cy="830466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34754" y="2564904"/>
            <a:ext cx="62646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Крылова Л.Ф</a:t>
            </a:r>
            <a:r>
              <a:rPr lang="ru-RU" sz="3200" dirty="0" smtClean="0"/>
              <a:t>., библиотекарь</a:t>
            </a:r>
          </a:p>
          <a:p>
            <a:pPr algn="ctr"/>
            <a:r>
              <a:rPr lang="ru-RU" sz="3200" dirty="0" smtClean="0"/>
              <a:t>лицея </a:t>
            </a:r>
            <a:r>
              <a:rPr lang="ru-RU" sz="3200" dirty="0"/>
              <a:t>№</a:t>
            </a:r>
            <a:r>
              <a:rPr lang="ru-RU" sz="3200" dirty="0" smtClean="0"/>
              <a:t>389 Кировского района</a:t>
            </a:r>
          </a:p>
          <a:p>
            <a:pPr algn="ctr"/>
            <a:r>
              <a:rPr lang="ru-RU" sz="3200" dirty="0" smtClean="0"/>
              <a:t>Санкт-Петербурга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480176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lenagold.narod.ru/fon/clipart/s/stol/stol103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475656" y="4221088"/>
            <a:ext cx="6264696" cy="2421574"/>
          </a:xfrm>
          <a:prstGeom prst="rect">
            <a:avLst/>
          </a:prstGeom>
          <a:noFill/>
        </p:spPr>
      </p:pic>
      <p:pic>
        <p:nvPicPr>
          <p:cNvPr id="1033" name="Picture 9" descr="C:\Лена\adventure_hat_1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495155">
            <a:off x="3335661" y="2511746"/>
            <a:ext cx="3422979" cy="2083585"/>
          </a:xfrm>
          <a:prstGeom prst="rect">
            <a:avLst/>
          </a:prstGeom>
          <a:noFill/>
        </p:spPr>
      </p:pic>
      <p:grpSp>
        <p:nvGrpSpPr>
          <p:cNvPr id="15" name="Группа 14"/>
          <p:cNvGrpSpPr/>
          <p:nvPr/>
        </p:nvGrpSpPr>
        <p:grpSpPr>
          <a:xfrm>
            <a:off x="2267744" y="692696"/>
            <a:ext cx="1979712" cy="1955612"/>
            <a:chOff x="2267744" y="692696"/>
            <a:chExt cx="1979712" cy="1955612"/>
          </a:xfrm>
        </p:grpSpPr>
        <p:pic>
          <p:nvPicPr>
            <p:cNvPr id="1030" name="Picture 6" descr="http://www.school7nv.narod.ru/images/stiker1.png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2267744" y="692696"/>
              <a:ext cx="1979712" cy="1955612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 rot="20993851">
              <a:off x="2366944" y="1415630"/>
              <a:ext cx="17154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>
                  <a:solidFill>
                    <a:srgbClr val="C00000"/>
                  </a:solidFill>
                </a:rPr>
                <a:t>«Заплатка»</a:t>
              </a:r>
              <a:endParaRPr lang="ru-RU" sz="24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4786314" y="714356"/>
            <a:ext cx="1979712" cy="1955612"/>
            <a:chOff x="4788172" y="550920"/>
            <a:chExt cx="1979712" cy="1955612"/>
          </a:xfrm>
        </p:grpSpPr>
        <p:pic>
          <p:nvPicPr>
            <p:cNvPr id="6" name="Picture 6" descr="http://www.school7nv.narod.ru/images/stiker1.png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 rot="554409">
              <a:off x="4788172" y="550920"/>
              <a:ext cx="1979712" cy="1955612"/>
            </a:xfrm>
            <a:prstGeom prst="rect">
              <a:avLst/>
            </a:prstGeom>
            <a:noFill/>
          </p:spPr>
        </p:pic>
        <p:sp>
          <p:nvSpPr>
            <p:cNvPr id="10" name="TextBox 9"/>
            <p:cNvSpPr txBox="1"/>
            <p:nvPr/>
          </p:nvSpPr>
          <p:spPr>
            <a:xfrm>
              <a:off x="4932040" y="1268760"/>
              <a:ext cx="15676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>
                  <a:solidFill>
                    <a:srgbClr val="C00000"/>
                  </a:solidFill>
                </a:rPr>
                <a:t>«Дружок»</a:t>
              </a:r>
              <a:endParaRPr lang="ru-RU" sz="24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6929454" y="857232"/>
            <a:ext cx="1979712" cy="1955612"/>
            <a:chOff x="6942054" y="846514"/>
            <a:chExt cx="1979712" cy="1955612"/>
          </a:xfrm>
        </p:grpSpPr>
        <p:pic>
          <p:nvPicPr>
            <p:cNvPr id="7" name="Picture 6" descr="http://www.school7nv.narod.ru/images/stiker1.png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 rot="914480">
              <a:off x="6942054" y="846514"/>
              <a:ext cx="1979712" cy="1955612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 rot="306130">
              <a:off x="7342805" y="1394092"/>
              <a:ext cx="123623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C00000"/>
                  </a:solidFill>
                </a:rPr>
                <a:t>«Живая</a:t>
              </a:r>
            </a:p>
            <a:p>
              <a:pPr algn="ctr"/>
              <a:r>
                <a:rPr lang="ru-RU" sz="2400" b="1" dirty="0" smtClean="0">
                  <a:solidFill>
                    <a:srgbClr val="C00000"/>
                  </a:solidFill>
                </a:rPr>
                <a:t>шляпа»</a:t>
              </a:r>
              <a:endParaRPr lang="ru-RU" sz="24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179512" y="188640"/>
            <a:ext cx="2088232" cy="1526016"/>
            <a:chOff x="179512" y="188640"/>
            <a:chExt cx="2088232" cy="1526016"/>
          </a:xfrm>
        </p:grpSpPr>
        <p:pic>
          <p:nvPicPr>
            <p:cNvPr id="6146" name="Picture 2" descr="http://www.metalsk.ru/kovan/kovan_vyveski17.jpg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179512" y="188640"/>
              <a:ext cx="2088232" cy="1526016"/>
            </a:xfrm>
            <a:prstGeom prst="rect">
              <a:avLst/>
            </a:prstGeom>
            <a:noFill/>
          </p:spPr>
        </p:pic>
        <p:sp>
          <p:nvSpPr>
            <p:cNvPr id="13" name="TextBox 12"/>
            <p:cNvSpPr txBox="1"/>
            <p:nvPr/>
          </p:nvSpPr>
          <p:spPr>
            <a:xfrm>
              <a:off x="683568" y="764704"/>
              <a:ext cx="110523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i="1" dirty="0" smtClean="0">
                  <a:solidFill>
                    <a:srgbClr val="002060"/>
                  </a:solidFill>
                </a:rPr>
                <a:t>Бюро</a:t>
              </a:r>
            </a:p>
            <a:p>
              <a:pPr algn="ctr"/>
              <a:r>
                <a:rPr lang="ru-RU" sz="2000" b="1" i="1" dirty="0" smtClean="0">
                  <a:solidFill>
                    <a:srgbClr val="002060"/>
                  </a:solidFill>
                </a:rPr>
                <a:t>находок</a:t>
              </a:r>
              <a:endParaRPr lang="ru-RU" sz="2000" b="1" i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8" name="Прямоугольник 17">
            <a:hlinkClick r:id="" action="ppaction://hlinkshowjump?jump=nextslide"/>
          </p:cNvPr>
          <p:cNvSpPr/>
          <p:nvPr/>
        </p:nvSpPr>
        <p:spPr>
          <a:xfrm rot="440506">
            <a:off x="7187006" y="1003445"/>
            <a:ext cx="1584176" cy="158417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user\Desktop\703808-320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1285852" y="2285992"/>
            <a:ext cx="1803794" cy="2405058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2357422" y="214290"/>
            <a:ext cx="6388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Из какого рассказа потерялся предмет?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advClick="0">
    <p:wipe dir="d"/>
    <p:sndAc>
      <p:stSnd>
        <p:snd r:embed="rId2" name="бюро находок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323528" y="4365104"/>
            <a:ext cx="8352928" cy="22467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126960" bIns="15235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cs typeface="Arial" pitchFamily="34" charset="0"/>
              </a:rPr>
            </a:br>
            <a:endParaRPr kumimoji="0" lang="ru-RU" sz="2400" b="0" i="1" u="none" strike="noStrike" cap="none" normalizeH="0" baseline="0" dirty="0" smtClean="0">
              <a:ln>
                <a:noFill/>
              </a:ln>
              <a:solidFill>
                <a:srgbClr val="C77837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500" b="0" i="1" u="none" strike="noStrike" cap="none" normalizeH="0" baseline="0" dirty="0" smtClean="0">
              <a:ln>
                <a:noFill/>
              </a:ln>
              <a:solidFill>
                <a:srgbClr val="5A9624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  </a:t>
            </a:r>
            <a:r>
              <a:rPr kumimoji="0" lang="ru-RU" sz="2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 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            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   ляпа лежала на комоде, котенок Васька сидел на полу возле комода,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а Вовка и Вадик сидели за столом и раскрашивали картинки.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Вдруг позади них что-то плюхнулось - упало на пол.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Они обернулись и увидели на полу возле комода шляпу.</a:t>
            </a:r>
          </a:p>
        </p:txBody>
      </p:sp>
      <p:pic>
        <p:nvPicPr>
          <p:cNvPr id="22531" name="Picture 3" descr="Ш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5576" y="5229200"/>
            <a:ext cx="600075" cy="400050"/>
          </a:xfrm>
          <a:prstGeom prst="rect">
            <a:avLst/>
          </a:prstGeom>
          <a:noFill/>
        </p:spPr>
      </p:pic>
      <p:pic>
        <p:nvPicPr>
          <p:cNvPr id="22533" name="Picture 5" descr="http://img.labirint.ru/images/comments_pic/1346/2_c7a522c61e701559ec240704c87f7aab_1384241071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499992" y="404664"/>
            <a:ext cx="4334882" cy="4536504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5" name="Picture 5" descr="http://img.labirint.ru/images/comments_pic/1346/2_c7a522c61e701559ec240704c87f7aab_1384241071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84251" y="404664"/>
            <a:ext cx="4084817" cy="4608512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6" name="Picture 8" descr="http://pixabay.com/static/uploads/photo/2012/04/13/00/18/computer-31197_640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5400000">
            <a:off x="8121431" y="5928241"/>
            <a:ext cx="750008" cy="792087"/>
          </a:xfrm>
          <a:prstGeom prst="rect">
            <a:avLst/>
          </a:prstGeom>
          <a:noFill/>
        </p:spPr>
      </p:pic>
      <p:pic>
        <p:nvPicPr>
          <p:cNvPr id="7" name="~PP2599.WAV">
            <a:hlinkClick r:id="" action="ppaction://media"/>
          </p:cNvPr>
          <p:cNvPicPr>
            <a:picLocks noRot="1" noChangeAspect="1"/>
          </p:cNvPicPr>
          <p:nvPr>
            <a:wavAudioFile r:embed="rId1" name="~PP2599.WAV"/>
          </p:nvPr>
        </p:nvPicPr>
        <p:blipFill>
          <a:blip r:embed="rId8" cstate="email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  <p:pic>
        <p:nvPicPr>
          <p:cNvPr id="8" name="Picture 5" descr="C:\Лена\homebtn1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214282" y="5857892"/>
            <a:ext cx="720080" cy="720080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lenagold.narod.ru/fon/clipart/s/stol/stol103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475656" y="4221088"/>
            <a:ext cx="6264696" cy="2421574"/>
          </a:xfrm>
          <a:prstGeom prst="rect">
            <a:avLst/>
          </a:prstGeom>
          <a:noFill/>
        </p:spPr>
      </p:pic>
      <p:grpSp>
        <p:nvGrpSpPr>
          <p:cNvPr id="15" name="Группа 14"/>
          <p:cNvGrpSpPr/>
          <p:nvPr/>
        </p:nvGrpSpPr>
        <p:grpSpPr>
          <a:xfrm>
            <a:off x="2267744" y="692696"/>
            <a:ext cx="1979712" cy="1955612"/>
            <a:chOff x="2267744" y="692696"/>
            <a:chExt cx="1979712" cy="1955612"/>
          </a:xfrm>
        </p:grpSpPr>
        <p:pic>
          <p:nvPicPr>
            <p:cNvPr id="1030" name="Picture 6" descr="http://www.school7nv.narod.ru/images/stiker1.png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2267744" y="692696"/>
              <a:ext cx="1979712" cy="1955612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 rot="20993851">
              <a:off x="2456646" y="1415630"/>
              <a:ext cx="15359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>
                  <a:solidFill>
                    <a:srgbClr val="C00000"/>
                  </a:solidFill>
                </a:rPr>
                <a:t>«Огурцы»</a:t>
              </a:r>
              <a:endParaRPr lang="ru-RU" sz="24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4788172" y="550920"/>
            <a:ext cx="1979712" cy="1955612"/>
            <a:chOff x="4788172" y="550920"/>
            <a:chExt cx="1979712" cy="1955612"/>
          </a:xfrm>
        </p:grpSpPr>
        <p:pic>
          <p:nvPicPr>
            <p:cNvPr id="6" name="Picture 6" descr="http://www.school7nv.narod.ru/images/stiker1.png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 rot="554409">
              <a:off x="4788172" y="550920"/>
              <a:ext cx="1979712" cy="1955612"/>
            </a:xfrm>
            <a:prstGeom prst="rect">
              <a:avLst/>
            </a:prstGeom>
            <a:noFill/>
          </p:spPr>
        </p:pic>
        <p:sp>
          <p:nvSpPr>
            <p:cNvPr id="10" name="TextBox 9"/>
            <p:cNvSpPr txBox="1"/>
            <p:nvPr/>
          </p:nvSpPr>
          <p:spPr>
            <a:xfrm>
              <a:off x="4932040" y="1124744"/>
              <a:ext cx="167065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C00000"/>
                  </a:solidFill>
                </a:rPr>
                <a:t>«Мишкина</a:t>
              </a:r>
            </a:p>
            <a:p>
              <a:pPr algn="ctr"/>
              <a:r>
                <a:rPr lang="ru-RU" sz="2400" b="1" dirty="0" smtClean="0">
                  <a:solidFill>
                    <a:srgbClr val="C00000"/>
                  </a:solidFill>
                </a:rPr>
                <a:t>каша»</a:t>
              </a:r>
              <a:endParaRPr lang="ru-RU" sz="24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6942054" y="846514"/>
            <a:ext cx="1979712" cy="1955612"/>
            <a:chOff x="6942054" y="846514"/>
            <a:chExt cx="1979712" cy="1955612"/>
          </a:xfrm>
        </p:grpSpPr>
        <p:pic>
          <p:nvPicPr>
            <p:cNvPr id="7" name="Picture 6" descr="http://www.school7nv.narod.ru/images/stiker1.png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 rot="914480">
              <a:off x="6942054" y="846514"/>
              <a:ext cx="1979712" cy="1955612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 rot="306130">
              <a:off x="7126146" y="1336350"/>
              <a:ext cx="155709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C00000"/>
                  </a:solidFill>
                </a:rPr>
                <a:t>«И я</a:t>
              </a:r>
            </a:p>
            <a:p>
              <a:pPr algn="ctr"/>
              <a:r>
                <a:rPr lang="ru-RU" sz="2400" b="1" dirty="0" smtClean="0">
                  <a:solidFill>
                    <a:srgbClr val="C00000"/>
                  </a:solidFill>
                </a:rPr>
                <a:t>помогаю»</a:t>
              </a:r>
              <a:endParaRPr lang="ru-RU" sz="24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" name="Группа 13"/>
          <p:cNvGrpSpPr/>
          <p:nvPr/>
        </p:nvGrpSpPr>
        <p:grpSpPr>
          <a:xfrm>
            <a:off x="179512" y="188640"/>
            <a:ext cx="2088232" cy="1526016"/>
            <a:chOff x="179512" y="188640"/>
            <a:chExt cx="2088232" cy="1526016"/>
          </a:xfrm>
        </p:grpSpPr>
        <p:pic>
          <p:nvPicPr>
            <p:cNvPr id="6146" name="Picture 2" descr="http://www.metalsk.ru/kovan/kovan_vyveski17.jpg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179512" y="188640"/>
              <a:ext cx="2088232" cy="1526016"/>
            </a:xfrm>
            <a:prstGeom prst="rect">
              <a:avLst/>
            </a:prstGeom>
            <a:noFill/>
          </p:spPr>
        </p:pic>
        <p:sp>
          <p:nvSpPr>
            <p:cNvPr id="13" name="TextBox 12"/>
            <p:cNvSpPr txBox="1"/>
            <p:nvPr/>
          </p:nvSpPr>
          <p:spPr>
            <a:xfrm>
              <a:off x="683568" y="764704"/>
              <a:ext cx="110523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i="1" dirty="0" smtClean="0">
                  <a:solidFill>
                    <a:srgbClr val="002060"/>
                  </a:solidFill>
                </a:rPr>
                <a:t>Бюро</a:t>
              </a:r>
            </a:p>
            <a:p>
              <a:pPr algn="ctr"/>
              <a:r>
                <a:rPr lang="ru-RU" sz="2000" b="1" i="1" dirty="0" smtClean="0">
                  <a:solidFill>
                    <a:srgbClr val="002060"/>
                  </a:solidFill>
                </a:rPr>
                <a:t>находок</a:t>
              </a:r>
              <a:endParaRPr lang="ru-RU" sz="2000" b="1" i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4" name="Picture 1" descr="C:\Лена\saucepan-big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419872" y="2276872"/>
            <a:ext cx="2376264" cy="2140519"/>
          </a:xfrm>
          <a:prstGeom prst="rect">
            <a:avLst/>
          </a:prstGeom>
          <a:noFill/>
        </p:spPr>
      </p:pic>
      <p:sp>
        <p:nvSpPr>
          <p:cNvPr id="18" name="Прямоугольник 17">
            <a:hlinkClick r:id="" action="ppaction://hlinkshowjump?jump=nextslide"/>
          </p:cNvPr>
          <p:cNvSpPr/>
          <p:nvPr/>
        </p:nvSpPr>
        <p:spPr>
          <a:xfrm>
            <a:off x="4860032" y="715414"/>
            <a:ext cx="1750909" cy="158417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 descr="C:\Users\user\Desktop\703808-320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1285852" y="2285992"/>
            <a:ext cx="1803794" cy="2405058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5157192"/>
            <a:ext cx="87849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 </a:t>
            </a:r>
            <a:r>
              <a:rPr lang="ru-RU" b="1" dirty="0" smtClean="0"/>
              <a:t> </a:t>
            </a:r>
            <a:r>
              <a:rPr lang="ru-RU" b="1" dirty="0" err="1" smtClean="0"/>
              <a:t>авай</a:t>
            </a:r>
            <a:r>
              <a:rPr lang="ru-RU" b="1" dirty="0" smtClean="0"/>
              <a:t> кашу, - говорит Мишка. - Кашу проще всего.</a:t>
            </a:r>
          </a:p>
          <a:p>
            <a:pPr algn="ctr"/>
            <a:r>
              <a:rPr lang="ru-RU" b="1" dirty="0" smtClean="0"/>
              <a:t>- Ну что ж, кашу так кашу.</a:t>
            </a:r>
          </a:p>
          <a:p>
            <a:pPr algn="ctr"/>
            <a:r>
              <a:rPr lang="ru-RU" b="1" dirty="0" smtClean="0"/>
              <a:t>Растопили плиту. Мишка насыпал в кастрюлю крупы. Я говорю:</a:t>
            </a:r>
          </a:p>
          <a:p>
            <a:pPr algn="ctr"/>
            <a:r>
              <a:rPr lang="ru-RU" b="1" dirty="0" smtClean="0"/>
              <a:t>- Сыпь побольше. Есть очень хочется!</a:t>
            </a:r>
          </a:p>
          <a:p>
            <a:pPr algn="ctr"/>
            <a:r>
              <a:rPr lang="ru-RU" b="1" dirty="0" smtClean="0"/>
              <a:t>Он насыпал полную кастрюлю и воды налил доверху.</a:t>
            </a:r>
            <a:endParaRPr lang="ru-RU" b="1" dirty="0"/>
          </a:p>
        </p:txBody>
      </p:sp>
      <p:pic>
        <p:nvPicPr>
          <p:cNvPr id="26626" name="Picture 2" descr="http://hotab.ru/imajes/mishkina%20kasha011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475656" y="404664"/>
            <a:ext cx="6336704" cy="4711057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7170" name="Picture 2" descr="Д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763688" y="5157192"/>
            <a:ext cx="390525" cy="504826"/>
          </a:xfrm>
          <a:prstGeom prst="rect">
            <a:avLst/>
          </a:prstGeom>
          <a:noFill/>
        </p:spPr>
      </p:pic>
      <p:pic>
        <p:nvPicPr>
          <p:cNvPr id="5" name="Picture 8" descr="http://pixabay.com/static/uploads/photo/2012/04/13/00/18/computer-31197_640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5400000">
            <a:off x="8121431" y="5928241"/>
            <a:ext cx="750008" cy="792087"/>
          </a:xfrm>
          <a:prstGeom prst="rect">
            <a:avLst/>
          </a:prstGeom>
          <a:noFill/>
        </p:spPr>
      </p:pic>
      <p:pic>
        <p:nvPicPr>
          <p:cNvPr id="6" name="~PP4061.WAV">
            <a:hlinkClick r:id="" action="ppaction://media"/>
          </p:cNvPr>
          <p:cNvPicPr>
            <a:picLocks noRot="1" noChangeAspect="1"/>
          </p:cNvPicPr>
          <p:nvPr>
            <a:wavAudioFile r:embed="rId1" name="~PP4061.WAV"/>
          </p:nvPr>
        </p:nvPicPr>
        <p:blipFill>
          <a:blip r:embed="rId7" cstate="email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  <p:pic>
        <p:nvPicPr>
          <p:cNvPr id="7" name="Picture 5" descr="C:\Лена\homebtn1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14282" y="5857892"/>
            <a:ext cx="720080" cy="720080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lenagold.narod.ru/fon/clipart/s/stol/stol103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475656" y="4221088"/>
            <a:ext cx="6264696" cy="2421574"/>
          </a:xfrm>
          <a:prstGeom prst="rect">
            <a:avLst/>
          </a:prstGeom>
          <a:noFill/>
        </p:spPr>
      </p:pic>
      <p:pic>
        <p:nvPicPr>
          <p:cNvPr id="6" name="Picture 6" descr="http://www.school7nv.narod.ru/images/stiker1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554409">
            <a:off x="4788172" y="550920"/>
            <a:ext cx="1979712" cy="1955612"/>
          </a:xfrm>
          <a:prstGeom prst="rect">
            <a:avLst/>
          </a:prstGeom>
          <a:noFill/>
        </p:spPr>
      </p:pic>
      <p:grpSp>
        <p:nvGrpSpPr>
          <p:cNvPr id="16" name="Группа 15"/>
          <p:cNvGrpSpPr/>
          <p:nvPr/>
        </p:nvGrpSpPr>
        <p:grpSpPr>
          <a:xfrm>
            <a:off x="2267744" y="692696"/>
            <a:ext cx="1979712" cy="1955612"/>
            <a:chOff x="2267744" y="692696"/>
            <a:chExt cx="1979712" cy="1955612"/>
          </a:xfrm>
        </p:grpSpPr>
        <p:pic>
          <p:nvPicPr>
            <p:cNvPr id="1030" name="Picture 6" descr="http://www.school7nv.narod.ru/images/stiker1.png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2267744" y="692696"/>
              <a:ext cx="1979712" cy="1955612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 rot="20993851">
              <a:off x="2445523" y="1230964"/>
              <a:ext cx="155824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>
                  <a:solidFill>
                    <a:srgbClr val="C00000"/>
                  </a:solidFill>
                </a:rPr>
                <a:t>«Шурик у</a:t>
              </a:r>
            </a:p>
            <a:p>
              <a:r>
                <a:rPr lang="ru-RU" sz="2400" b="1" dirty="0" smtClean="0">
                  <a:solidFill>
                    <a:srgbClr val="C00000"/>
                  </a:solidFill>
                </a:rPr>
                <a:t>дедушки»</a:t>
              </a:r>
              <a:endParaRPr lang="ru-RU" sz="24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932040" y="1268760"/>
            <a:ext cx="1608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«Карасик»</a:t>
            </a:r>
            <a:endParaRPr lang="ru-RU" sz="2400" b="1" dirty="0">
              <a:solidFill>
                <a:srgbClr val="C00000"/>
              </a:solidFill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6942054" y="846514"/>
            <a:ext cx="1979712" cy="1955612"/>
            <a:chOff x="6942054" y="846514"/>
            <a:chExt cx="1979712" cy="1955612"/>
          </a:xfrm>
        </p:grpSpPr>
        <p:pic>
          <p:nvPicPr>
            <p:cNvPr id="7" name="Picture 6" descr="http://www.school7nv.narod.ru/images/stiker1.png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 rot="914480">
              <a:off x="6942054" y="846514"/>
              <a:ext cx="1979712" cy="1955612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 rot="306130">
              <a:off x="7109702" y="1553578"/>
              <a:ext cx="15676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C00000"/>
                  </a:solidFill>
                </a:rPr>
                <a:t>«Дружок»</a:t>
              </a:r>
              <a:endParaRPr lang="ru-RU" sz="24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" name="Группа 13"/>
          <p:cNvGrpSpPr/>
          <p:nvPr/>
        </p:nvGrpSpPr>
        <p:grpSpPr>
          <a:xfrm>
            <a:off x="179512" y="188640"/>
            <a:ext cx="2088232" cy="1526016"/>
            <a:chOff x="179512" y="188640"/>
            <a:chExt cx="2088232" cy="1526016"/>
          </a:xfrm>
        </p:grpSpPr>
        <p:pic>
          <p:nvPicPr>
            <p:cNvPr id="6146" name="Picture 2" descr="http://www.metalsk.ru/kovan/kovan_vyveski17.jpg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179512" y="188640"/>
              <a:ext cx="2088232" cy="1526016"/>
            </a:xfrm>
            <a:prstGeom prst="rect">
              <a:avLst/>
            </a:prstGeom>
            <a:noFill/>
          </p:spPr>
        </p:pic>
        <p:sp>
          <p:nvSpPr>
            <p:cNvPr id="13" name="TextBox 12"/>
            <p:cNvSpPr txBox="1"/>
            <p:nvPr/>
          </p:nvSpPr>
          <p:spPr>
            <a:xfrm>
              <a:off x="683568" y="764704"/>
              <a:ext cx="110523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i="1" dirty="0" smtClean="0">
                  <a:solidFill>
                    <a:srgbClr val="002060"/>
                  </a:solidFill>
                </a:rPr>
                <a:t>Бюро</a:t>
              </a:r>
            </a:p>
            <a:p>
              <a:pPr algn="ctr"/>
              <a:r>
                <a:rPr lang="ru-RU" sz="2000" b="1" i="1" dirty="0" smtClean="0">
                  <a:solidFill>
                    <a:srgbClr val="002060"/>
                  </a:solidFill>
                </a:rPr>
                <a:t>находок</a:t>
              </a:r>
              <a:endParaRPr lang="ru-RU" sz="2000" b="1" i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5" name="Picture 2" descr="http://katelyncole.com/wp-content/uploads/2012/10/aquarium-free-clip-art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275856" y="2629701"/>
            <a:ext cx="3240360" cy="1703803"/>
          </a:xfrm>
          <a:prstGeom prst="rect">
            <a:avLst/>
          </a:prstGeom>
          <a:noFill/>
        </p:spPr>
      </p:pic>
      <p:sp>
        <p:nvSpPr>
          <p:cNvPr id="14" name="Прямоугольник 13">
            <a:hlinkClick r:id="" action="ppaction://hlinkshowjump?jump=nextslide"/>
          </p:cNvPr>
          <p:cNvSpPr/>
          <p:nvPr/>
        </p:nvSpPr>
        <p:spPr>
          <a:xfrm>
            <a:off x="4860032" y="715414"/>
            <a:ext cx="1750909" cy="158417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2" descr="C:\Users\user\Desktop\703808-320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1285852" y="2285992"/>
            <a:ext cx="1803794" cy="2405058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077072"/>
            <a:ext cx="46805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/>
              <a:t>ама</a:t>
            </a:r>
            <a:r>
              <a:rPr lang="ru-RU" b="1" dirty="0" smtClean="0"/>
              <a:t> недавно подарила Виталику </a:t>
            </a:r>
          </a:p>
          <a:p>
            <a:pPr algn="ctr"/>
            <a:r>
              <a:rPr lang="ru-RU" b="1" dirty="0" smtClean="0"/>
              <a:t>аквариум с рыбкой. </a:t>
            </a:r>
          </a:p>
          <a:p>
            <a:pPr algn="ctr"/>
            <a:r>
              <a:rPr lang="ru-RU" b="1" dirty="0" smtClean="0"/>
              <a:t>Очень хорошая была рыбка, красивая! </a:t>
            </a:r>
          </a:p>
          <a:p>
            <a:pPr algn="ctr"/>
            <a:r>
              <a:rPr lang="ru-RU" b="1" dirty="0" smtClean="0"/>
              <a:t>Серебристый карасик - вот как она называлась. </a:t>
            </a:r>
          </a:p>
          <a:p>
            <a:pPr algn="ctr"/>
            <a:r>
              <a:rPr lang="ru-RU" b="1" dirty="0" smtClean="0"/>
              <a:t>Виталик был рад, что у него есть карасик. </a:t>
            </a:r>
            <a:endParaRPr lang="ru-RU" b="1" dirty="0"/>
          </a:p>
        </p:txBody>
      </p:sp>
      <p:pic>
        <p:nvPicPr>
          <p:cNvPr id="27650" name="Picture 2" descr="М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23528" y="4077072"/>
            <a:ext cx="590550" cy="409575"/>
          </a:xfrm>
          <a:prstGeom prst="rect">
            <a:avLst/>
          </a:prstGeom>
          <a:noFill/>
        </p:spPr>
      </p:pic>
      <p:pic>
        <p:nvPicPr>
          <p:cNvPr id="27652" name="Picture 4" descr="http://cv01.twirpx.net/0767/0767950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51520" y="404664"/>
            <a:ext cx="4158462" cy="3528392"/>
          </a:xfrm>
          <a:prstGeom prst="rect">
            <a:avLst/>
          </a:prstGeom>
          <a:noFill/>
        </p:spPr>
      </p:pic>
      <p:pic>
        <p:nvPicPr>
          <p:cNvPr id="27654" name="Picture 6" descr="http://detskiychas.ru/wp-content/uploads/2013/06/nosov_karasik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788024" y="548680"/>
            <a:ext cx="4068452" cy="5424603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7" name="~PP2978.WAV">
            <a:hlinkClick r:id="" action="ppaction://media"/>
          </p:cNvPr>
          <p:cNvPicPr>
            <a:picLocks noRot="1" noChangeAspect="1"/>
          </p:cNvPicPr>
          <p:nvPr>
            <a:wavAudioFile r:embed="rId1" name="~PP2978.WAV"/>
          </p:nvPr>
        </p:nvPicPr>
        <p:blipFill>
          <a:blip r:embed="rId7" cstate="email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  <p:pic>
        <p:nvPicPr>
          <p:cNvPr id="8" name="Picture 5" descr="C:\Лена\homebtn1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8001024" y="5929330"/>
            <a:ext cx="720080" cy="720080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32000"/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-fotki.yandex.ru/get/6207/34537538.4/0_7f508_31aa93ae_L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1483412">
            <a:off x="133024" y="497608"/>
            <a:ext cx="8918337" cy="724168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 rot="21428752">
            <a:off x="1310594" y="2424237"/>
            <a:ext cx="3079690" cy="212365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«Живая</a:t>
            </a:r>
          </a:p>
          <a:p>
            <a:pPr algn="ctr"/>
            <a:r>
              <a:rPr lang="ru-RU" sz="66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шляпа»</a:t>
            </a:r>
            <a:endParaRPr lang="ru-RU" sz="66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3688" y="1628800"/>
            <a:ext cx="19880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Н.Носов</a:t>
            </a:r>
            <a:endParaRPr lang="ru-RU" sz="4000" b="1" dirty="0"/>
          </a:p>
        </p:txBody>
      </p:sp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9" descr="C:\Лена\adventure_hat_1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rot="495155">
            <a:off x="4646856" y="1566395"/>
            <a:ext cx="1943907" cy="1183267"/>
          </a:xfrm>
          <a:prstGeom prst="rect">
            <a:avLst/>
          </a:prstGeom>
          <a:noFill/>
        </p:spPr>
      </p:pic>
      <p:pic>
        <p:nvPicPr>
          <p:cNvPr id="9223" name="Picture 7" descr="C:\Лена\Fresh-Holland-Potato-New-Crop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444208" y="2132856"/>
            <a:ext cx="1584176" cy="1584176"/>
          </a:xfrm>
          <a:prstGeom prst="rect">
            <a:avLst/>
          </a:prstGeom>
          <a:noFill/>
        </p:spPr>
      </p:pic>
      <p:pic>
        <p:nvPicPr>
          <p:cNvPr id="9224" name="Picture 8" descr="C:\Лена\CoolClips_vc064536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4932040" y="2996952"/>
            <a:ext cx="1296144" cy="2068458"/>
          </a:xfrm>
          <a:prstGeom prst="rect">
            <a:avLst/>
          </a:prstGeom>
          <a:noFill/>
        </p:spPr>
      </p:pic>
      <p:pic>
        <p:nvPicPr>
          <p:cNvPr id="9226" name="Picture 10" descr="http://s1.uploads.ru/t/E5Avy.pn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6516216" y="3789040"/>
            <a:ext cx="1584176" cy="1584176"/>
          </a:xfrm>
          <a:prstGeom prst="rect">
            <a:avLst/>
          </a:prstGeom>
          <a:noFill/>
        </p:spPr>
      </p:pic>
      <p:pic>
        <p:nvPicPr>
          <p:cNvPr id="7170" name="Picture 2" descr="http://ljplus.ru/img4/l/u/luk48/det712.jp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 rot="21276487">
            <a:off x="4779034" y="1652282"/>
            <a:ext cx="2100233" cy="1440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2" name="Picture 4" descr="http://skazki-chudu.ru/Lider/Jivaya_shlyapa/Jivaya_Slyapa_11.jp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 rot="21163963">
            <a:off x="6269385" y="3103164"/>
            <a:ext cx="1800200" cy="1904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8" descr="http://pixabay.com/static/uploads/photo/2012/04/13/00/18/computer-31197_640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 rot="5400000">
            <a:off x="8121431" y="5928241"/>
            <a:ext cx="750008" cy="792087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714612" y="285728"/>
            <a:ext cx="4063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Какой предмет лишний?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7" name="Picture 2" descr="C:\Users\user\Desktop\703808-320.png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214282" y="0"/>
            <a:ext cx="1285884" cy="1714511"/>
          </a:xfrm>
          <a:prstGeom prst="rect">
            <a:avLst/>
          </a:prstGeom>
          <a:noFill/>
        </p:spPr>
      </p:pic>
      <p:pic>
        <p:nvPicPr>
          <p:cNvPr id="16" name="Picture 5" descr="C:\Лена\homebtn1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214282" y="5857892"/>
            <a:ext cx="720080" cy="720080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wipe dir="d"/>
    <p:sndAc>
      <p:stSnd>
        <p:snd r:embed="rId2" name="лишний живая шляпа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1092</TotalTime>
  <Words>464</Words>
  <Application>Microsoft Office PowerPoint</Application>
  <PresentationFormat>Экран (4:3)</PresentationFormat>
  <Paragraphs>121</Paragraphs>
  <Slides>21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Найдите иллюстрации  к рассказу «Живая шляпа»</vt:lpstr>
      <vt:lpstr>Найдите иллюстрации  к рассказу «Телефон»</vt:lpstr>
      <vt:lpstr>Найдите иллюстрации  к рассказу «Мишкина каша»</vt:lpstr>
      <vt:lpstr>Узнайте героя сказки по описанию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"По страницам рассказов Н.Носова"</dc:title>
  <dc:subject>литературное воспитание</dc:subject>
  <dc:creator>Щедрова Елена Владимировна</dc:creator>
  <cp:keywords>Н.Носов, викторина</cp:keywords>
  <dc:description>Ресурс предназначен для работы с детьми старшего дошкольного возраста. Цель: формирование интереса к произведениям Н.Носова.</dc:description>
  <cp:lastModifiedBy>marina</cp:lastModifiedBy>
  <cp:revision>120</cp:revision>
  <dcterms:created xsi:type="dcterms:W3CDTF">2014-08-10T13:46:04Z</dcterms:created>
  <dcterms:modified xsi:type="dcterms:W3CDTF">2019-06-06T22:32:18Z</dcterms:modified>
  <cp:category>интерактивная игра</cp:category>
  <cp:contentStatus>окончательный</cp:contentStatus>
</cp:coreProperties>
</file>