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notesMasterIdLst>
    <p:notesMasterId r:id="rId13"/>
  </p:notesMasterIdLst>
  <p:sldIdLst>
    <p:sldId id="256" r:id="rId2"/>
    <p:sldId id="258" r:id="rId3"/>
    <p:sldId id="259" r:id="rId4"/>
    <p:sldId id="267" r:id="rId5"/>
    <p:sldId id="262" r:id="rId6"/>
    <p:sldId id="263" r:id="rId7"/>
    <p:sldId id="268" r:id="rId8"/>
    <p:sldId id="264" r:id="rId9"/>
    <p:sldId id="269" r:id="rId10"/>
    <p:sldId id="270" r:id="rId11"/>
    <p:sldId id="271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2" d="100"/>
          <a:sy n="62" d="100"/>
        </p:scale>
        <p:origin x="600" y="6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3CC82FD-79D1-4E78-9DF3-CFC2D07F5189}" type="datetimeFigureOut">
              <a:rPr lang="ru-RU" smtClean="0"/>
              <a:t>07.08.2025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C48FB3-7012-4E22-A470-83A8078D614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4386104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3A080F-2574-4BA2-AC84-57654C1AD6BF}" type="datetimeFigureOut">
              <a:rPr lang="ru-RU" smtClean="0"/>
              <a:t>07.08.2025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C53DE4-6E9E-4151-B6AA-1E8C419AF67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85171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3A080F-2574-4BA2-AC84-57654C1AD6BF}" type="datetimeFigureOut">
              <a:rPr lang="ru-RU" smtClean="0"/>
              <a:t>07.08.2025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C53DE4-6E9E-4151-B6AA-1E8C419AF67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054013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3A080F-2574-4BA2-AC84-57654C1AD6BF}" type="datetimeFigureOut">
              <a:rPr lang="ru-RU" smtClean="0"/>
              <a:t>07.08.2025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C53DE4-6E9E-4151-B6AA-1E8C419AF67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709925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3A080F-2574-4BA2-AC84-57654C1AD6BF}" type="datetimeFigureOut">
              <a:rPr lang="ru-RU" smtClean="0"/>
              <a:t>07.08.2025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C53DE4-6E9E-4151-B6AA-1E8C419AF67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149079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3A080F-2574-4BA2-AC84-57654C1AD6BF}" type="datetimeFigureOut">
              <a:rPr lang="ru-RU" smtClean="0"/>
              <a:t>07.08.2025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C53DE4-6E9E-4151-B6AA-1E8C419AF67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601359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3A080F-2574-4BA2-AC84-57654C1AD6BF}" type="datetimeFigureOut">
              <a:rPr lang="ru-RU" smtClean="0"/>
              <a:t>07.08.2025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C53DE4-6E9E-4151-B6AA-1E8C419AF67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44835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3A080F-2574-4BA2-AC84-57654C1AD6BF}" type="datetimeFigureOut">
              <a:rPr lang="ru-RU" smtClean="0"/>
              <a:t>07.08.2025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C53DE4-6E9E-4151-B6AA-1E8C419AF67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266272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3A080F-2574-4BA2-AC84-57654C1AD6BF}" type="datetimeFigureOut">
              <a:rPr lang="ru-RU" smtClean="0"/>
              <a:t>07.08.2025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C53DE4-6E9E-4151-B6AA-1E8C419AF67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398938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3A080F-2574-4BA2-AC84-57654C1AD6BF}" type="datetimeFigureOut">
              <a:rPr lang="ru-RU" smtClean="0"/>
              <a:t>07.08.2025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C53DE4-6E9E-4151-B6AA-1E8C419AF67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253823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3A080F-2574-4BA2-AC84-57654C1AD6BF}" type="datetimeFigureOut">
              <a:rPr lang="ru-RU" smtClean="0"/>
              <a:t>07.08.2025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C53DE4-6E9E-4151-B6AA-1E8C419AF67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061121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3A080F-2574-4BA2-AC84-57654C1AD6BF}" type="datetimeFigureOut">
              <a:rPr lang="ru-RU" smtClean="0"/>
              <a:t>07.08.2025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C53DE4-6E9E-4151-B6AA-1E8C419AF67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950938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3A080F-2574-4BA2-AC84-57654C1AD6BF}" type="datetimeFigureOut">
              <a:rPr lang="ru-RU" smtClean="0"/>
              <a:t>07.08.2025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C53DE4-6E9E-4151-B6AA-1E8C419AF67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438280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15616" y="1556792"/>
            <a:ext cx="7272808" cy="3744416"/>
          </a:xfrm>
        </p:spPr>
        <p:txBody>
          <a:bodyPr>
            <a:noAutofit/>
          </a:bodyPr>
          <a:lstStyle/>
          <a:p>
            <a:r>
              <a:rPr lang="ru-RU" sz="3200" b="1" i="1" dirty="0">
                <a:latin typeface="Century Schoolbook" pitchFamily="18" charset="0"/>
              </a:rPr>
              <a:t>Формирование функциональной грамотности учащихся начальной школы на уроках русского </a:t>
            </a:r>
            <a:r>
              <a:rPr lang="ru-RU" sz="3200" b="1" i="1" dirty="0" smtClean="0">
                <a:latin typeface="Century Schoolbook" pitchFamily="18" charset="0"/>
              </a:rPr>
              <a:t>языка</a:t>
            </a:r>
            <a:r>
              <a:rPr lang="ru-RU" sz="3200" b="1" i="1" dirty="0">
                <a:latin typeface="Century Schoolbook" pitchFamily="18" charset="0"/>
              </a:rPr>
              <a:t/>
            </a:r>
            <a:br>
              <a:rPr lang="ru-RU" sz="3200" b="1" i="1" dirty="0">
                <a:latin typeface="Century Schoolbook" pitchFamily="18" charset="0"/>
              </a:rPr>
            </a:br>
            <a:endParaRPr lang="ru-RU" sz="3200" b="1" i="1" dirty="0">
              <a:latin typeface="Century Schoolbook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364088" y="5085184"/>
            <a:ext cx="302433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b="1" dirty="0" err="1"/>
              <a:t>Гусарова</a:t>
            </a:r>
            <a:r>
              <a:rPr lang="ru-RU" b="1" dirty="0"/>
              <a:t> </a:t>
            </a:r>
            <a:r>
              <a:rPr lang="ru-RU" b="1" dirty="0" smtClean="0"/>
              <a:t>Е.Г</a:t>
            </a:r>
            <a:r>
              <a:rPr lang="ru-RU" b="1" dirty="0" smtClean="0"/>
              <a:t>., </a:t>
            </a:r>
          </a:p>
          <a:p>
            <a:pPr algn="r"/>
            <a:r>
              <a:rPr lang="ru-RU" b="1" dirty="0" smtClean="0"/>
              <a:t>учитель начальных классов ГБОУ СОШ № 504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579663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69936E35-79FF-417D-9E97-EEF6B77A1BC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2" y="-1"/>
            <a:ext cx="4273276" cy="5164079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882C11BB-30EE-4B96-8B71-B0A4F617E1D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3968" y="1291282"/>
            <a:ext cx="4529065" cy="5415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369838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E4C4448D-2F01-4FC6-8F97-6C2216F2CB0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4340"/>
            <a:ext cx="9144000" cy="59893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0156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908720"/>
            <a:ext cx="7992888" cy="547260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>
                <a:latin typeface="Century Schoolbook" pitchFamily="18" charset="0"/>
              </a:rPr>
              <a:t>Приёмы по формированию функциональной грамотности младших школьников можно условно разделить </a:t>
            </a:r>
            <a:r>
              <a:rPr lang="ru-RU" b="1" dirty="0">
                <a:latin typeface="Century Schoolbook" pitchFamily="18" charset="0"/>
              </a:rPr>
              <a:t>на 3 группы: </a:t>
            </a:r>
          </a:p>
          <a:p>
            <a:r>
              <a:rPr lang="ru-RU" dirty="0">
                <a:latin typeface="Century Schoolbook" pitchFamily="18" charset="0"/>
              </a:rPr>
              <a:t>приёмы, повышающие познавательный интерес; </a:t>
            </a:r>
          </a:p>
          <a:p>
            <a:r>
              <a:rPr lang="ru-RU" dirty="0">
                <a:latin typeface="Century Schoolbook" pitchFamily="18" charset="0"/>
              </a:rPr>
              <a:t>приёмы, которые учат работать с информацией;</a:t>
            </a:r>
          </a:p>
          <a:p>
            <a:r>
              <a:rPr lang="ru-RU" dirty="0">
                <a:latin typeface="Century Schoolbook" pitchFamily="18" charset="0"/>
              </a:rPr>
              <a:t>приёмы формирования грамотного письма.</a:t>
            </a:r>
          </a:p>
          <a:p>
            <a:pPr marL="0" indent="0">
              <a:buNone/>
            </a:pPr>
            <a:endParaRPr lang="ru-RU" dirty="0">
              <a:latin typeface="Century Schoolbook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050404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728700"/>
            <a:ext cx="8496944" cy="5400600"/>
          </a:xfrm>
        </p:spPr>
        <p:txBody>
          <a:bodyPr>
            <a:normAutofit fontScale="85000" lnSpcReduction="20000"/>
          </a:bodyPr>
          <a:lstStyle/>
          <a:p>
            <a:pPr marL="0" lvl="0" indent="0">
              <a:buNone/>
            </a:pPr>
            <a:r>
              <a:rPr lang="ru-RU" sz="3300" b="1" dirty="0">
                <a:latin typeface="Century Schoolbook" pitchFamily="18" charset="0"/>
              </a:rPr>
              <a:t>1. Приёмы, повышающие познавательный интерес к изучаемой теме и активизирующие мыслительную деятельность ребенка.</a:t>
            </a:r>
            <a:endParaRPr lang="ru-RU" sz="3300" dirty="0">
              <a:latin typeface="Century Schoolbook" pitchFamily="18" charset="0"/>
            </a:endParaRPr>
          </a:p>
          <a:p>
            <a:pPr marL="0" indent="0">
              <a:buNone/>
            </a:pPr>
            <a:r>
              <a:rPr lang="ru-RU" sz="3300" b="1" i="1" dirty="0">
                <a:latin typeface="Century Schoolbook" pitchFamily="18" charset="0"/>
              </a:rPr>
              <a:t>1). </a:t>
            </a:r>
            <a:r>
              <a:rPr lang="ru-RU" sz="3300" dirty="0">
                <a:latin typeface="Century Schoolbook" pitchFamily="18" charset="0"/>
              </a:rPr>
              <a:t>Приёмы «Удивляй!» и «Яркое пятно».</a:t>
            </a:r>
          </a:p>
          <a:p>
            <a:pPr marL="0" indent="0">
              <a:buNone/>
            </a:pPr>
            <a:r>
              <a:rPr lang="ru-RU" sz="3300" b="1" i="1" dirty="0">
                <a:latin typeface="Century Schoolbook" pitchFamily="18" charset="0"/>
              </a:rPr>
              <a:t>2). </a:t>
            </a:r>
            <a:r>
              <a:rPr lang="ru-RU" sz="3300" dirty="0">
                <a:latin typeface="Century Schoolbook" pitchFamily="18" charset="0"/>
              </a:rPr>
              <a:t>Приём "Отсроченная отгадка".</a:t>
            </a:r>
          </a:p>
          <a:p>
            <a:pPr marL="0" indent="0">
              <a:buNone/>
            </a:pPr>
            <a:r>
              <a:rPr lang="ru-RU" sz="3300" b="1" i="1" dirty="0">
                <a:latin typeface="Century Schoolbook" pitchFamily="18" charset="0"/>
              </a:rPr>
              <a:t>3). </a:t>
            </a:r>
            <a:r>
              <a:rPr lang="ru-RU" sz="3300" dirty="0">
                <a:latin typeface="Century Schoolbook" pitchFamily="18" charset="0"/>
              </a:rPr>
              <a:t>Приём «Проблемная ситуация».</a:t>
            </a:r>
          </a:p>
          <a:p>
            <a:pPr marL="0" indent="0">
              <a:buNone/>
            </a:pPr>
            <a:r>
              <a:rPr lang="ru-RU" sz="3300" dirty="0">
                <a:latin typeface="Century Schoolbook" pitchFamily="18" charset="0"/>
              </a:rPr>
              <a:t>Вставьте пропущенные буквы, подобрав проверочные слова:</a:t>
            </a:r>
          </a:p>
          <a:p>
            <a:pPr marL="0" indent="0">
              <a:buNone/>
            </a:pPr>
            <a:r>
              <a:rPr lang="ru-RU" sz="3300" dirty="0" err="1">
                <a:latin typeface="Century Schoolbook" pitchFamily="18" charset="0"/>
              </a:rPr>
              <a:t>Пиро</a:t>
            </a:r>
            <a:r>
              <a:rPr lang="ru-RU" sz="3300" dirty="0">
                <a:latin typeface="Century Schoolbook" pitchFamily="18" charset="0"/>
              </a:rPr>
              <a:t>..,    </a:t>
            </a:r>
            <a:r>
              <a:rPr lang="ru-RU" sz="3300" dirty="0" err="1">
                <a:latin typeface="Century Schoolbook" pitchFamily="18" charset="0"/>
              </a:rPr>
              <a:t>горо</a:t>
            </a:r>
            <a:r>
              <a:rPr lang="ru-RU" sz="3300" dirty="0">
                <a:latin typeface="Century Schoolbook" pitchFamily="18" charset="0"/>
              </a:rPr>
              <a:t>..,    </a:t>
            </a:r>
            <a:r>
              <a:rPr lang="ru-RU" sz="3300" dirty="0" err="1">
                <a:latin typeface="Century Schoolbook" pitchFamily="18" charset="0"/>
              </a:rPr>
              <a:t>клю</a:t>
            </a:r>
            <a:r>
              <a:rPr lang="ru-RU" sz="3300" dirty="0">
                <a:latin typeface="Century Schoolbook" pitchFamily="18" charset="0"/>
              </a:rPr>
              <a:t>..,    пру…,    </a:t>
            </a:r>
            <a:r>
              <a:rPr lang="ru-RU" sz="3300" dirty="0" err="1">
                <a:latin typeface="Century Schoolbook" pitchFamily="18" charset="0"/>
              </a:rPr>
              <a:t>ска</a:t>
            </a:r>
            <a:r>
              <a:rPr lang="ru-RU" sz="3300" dirty="0">
                <a:latin typeface="Century Schoolbook" pitchFamily="18" charset="0"/>
              </a:rPr>
              <a:t>..ка.</a:t>
            </a:r>
          </a:p>
          <a:p>
            <a:pPr marL="0" indent="0">
              <a:buNone/>
            </a:pPr>
            <a:r>
              <a:rPr lang="ru-RU" sz="3300" b="1" i="1" dirty="0">
                <a:latin typeface="Century Schoolbook" pitchFamily="18" charset="0"/>
              </a:rPr>
              <a:t>Проблема: </a:t>
            </a:r>
            <a:r>
              <a:rPr lang="ru-RU" sz="3300" dirty="0">
                <a:latin typeface="Century Schoolbook" pitchFamily="18" charset="0"/>
              </a:rPr>
              <a:t>знакомый приём для проверки последнего слова не работает, как же проверить парную согласную в середине слова?</a:t>
            </a: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626121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51520" y="1213091"/>
            <a:ext cx="612068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800" dirty="0">
              <a:latin typeface="Century Schoolbook" pitchFamily="18" charset="0"/>
            </a:endParaRPr>
          </a:p>
          <a:p>
            <a:r>
              <a:rPr lang="en-US" sz="2800" b="1" i="1" dirty="0">
                <a:latin typeface="Century Schoolbook" pitchFamily="18" charset="0"/>
              </a:rPr>
              <a:t>4</a:t>
            </a:r>
            <a:r>
              <a:rPr lang="ru-RU" sz="2800" b="1" i="1" dirty="0" smtClean="0">
                <a:latin typeface="Century Schoolbook" pitchFamily="18" charset="0"/>
              </a:rPr>
              <a:t>). </a:t>
            </a:r>
            <a:r>
              <a:rPr lang="ru-RU" sz="2800" dirty="0">
                <a:latin typeface="Century Schoolbook" pitchFamily="18" charset="0"/>
              </a:rPr>
              <a:t>Стихотворные правила. </a:t>
            </a:r>
          </a:p>
        </p:txBody>
      </p:sp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1520" y="2600573"/>
            <a:ext cx="2627313" cy="1968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508104" y="1501123"/>
            <a:ext cx="3432175" cy="1725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1" name="Picture 5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723268" y="3013291"/>
            <a:ext cx="3312368" cy="24874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2" name="Picture 6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96136" y="3429000"/>
            <a:ext cx="3036356" cy="22801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795615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92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Объект 6"/>
          <p:cNvSpPr>
            <a:spLocks noGrp="1"/>
          </p:cNvSpPr>
          <p:nvPr>
            <p:ph idx="1"/>
          </p:nvPr>
        </p:nvSpPr>
        <p:spPr>
          <a:xfrm>
            <a:off x="359532" y="1160748"/>
            <a:ext cx="8424936" cy="453650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800" b="1" dirty="0">
                <a:latin typeface="Century Schoolbook" pitchFamily="18" charset="0"/>
              </a:rPr>
              <a:t>2. Приёмы, которые научат ребёнка работать с информацией: анализировать, кодировать, декодировать и т.п.</a:t>
            </a:r>
          </a:p>
          <a:p>
            <a:pPr marL="0" indent="0">
              <a:buNone/>
            </a:pPr>
            <a:r>
              <a:rPr lang="ru-RU" sz="2800" b="1" i="1" dirty="0">
                <a:latin typeface="Century Schoolbook" pitchFamily="18" charset="0"/>
              </a:rPr>
              <a:t>1). </a:t>
            </a:r>
            <a:r>
              <a:rPr lang="ru-RU" sz="2800" dirty="0">
                <a:latin typeface="Century Schoolbook" pitchFamily="18" charset="0"/>
              </a:rPr>
              <a:t>Алгоритм (схема последовательности действий).</a:t>
            </a:r>
          </a:p>
          <a:p>
            <a:pPr marL="0" indent="0">
              <a:buNone/>
            </a:pPr>
            <a:r>
              <a:rPr lang="ru-RU" sz="2800" b="1" i="1" dirty="0">
                <a:latin typeface="Century Schoolbook" pitchFamily="18" charset="0"/>
              </a:rPr>
              <a:t>2). </a:t>
            </a:r>
            <a:r>
              <a:rPr lang="ru-RU" sz="2800" dirty="0">
                <a:latin typeface="Century Schoolbook" pitchFamily="18" charset="0"/>
              </a:rPr>
              <a:t>«Опорный конспект».</a:t>
            </a:r>
          </a:p>
          <a:p>
            <a:pPr marL="0" indent="0">
              <a:buNone/>
            </a:pPr>
            <a:r>
              <a:rPr lang="ru-RU" sz="2800" b="1" i="1" dirty="0">
                <a:latin typeface="Century Schoolbook" pitchFamily="18" charset="0"/>
              </a:rPr>
              <a:t>3). </a:t>
            </a:r>
            <a:r>
              <a:rPr lang="ru-RU" sz="2800" dirty="0">
                <a:latin typeface="Century Schoolbook" pitchFamily="18" charset="0"/>
              </a:rPr>
              <a:t>Приём «Толстые и тонкие вопросы»  или приём «Дотошный ученик».</a:t>
            </a:r>
          </a:p>
          <a:p>
            <a:pPr marL="0" indent="0">
              <a:buNone/>
            </a:pPr>
            <a:r>
              <a:rPr lang="ru-RU" sz="2800" b="1" i="1" dirty="0">
                <a:latin typeface="Century Schoolbook" pitchFamily="18" charset="0"/>
              </a:rPr>
              <a:t>4). </a:t>
            </a:r>
            <a:r>
              <a:rPr lang="ru-RU" sz="2800" dirty="0" smtClean="0">
                <a:latin typeface="Century Schoolbook" pitchFamily="18" charset="0"/>
              </a:rPr>
              <a:t>Приём «Шаг за шагом».</a:t>
            </a:r>
            <a:endParaRPr lang="ru-RU" sz="2800" dirty="0">
              <a:latin typeface="Century Schoolbook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949349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1630388"/>
            <a:ext cx="8352928" cy="36004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800" b="1" dirty="0">
                <a:latin typeface="Century Schoolbook" pitchFamily="18" charset="0"/>
              </a:rPr>
              <a:t>3. Приёмы формирования грамотного письма.</a:t>
            </a:r>
            <a:endParaRPr lang="ru-RU" sz="2800" dirty="0">
              <a:latin typeface="Century Schoolbook" pitchFamily="18" charset="0"/>
            </a:endParaRPr>
          </a:p>
          <a:p>
            <a:pPr marL="0" indent="0">
              <a:buNone/>
            </a:pPr>
            <a:r>
              <a:rPr lang="ru-RU" sz="2800" b="1" i="1" dirty="0">
                <a:latin typeface="Century Schoolbook" pitchFamily="18" charset="0"/>
              </a:rPr>
              <a:t>1). </a:t>
            </a:r>
            <a:r>
              <a:rPr lang="ru-RU" sz="2800" dirty="0">
                <a:latin typeface="Century Schoolbook" pitchFamily="18" charset="0"/>
              </a:rPr>
              <a:t>Проговаривание. </a:t>
            </a:r>
          </a:p>
          <a:p>
            <a:pPr marL="0" indent="0">
              <a:buNone/>
            </a:pPr>
            <a:r>
              <a:rPr lang="ru-RU" sz="2800" b="1" i="1" dirty="0">
                <a:latin typeface="Century Schoolbook" pitchFamily="18" charset="0"/>
              </a:rPr>
              <a:t>2). </a:t>
            </a:r>
            <a:r>
              <a:rPr lang="ru-RU" sz="2800" dirty="0">
                <a:latin typeface="Century Schoolbook" pitchFamily="18" charset="0"/>
              </a:rPr>
              <a:t>Игра «Огоньки». </a:t>
            </a:r>
          </a:p>
          <a:p>
            <a:pPr marL="0" indent="0">
              <a:buNone/>
            </a:pPr>
            <a:r>
              <a:rPr lang="ru-RU" sz="2800" b="1" i="1" dirty="0">
                <a:latin typeface="Century Schoolbook" pitchFamily="18" charset="0"/>
              </a:rPr>
              <a:t>3). </a:t>
            </a:r>
            <a:r>
              <a:rPr lang="ru-RU" sz="2800" dirty="0">
                <a:latin typeface="Century Schoolbook" pitchFamily="18" charset="0"/>
              </a:rPr>
              <a:t>Приём «</a:t>
            </a:r>
            <a:r>
              <a:rPr lang="ru-RU" sz="2800" dirty="0" err="1">
                <a:latin typeface="Century Schoolbook" pitchFamily="18" charset="0"/>
              </a:rPr>
              <a:t>Ошибкоопасное</a:t>
            </a:r>
            <a:r>
              <a:rPr lang="ru-RU" sz="2800" dirty="0">
                <a:latin typeface="Century Schoolbook" pitchFamily="18" charset="0"/>
              </a:rPr>
              <a:t> место».</a:t>
            </a:r>
          </a:p>
          <a:p>
            <a:pPr marL="0" indent="0">
              <a:buNone/>
            </a:pPr>
            <a:r>
              <a:rPr lang="ru-RU" sz="2800" b="1" i="1" dirty="0">
                <a:latin typeface="Century Schoolbook" pitchFamily="18" charset="0"/>
              </a:rPr>
              <a:t>4). </a:t>
            </a:r>
            <a:r>
              <a:rPr lang="ru-RU" sz="2800" dirty="0">
                <a:latin typeface="Century Schoolbook" pitchFamily="18" charset="0"/>
              </a:rPr>
              <a:t>Рефлексивный приём «Цветные поля».</a:t>
            </a:r>
          </a:p>
          <a:p>
            <a:pPr marL="0" indent="0">
              <a:buNone/>
            </a:pPr>
            <a:endParaRPr lang="ru-RU" dirty="0">
              <a:latin typeface="Century Schoolbook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8354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2800" b="1" i="1" dirty="0">
                <a:latin typeface="Century Schoolbook" pitchFamily="18" charset="0"/>
              </a:rPr>
              <a:t>5). </a:t>
            </a:r>
            <a:r>
              <a:rPr lang="ru-RU" sz="2800" dirty="0">
                <a:latin typeface="Century Schoolbook" pitchFamily="18" charset="0"/>
              </a:rPr>
              <a:t>Приём «Лови ошибку».</a:t>
            </a:r>
          </a:p>
          <a:p>
            <a:pPr marL="0" indent="0" algn="ctr">
              <a:buNone/>
            </a:pPr>
            <a:r>
              <a:rPr lang="ru-RU" sz="2800" dirty="0">
                <a:latin typeface="Century Schoolbook" pitchFamily="18" charset="0"/>
              </a:rPr>
              <a:t>В этом тексте 22 ошибки!</a:t>
            </a:r>
          </a:p>
          <a:p>
            <a:pPr marL="0" indent="0">
              <a:buNone/>
            </a:pPr>
            <a:r>
              <a:rPr lang="ru-RU" sz="2800" dirty="0" err="1">
                <a:latin typeface="Century Schoolbook" pitchFamily="18" charset="0"/>
              </a:rPr>
              <a:t>Унас</a:t>
            </a:r>
            <a:r>
              <a:rPr lang="ru-RU" sz="2800" dirty="0">
                <a:latin typeface="Century Schoolbook" pitchFamily="18" charset="0"/>
              </a:rPr>
              <a:t> </a:t>
            </a:r>
            <a:r>
              <a:rPr lang="ru-RU" sz="2800" dirty="0" err="1">
                <a:latin typeface="Century Schoolbook" pitchFamily="18" charset="0"/>
              </a:rPr>
              <a:t>жывёт</a:t>
            </a:r>
            <a:r>
              <a:rPr lang="ru-RU" sz="2800" dirty="0">
                <a:latin typeface="Century Schoolbook" pitchFamily="18" charset="0"/>
              </a:rPr>
              <a:t> кот </a:t>
            </a:r>
            <a:r>
              <a:rPr lang="ru-RU" sz="2800" dirty="0" err="1">
                <a:latin typeface="Century Schoolbook" pitchFamily="18" charset="0"/>
              </a:rPr>
              <a:t>семён</a:t>
            </a:r>
            <a:r>
              <a:rPr lang="ru-RU" sz="2800" dirty="0">
                <a:latin typeface="Century Schoolbook" pitchFamily="18" charset="0"/>
              </a:rPr>
              <a:t>. он добрый и </a:t>
            </a:r>
            <a:r>
              <a:rPr lang="ru-RU" sz="2800" dirty="0" err="1">
                <a:latin typeface="Century Schoolbook" pitchFamily="18" charset="0"/>
              </a:rPr>
              <a:t>очен</a:t>
            </a:r>
            <a:r>
              <a:rPr lang="ru-RU" sz="2800" dirty="0">
                <a:latin typeface="Century Schoolbook" pitchFamily="18" charset="0"/>
              </a:rPr>
              <a:t> </a:t>
            </a:r>
            <a:r>
              <a:rPr lang="ru-RU" sz="2800" dirty="0" err="1">
                <a:latin typeface="Century Schoolbook" pitchFamily="18" charset="0"/>
              </a:rPr>
              <a:t>пушыстый</a:t>
            </a:r>
            <a:r>
              <a:rPr lang="ru-RU" sz="2800" dirty="0">
                <a:latin typeface="Century Schoolbook" pitchFamily="18" charset="0"/>
              </a:rPr>
              <a:t>. Сам он весь </a:t>
            </a:r>
            <a:r>
              <a:rPr lang="ru-RU" sz="2800" dirty="0" err="1">
                <a:latin typeface="Century Schoolbook" pitchFamily="18" charset="0"/>
              </a:rPr>
              <a:t>чорный</a:t>
            </a:r>
            <a:r>
              <a:rPr lang="ru-RU" sz="2800" dirty="0">
                <a:latin typeface="Century Schoolbook" pitchFamily="18" charset="0"/>
              </a:rPr>
              <a:t> а </a:t>
            </a:r>
            <a:r>
              <a:rPr lang="ru-RU" sz="2800" dirty="0" err="1">
                <a:latin typeface="Century Schoolbook" pitchFamily="18" charset="0"/>
              </a:rPr>
              <a:t>ушы</a:t>
            </a:r>
            <a:r>
              <a:rPr lang="ru-RU" sz="2800" dirty="0">
                <a:latin typeface="Century Schoolbook" pitchFamily="18" charset="0"/>
              </a:rPr>
              <a:t> у </a:t>
            </a:r>
            <a:r>
              <a:rPr lang="ru-RU" sz="2800" dirty="0" err="1">
                <a:latin typeface="Century Schoolbook" pitchFamily="18" charset="0"/>
              </a:rPr>
              <a:t>нево</a:t>
            </a:r>
            <a:r>
              <a:rPr lang="ru-RU" sz="2800" dirty="0">
                <a:latin typeface="Century Schoolbook" pitchFamily="18" charset="0"/>
              </a:rPr>
              <a:t> </a:t>
            </a:r>
            <a:r>
              <a:rPr lang="ru-RU" sz="2800" dirty="0" err="1">
                <a:latin typeface="Century Schoolbook" pitchFamily="18" charset="0"/>
              </a:rPr>
              <a:t>белинькие</a:t>
            </a:r>
            <a:r>
              <a:rPr lang="ru-RU" sz="2800" dirty="0">
                <a:latin typeface="Century Schoolbook" pitchFamily="18" charset="0"/>
              </a:rPr>
              <a:t>. </a:t>
            </a:r>
            <a:r>
              <a:rPr lang="ru-RU" sz="2800" dirty="0" err="1">
                <a:latin typeface="Century Schoolbook" pitchFamily="18" charset="0"/>
              </a:rPr>
              <a:t>Хвосьтик</a:t>
            </a:r>
            <a:r>
              <a:rPr lang="ru-RU" sz="2800" dirty="0">
                <a:latin typeface="Century Schoolbook" pitchFamily="18" charset="0"/>
              </a:rPr>
              <a:t> Сёма держит трубой. </a:t>
            </a:r>
            <a:r>
              <a:rPr lang="ru-RU" sz="2800" dirty="0" err="1">
                <a:latin typeface="Century Schoolbook" pitchFamily="18" charset="0"/>
              </a:rPr>
              <a:t>Гласки</a:t>
            </a:r>
            <a:r>
              <a:rPr lang="ru-RU" sz="2800" dirty="0">
                <a:latin typeface="Century Schoolbook" pitchFamily="18" charset="0"/>
              </a:rPr>
              <a:t> </a:t>
            </a:r>
            <a:r>
              <a:rPr lang="ru-RU" sz="2800" dirty="0" err="1">
                <a:latin typeface="Century Schoolbook" pitchFamily="18" charset="0"/>
              </a:rPr>
              <a:t>хитрыи</a:t>
            </a:r>
            <a:r>
              <a:rPr lang="ru-RU" sz="2800" dirty="0">
                <a:latin typeface="Century Schoolbook" pitchFamily="18" charset="0"/>
              </a:rPr>
              <a:t> .А ещё он </a:t>
            </a:r>
            <a:r>
              <a:rPr lang="ru-RU" sz="2800" dirty="0" err="1">
                <a:latin typeface="Century Schoolbook" pitchFamily="18" charset="0"/>
              </a:rPr>
              <a:t>дрочюн</a:t>
            </a:r>
            <a:r>
              <a:rPr lang="ru-RU" sz="2800" dirty="0">
                <a:latin typeface="Century Schoolbook" pitchFamily="18" charset="0"/>
              </a:rPr>
              <a:t>. На нашей </a:t>
            </a:r>
            <a:r>
              <a:rPr lang="ru-RU" sz="2800" dirty="0" err="1">
                <a:latin typeface="Century Schoolbook" pitchFamily="18" charset="0"/>
              </a:rPr>
              <a:t>улеце</a:t>
            </a:r>
            <a:r>
              <a:rPr lang="ru-RU" sz="2800" dirty="0">
                <a:latin typeface="Century Schoolbook" pitchFamily="18" charset="0"/>
              </a:rPr>
              <a:t> </a:t>
            </a:r>
            <a:r>
              <a:rPr lang="ru-RU" sz="2800" dirty="0" err="1">
                <a:latin typeface="Century Schoolbook" pitchFamily="18" charset="0"/>
              </a:rPr>
              <a:t>ево</a:t>
            </a:r>
            <a:r>
              <a:rPr lang="ru-RU" sz="2800" dirty="0">
                <a:latin typeface="Century Schoolbook" pitchFamily="18" charset="0"/>
              </a:rPr>
              <a:t> боятся все каты. А </a:t>
            </a:r>
            <a:r>
              <a:rPr lang="ru-RU" sz="2800" dirty="0" err="1">
                <a:latin typeface="Century Schoolbook" pitchFamily="18" charset="0"/>
              </a:rPr>
              <a:t>мышы</a:t>
            </a:r>
            <a:r>
              <a:rPr lang="ru-RU" sz="2800" dirty="0">
                <a:latin typeface="Century Schoolbook" pitchFamily="18" charset="0"/>
              </a:rPr>
              <a:t> не </a:t>
            </a:r>
            <a:r>
              <a:rPr lang="ru-RU" sz="2800" dirty="0" err="1">
                <a:latin typeface="Century Schoolbook" pitchFamily="18" charset="0"/>
              </a:rPr>
              <a:t>баятся</a:t>
            </a:r>
            <a:r>
              <a:rPr lang="ru-RU" sz="2800" dirty="0">
                <a:latin typeface="Century Schoolbook" pitchFamily="18" charset="0"/>
              </a:rPr>
              <a:t>, потому </a:t>
            </a:r>
            <a:r>
              <a:rPr lang="ru-RU" sz="2800" dirty="0" err="1">
                <a:latin typeface="Century Schoolbook" pitchFamily="18" charset="0"/>
              </a:rPr>
              <a:t>што</a:t>
            </a:r>
            <a:r>
              <a:rPr lang="ru-RU" sz="2800" dirty="0">
                <a:latin typeface="Century Schoolbook" pitchFamily="18" charset="0"/>
              </a:rPr>
              <a:t> Сёма не любит </a:t>
            </a:r>
            <a:r>
              <a:rPr lang="ru-RU" sz="2800" dirty="0" err="1">
                <a:latin typeface="Century Schoolbook" pitchFamily="18" charset="0"/>
              </a:rPr>
              <a:t>лавить</a:t>
            </a:r>
            <a:r>
              <a:rPr lang="ru-RU" sz="2800" dirty="0">
                <a:latin typeface="Century Schoolbook" pitchFamily="18" charset="0"/>
              </a:rPr>
              <a:t> мышей.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851238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1560" y="836712"/>
            <a:ext cx="8172908" cy="4464496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2800" b="1" dirty="0">
                <a:latin typeface="Century Schoolbook" pitchFamily="18" charset="0"/>
              </a:rPr>
              <a:t>Словарная работа</a:t>
            </a:r>
            <a:r>
              <a:rPr lang="ru-RU" sz="2800" dirty="0">
                <a:latin typeface="Century Schoolbook" pitchFamily="18" charset="0"/>
              </a:rPr>
              <a:t>.</a:t>
            </a:r>
          </a:p>
          <a:p>
            <a:pPr marL="0" indent="0">
              <a:buNone/>
            </a:pPr>
            <a:r>
              <a:rPr lang="ru-RU" sz="2800" dirty="0">
                <a:latin typeface="Century Schoolbook" pitchFamily="18" charset="0"/>
              </a:rPr>
              <a:t>1. Предлагаю выписать из словаря слова с непроверяемыми безударными гласными по вариантам (1в – с гласной а, 2в – с гласной о). </a:t>
            </a:r>
          </a:p>
          <a:p>
            <a:pPr marL="0" indent="0">
              <a:buNone/>
            </a:pPr>
            <a:r>
              <a:rPr lang="ru-RU" sz="2800" dirty="0">
                <a:latin typeface="Century Schoolbook" pitchFamily="18" charset="0"/>
              </a:rPr>
              <a:t>2. Выписать слова, отвечающие на вопросы кто? (что?). </a:t>
            </a:r>
          </a:p>
          <a:p>
            <a:pPr marL="0" indent="0">
              <a:buNone/>
            </a:pPr>
            <a:r>
              <a:rPr lang="ru-RU" sz="2800" dirty="0">
                <a:latin typeface="Century Schoolbook" pitchFamily="18" charset="0"/>
              </a:rPr>
              <a:t>3. Выписать слова, в которых два слога (три слога). </a:t>
            </a:r>
          </a:p>
          <a:p>
            <a:pPr marL="0" indent="0">
              <a:buNone/>
            </a:pPr>
            <a:r>
              <a:rPr lang="ru-RU" sz="2800" dirty="0">
                <a:latin typeface="Century Schoolbook" pitchFamily="18" charset="0"/>
              </a:rPr>
              <a:t>4. Выписать слова на тему «Животные», «Школьные принадлежности». </a:t>
            </a:r>
          </a:p>
        </p:txBody>
      </p:sp>
    </p:spTree>
    <p:extLst>
      <p:ext uri="{BB962C8B-B14F-4D97-AF65-F5344CB8AC3E}">
        <p14:creationId xmlns:p14="http://schemas.microsoft.com/office/powerpoint/2010/main" val="181720363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39552" y="1268760"/>
            <a:ext cx="7488832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latin typeface="Century Schoolbook" pitchFamily="18" charset="0"/>
              </a:rPr>
              <a:t>5. Выборочный диктант. Читаю текст, дети должны записать словарное слово, которое встретилось. </a:t>
            </a:r>
          </a:p>
          <a:p>
            <a:r>
              <a:rPr lang="ru-RU" sz="2800" dirty="0">
                <a:latin typeface="Century Schoolbook" pitchFamily="18" charset="0"/>
              </a:rPr>
              <a:t>6. Ответить на вопросы. Кто живёт в лесу? Кто следит за чистотой в классе? Какие овощи растут на огороде? И т.д. </a:t>
            </a:r>
          </a:p>
          <a:p>
            <a:r>
              <a:rPr lang="ru-RU" sz="2800" dirty="0">
                <a:latin typeface="Century Schoolbook" pitchFamily="18" charset="0"/>
              </a:rPr>
              <a:t>7. Отгадать загадку.</a:t>
            </a:r>
          </a:p>
          <a:p>
            <a:r>
              <a:rPr lang="ru-RU" sz="2800" dirty="0">
                <a:latin typeface="Century Schoolbook" pitchFamily="18" charset="0"/>
              </a:rPr>
              <a:t>8. Игра «Найди лишнее слово». </a:t>
            </a:r>
          </a:p>
          <a:p>
            <a:r>
              <a:rPr lang="ru-RU" sz="2800" dirty="0">
                <a:latin typeface="Century Schoolbook" pitchFamily="18" charset="0"/>
              </a:rPr>
              <a:t>Деревня, тетрадь, суббота, Москва, огород, карандаш, чёрный, сорока.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2195736" y="332656"/>
            <a:ext cx="388843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latin typeface="Century Schoolbook" pitchFamily="18" charset="0"/>
              </a:rPr>
              <a:t>Словарная работа</a:t>
            </a:r>
            <a:r>
              <a:rPr lang="ru-RU" sz="2800" dirty="0">
                <a:latin typeface="Century Schoolbook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59429419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258</TotalTime>
  <Words>404</Words>
  <Application>Microsoft Office PowerPoint</Application>
  <PresentationFormat>Экран (4:3)</PresentationFormat>
  <Paragraphs>41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5" baseType="lpstr">
      <vt:lpstr>Arial</vt:lpstr>
      <vt:lpstr>Calibri</vt:lpstr>
      <vt:lpstr>Century Schoolbook</vt:lpstr>
      <vt:lpstr>Тема Office</vt:lpstr>
      <vt:lpstr>Формирование функциональной грамотности учащихся начальной школы на уроках русского языка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Формирование функциональной грамотности учащихся начальной школы на уроках русского языка.</dc:title>
  <dc:creator>Ksenia</dc:creator>
  <cp:lastModifiedBy>Administartor</cp:lastModifiedBy>
  <cp:revision>21</cp:revision>
  <dcterms:created xsi:type="dcterms:W3CDTF">2022-03-16T18:08:08Z</dcterms:created>
  <dcterms:modified xsi:type="dcterms:W3CDTF">2025-08-06T22:35:54Z</dcterms:modified>
</cp:coreProperties>
</file>