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5" r:id="rId3"/>
    <p:sldId id="258" r:id="rId4"/>
    <p:sldId id="271" r:id="rId5"/>
    <p:sldId id="261" r:id="rId6"/>
    <p:sldId id="262" r:id="rId7"/>
    <p:sldId id="272" r:id="rId8"/>
    <p:sldId id="273" r:id="rId9"/>
    <p:sldId id="263" r:id="rId10"/>
    <p:sldId id="268" r:id="rId11"/>
    <p:sldId id="270" r:id="rId12"/>
    <p:sldId id="26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2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08"/>
    <p:restoredTop sz="94729"/>
  </p:normalViewPr>
  <p:slideViewPr>
    <p:cSldViewPr>
      <p:cViewPr varScale="1">
        <p:scale>
          <a:sx n="105" d="100"/>
          <a:sy n="105" d="100"/>
        </p:scale>
        <p:origin x="131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A1191-BA56-47B5-96C7-FCDC464ADFF9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81176-4F49-4A18-AA64-B42812668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030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C221F82-5D5A-4F59-97D9-AF3D46F21447}" type="slidenum">
              <a:rPr lang="ru-RU" altLang="ru-RU" smtClean="0"/>
              <a:pPr eaLnBrk="1" hangingPunct="1"/>
              <a:t>1</a:t>
            </a:fld>
            <a:endParaRPr lang="ru-RU" altLang="ru-RU" smtClean="0"/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FE5FF813-D732-43D3-BC40-AC96B8869805}" type="slidenum">
              <a:rPr lang="ru-RU" altLang="ru-RU" sz="1200"/>
              <a:pPr algn="r" eaLnBrk="1" hangingPunct="1"/>
              <a:t>1</a:t>
            </a:fld>
            <a:endParaRPr lang="ru-RU" altLang="ru-RU" sz="1200"/>
          </a:p>
        </p:txBody>
      </p:sp>
      <p:sp>
        <p:nvSpPr>
          <p:cNvPr id="348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6DCB48-46E3-4D3A-A999-934FDBBBD2F7}" type="slidenum">
              <a:rPr lang="ru-RU" altLang="ru-RU" smtClean="0"/>
              <a:pPr eaLnBrk="1" hangingPunct="1"/>
              <a:t>12</a:t>
            </a:fld>
            <a:endParaRPr lang="ru-RU" altLang="ru-RU" smtClean="0"/>
          </a:p>
        </p:txBody>
      </p:sp>
      <p:sp>
        <p:nvSpPr>
          <p:cNvPr id="358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1CA52136-70F1-4AC9-91D9-AEAD6636DD26}" type="slidenum">
              <a:rPr lang="ru-RU" altLang="ru-RU" sz="1200"/>
              <a:pPr algn="r" eaLnBrk="1" hangingPunct="1"/>
              <a:t>12</a:t>
            </a:fld>
            <a:endParaRPr lang="ru-RU" altLang="ru-RU" sz="120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6DCB48-46E3-4D3A-A999-934FDBBBD2F7}" type="slidenum">
              <a:rPr lang="ru-RU" altLang="ru-RU" smtClean="0"/>
              <a:pPr eaLnBrk="1" hangingPunct="1"/>
              <a:t>2</a:t>
            </a:fld>
            <a:endParaRPr lang="ru-RU" altLang="ru-RU" smtClean="0"/>
          </a:p>
        </p:txBody>
      </p:sp>
      <p:sp>
        <p:nvSpPr>
          <p:cNvPr id="358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1CA52136-70F1-4AC9-91D9-AEAD6636DD26}" type="slidenum">
              <a:rPr lang="ru-RU" altLang="ru-RU" sz="1200"/>
              <a:pPr algn="r" eaLnBrk="1" hangingPunct="1"/>
              <a:t>2</a:t>
            </a:fld>
            <a:endParaRPr lang="ru-RU" altLang="ru-RU" sz="120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6DCB48-46E3-4D3A-A999-934FDBBBD2F7}" type="slidenum">
              <a:rPr lang="ru-RU" altLang="ru-RU" smtClean="0"/>
              <a:pPr eaLnBrk="1" hangingPunct="1"/>
              <a:t>3</a:t>
            </a:fld>
            <a:endParaRPr lang="ru-RU" altLang="ru-RU" smtClean="0"/>
          </a:p>
        </p:txBody>
      </p:sp>
      <p:sp>
        <p:nvSpPr>
          <p:cNvPr id="358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1CA52136-70F1-4AC9-91D9-AEAD6636DD26}" type="slidenum">
              <a:rPr lang="ru-RU" altLang="ru-RU" sz="1200"/>
              <a:pPr algn="r" eaLnBrk="1" hangingPunct="1"/>
              <a:t>3</a:t>
            </a:fld>
            <a:endParaRPr lang="ru-RU" altLang="ru-RU" sz="120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C5932253-9C57-5A4B-9D78-B5B3CFA2B7FA}" type="slidenum">
              <a:rPr lang="ru-RU" altLang="x-none">
                <a:ea typeface="Arial" charset="0"/>
                <a:cs typeface="Arial" charset="0"/>
              </a:rPr>
              <a:pPr>
                <a:spcBef>
                  <a:spcPct val="0"/>
                </a:spcBef>
              </a:pPr>
              <a:t>4</a:t>
            </a:fld>
            <a:endParaRPr lang="ru-RU" altLang="x-none">
              <a:ea typeface="Arial" charset="0"/>
              <a:cs typeface="Arial" charset="0"/>
            </a:endParaRPr>
          </a:p>
        </p:txBody>
      </p:sp>
      <p:sp>
        <p:nvSpPr>
          <p:cNvPr id="33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x-none" altLang="x-none"/>
          </a:p>
        </p:txBody>
      </p:sp>
    </p:spTree>
    <p:extLst>
      <p:ext uri="{BB962C8B-B14F-4D97-AF65-F5344CB8AC3E}">
        <p14:creationId xmlns:p14="http://schemas.microsoft.com/office/powerpoint/2010/main" val="134904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6DCB48-46E3-4D3A-A999-934FDBBBD2F7}" type="slidenum">
              <a:rPr lang="ru-RU" altLang="ru-RU" smtClean="0"/>
              <a:pPr eaLnBrk="1" hangingPunct="1"/>
              <a:t>5</a:t>
            </a:fld>
            <a:endParaRPr lang="ru-RU" altLang="ru-RU" smtClean="0"/>
          </a:p>
        </p:txBody>
      </p:sp>
      <p:sp>
        <p:nvSpPr>
          <p:cNvPr id="358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1CA52136-70F1-4AC9-91D9-AEAD6636DD26}" type="slidenum">
              <a:rPr lang="ru-RU" altLang="ru-RU" sz="1200"/>
              <a:pPr algn="r" eaLnBrk="1" hangingPunct="1"/>
              <a:t>5</a:t>
            </a:fld>
            <a:endParaRPr lang="ru-RU" altLang="ru-RU" sz="120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6DCB48-46E3-4D3A-A999-934FDBBBD2F7}" type="slidenum">
              <a:rPr lang="ru-RU" altLang="ru-RU" smtClean="0"/>
              <a:pPr eaLnBrk="1" hangingPunct="1"/>
              <a:t>6</a:t>
            </a:fld>
            <a:endParaRPr lang="ru-RU" altLang="ru-RU" smtClean="0"/>
          </a:p>
        </p:txBody>
      </p:sp>
      <p:sp>
        <p:nvSpPr>
          <p:cNvPr id="358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1CA52136-70F1-4AC9-91D9-AEAD6636DD26}" type="slidenum">
              <a:rPr lang="ru-RU" altLang="ru-RU" sz="1200"/>
              <a:pPr algn="r" eaLnBrk="1" hangingPunct="1"/>
              <a:t>6</a:t>
            </a:fld>
            <a:endParaRPr lang="ru-RU" altLang="ru-RU" sz="120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6DCB48-46E3-4D3A-A999-934FDBBBD2F7}" type="slidenum">
              <a:rPr lang="ru-RU" altLang="ru-RU" smtClean="0"/>
              <a:pPr eaLnBrk="1" hangingPunct="1"/>
              <a:t>9</a:t>
            </a:fld>
            <a:endParaRPr lang="ru-RU" altLang="ru-RU" smtClean="0"/>
          </a:p>
        </p:txBody>
      </p:sp>
      <p:sp>
        <p:nvSpPr>
          <p:cNvPr id="358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1CA52136-70F1-4AC9-91D9-AEAD6636DD26}" type="slidenum">
              <a:rPr lang="ru-RU" altLang="ru-RU" sz="1200"/>
              <a:pPr algn="r" eaLnBrk="1" hangingPunct="1"/>
              <a:t>9</a:t>
            </a:fld>
            <a:endParaRPr lang="ru-RU" altLang="ru-RU" sz="120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6DCB48-46E3-4D3A-A999-934FDBBBD2F7}" type="slidenum">
              <a:rPr lang="ru-RU" altLang="ru-RU" smtClean="0"/>
              <a:pPr eaLnBrk="1" hangingPunct="1"/>
              <a:t>10</a:t>
            </a:fld>
            <a:endParaRPr lang="ru-RU" altLang="ru-RU" smtClean="0"/>
          </a:p>
        </p:txBody>
      </p:sp>
      <p:sp>
        <p:nvSpPr>
          <p:cNvPr id="358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1CA52136-70F1-4AC9-91D9-AEAD6636DD26}" type="slidenum">
              <a:rPr lang="ru-RU" altLang="ru-RU" sz="1200"/>
              <a:pPr algn="r" eaLnBrk="1" hangingPunct="1"/>
              <a:t>10</a:t>
            </a:fld>
            <a:endParaRPr lang="ru-RU" altLang="ru-RU" sz="120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6DCB48-46E3-4D3A-A999-934FDBBBD2F7}" type="slidenum">
              <a:rPr lang="ru-RU" altLang="ru-RU" smtClean="0"/>
              <a:pPr eaLnBrk="1" hangingPunct="1"/>
              <a:t>11</a:t>
            </a:fld>
            <a:endParaRPr lang="ru-RU" altLang="ru-RU" smtClean="0"/>
          </a:p>
        </p:txBody>
      </p:sp>
      <p:sp>
        <p:nvSpPr>
          <p:cNvPr id="358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1CA52136-70F1-4AC9-91D9-AEAD6636DD26}" type="slidenum">
              <a:rPr lang="ru-RU" altLang="ru-RU" sz="1200"/>
              <a:pPr algn="r" eaLnBrk="1" hangingPunct="1"/>
              <a:t>11</a:t>
            </a:fld>
            <a:endParaRPr lang="ru-RU" altLang="ru-RU" sz="120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489317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metod-kopilka.ru/metodi-i-priemi-dialoga-s-tekstom-61254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447800"/>
            <a:ext cx="7772400" cy="1470025"/>
          </a:xfrm>
        </p:spPr>
        <p:txBody>
          <a:bodyPr anchor="b">
            <a:normAutofit/>
          </a:bodyPr>
          <a:lstStyle/>
          <a:p>
            <a:pPr eaLnBrk="1" hangingPunct="1"/>
            <a:r>
              <a:rPr lang="ru-RU" altLang="ru-RU" sz="32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altLang="ru-RU" sz="32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чебно-научный текст на уроках </a:t>
            </a:r>
            <a:br>
              <a:rPr lang="ru-RU" altLang="ru-RU" sz="32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начальной и основной школе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200400"/>
            <a:ext cx="6400800" cy="1751013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altLang="ru-RU" sz="20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Савельева Лариса Владимировна</a:t>
            </a:r>
            <a:r>
              <a:rPr lang="ru-RU" altLang="ru-RU" sz="15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проф. кафедры языкового и литературного образования ребёнка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РГПУ им. А.И. Герцена,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alt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докт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наук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2813"/>
            <a:ext cx="9144000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14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99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1139825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организовать работу на </a:t>
            </a:r>
            <a:r>
              <a:rPr lang="ru-RU" altLang="ru-RU" sz="2400" b="1" dirty="0" err="1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послетекстовом</a:t>
            </a:r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этапе?</a:t>
            </a:r>
            <a:endParaRPr lang="ru-RU" altLang="ru-RU" sz="2400" b="1" dirty="0" smtClean="0">
              <a:solidFill>
                <a:srgbClr val="13239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На этом этапе происходит преобразование полученной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в соответствии с целью дальнейшего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Приемы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преобразования текстовой информации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выбираются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характера текста и степени подготовки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учащихся.</a:t>
            </a:r>
          </a:p>
          <a:p>
            <a:pPr algn="ctr">
              <a:buFont typeface="Wingdings" pitchFamily="2" charset="2"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работы</a:t>
            </a:r>
          </a:p>
          <a:p>
            <a:pPr algn="just">
              <a:buFont typeface="+mj-lt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Составление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плана (сопоставление с  готовым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планом,  редактирование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плана и пр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algn="just">
              <a:buFont typeface="+mj-lt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Переформулирование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смысла (замена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построения предложений и др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algn="just">
              <a:buFont typeface="+mj-lt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Сопоставление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форм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 той же информации (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и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таблицы).</a:t>
            </a:r>
          </a:p>
          <a:p>
            <a:pPr algn="just">
              <a:buFont typeface="+mj-lt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Составление (восстановление, редактирование) схем, таблиц, алгоритмов сопоставление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готовым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алгоритмом.</a:t>
            </a:r>
          </a:p>
          <a:p>
            <a:pPr algn="just">
              <a:buFont typeface="+mj-lt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применение информации, полученной из текста.</a:t>
            </a:r>
          </a:p>
          <a:p>
            <a:pPr algn="just">
              <a:buFont typeface="+mj-lt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поиск дополнительной информации. 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97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1139825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теоретической информации </a:t>
            </a:r>
            <a:b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учебниках русского языка</a:t>
            </a:r>
            <a:endParaRPr lang="ru-RU" altLang="ru-RU" sz="2400" b="1" dirty="0" smtClean="0">
              <a:solidFill>
                <a:srgbClr val="13239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</a:p>
          <a:p>
            <a:pPr algn="ctr">
              <a:buFont typeface="Wingdings" pitchFamily="2" charset="2"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них всегда содержится описание способов действия, то есть инструкция)</a:t>
            </a:r>
          </a:p>
          <a:p>
            <a:pPr marL="0" indent="0">
              <a:buNone/>
            </a:pPr>
            <a:r>
              <a:rPr lang="ru-RU" sz="1600" dirty="0">
                <a:latin typeface="Times New Roman" charset="0"/>
                <a:ea typeface="Times New Roman" charset="0"/>
                <a:cs typeface="Times New Roman" charset="0"/>
              </a:rPr>
              <a:t>Чтобы </a:t>
            </a:r>
            <a:r>
              <a:rPr lang="ru-RU" sz="1600" b="1" dirty="0">
                <a:latin typeface="Times New Roman" charset="0"/>
                <a:ea typeface="Times New Roman" charset="0"/>
                <a:cs typeface="Times New Roman" charset="0"/>
              </a:rPr>
              <a:t>подобрать проверочное слово</a:t>
            </a:r>
            <a:r>
              <a:rPr lang="ru-RU" sz="1600" dirty="0">
                <a:latin typeface="Times New Roman" charset="0"/>
                <a:ea typeface="Times New Roman" charset="0"/>
                <a:cs typeface="Times New Roman" charset="0"/>
              </a:rPr>
              <a:t> для обозначения буквой </a:t>
            </a:r>
            <a:r>
              <a:rPr lang="ru-RU" sz="1600" b="1" dirty="0">
                <a:latin typeface="Times New Roman" charset="0"/>
                <a:ea typeface="Times New Roman" charset="0"/>
                <a:cs typeface="Times New Roman" charset="0"/>
              </a:rPr>
              <a:t>безударного гласного</a:t>
            </a:r>
            <a:r>
              <a:rPr lang="ru-RU" sz="1600" dirty="0">
                <a:latin typeface="Times New Roman" charset="0"/>
                <a:ea typeface="Times New Roman" charset="0"/>
                <a:cs typeface="Times New Roman" charset="0"/>
              </a:rPr>
              <a:t> звука в корне, надо:</a:t>
            </a:r>
          </a:p>
          <a:p>
            <a:pPr marL="0" indent="0">
              <a:buNone/>
            </a:pPr>
            <a:r>
              <a:rPr lang="ru-RU" sz="1600" dirty="0">
                <a:latin typeface="Times New Roman" charset="0"/>
                <a:ea typeface="Times New Roman" charset="0"/>
                <a:cs typeface="Times New Roman" charset="0"/>
              </a:rPr>
              <a:t>а) или изменить форму слова (</a:t>
            </a:r>
            <a:r>
              <a:rPr lang="ru-RU" sz="1600" i="1" dirty="0">
                <a:latin typeface="Times New Roman" charset="0"/>
                <a:ea typeface="Times New Roman" charset="0"/>
                <a:cs typeface="Times New Roman" charset="0"/>
              </a:rPr>
              <a:t>м</a:t>
            </a:r>
            <a:r>
              <a:rPr lang="ru-RU" sz="1600" b="1" i="1" dirty="0">
                <a:latin typeface="Times New Roman" charset="0"/>
                <a:ea typeface="Times New Roman" charset="0"/>
                <a:cs typeface="Times New Roman" charset="0"/>
              </a:rPr>
              <a:t>о</a:t>
            </a:r>
            <a:r>
              <a:rPr lang="ru-RU" sz="1600" i="1" dirty="0">
                <a:latin typeface="Times New Roman" charset="0"/>
                <a:ea typeface="Times New Roman" charset="0"/>
                <a:cs typeface="Times New Roman" charset="0"/>
              </a:rPr>
              <a:t>ря – м</a:t>
            </a:r>
            <a:r>
              <a:rPr lang="ru-RU" sz="1600" b="1" i="1" dirty="0">
                <a:latin typeface="Times New Roman" charset="0"/>
                <a:ea typeface="Times New Roman" charset="0"/>
                <a:cs typeface="Times New Roman" charset="0"/>
              </a:rPr>
              <a:t>о</a:t>
            </a:r>
            <a:r>
              <a:rPr lang="ru-RU" sz="1600" i="1" dirty="0">
                <a:latin typeface="Times New Roman" charset="0"/>
                <a:ea typeface="Times New Roman" charset="0"/>
                <a:cs typeface="Times New Roman" charset="0"/>
              </a:rPr>
              <a:t>ре, у м</a:t>
            </a:r>
            <a:r>
              <a:rPr lang="ru-RU" sz="1600" b="1" i="1" dirty="0">
                <a:latin typeface="Times New Roman" charset="0"/>
                <a:ea typeface="Times New Roman" charset="0"/>
                <a:cs typeface="Times New Roman" charset="0"/>
              </a:rPr>
              <a:t>о</a:t>
            </a:r>
            <a:r>
              <a:rPr lang="ru-RU" sz="1600" i="1" dirty="0">
                <a:latin typeface="Times New Roman" charset="0"/>
                <a:ea typeface="Times New Roman" charset="0"/>
                <a:cs typeface="Times New Roman" charset="0"/>
              </a:rPr>
              <a:t>ря</a:t>
            </a:r>
            <a:r>
              <a:rPr lang="ru-RU" sz="1600" dirty="0">
                <a:latin typeface="Times New Roman" charset="0"/>
                <a:ea typeface="Times New Roman" charset="0"/>
                <a:cs typeface="Times New Roman" charset="0"/>
              </a:rPr>
              <a:t>);</a:t>
            </a:r>
          </a:p>
          <a:p>
            <a:pPr marL="0" indent="0">
              <a:buNone/>
            </a:pPr>
            <a:r>
              <a:rPr lang="ru-RU" sz="1600" dirty="0">
                <a:latin typeface="Times New Roman" charset="0"/>
                <a:ea typeface="Times New Roman" charset="0"/>
                <a:cs typeface="Times New Roman" charset="0"/>
              </a:rPr>
              <a:t>б) или подобрать однокоренное слово (</a:t>
            </a:r>
            <a:r>
              <a:rPr lang="ru-RU" sz="1600" i="1" dirty="0">
                <a:latin typeface="Times New Roman" charset="0"/>
                <a:ea typeface="Times New Roman" charset="0"/>
                <a:cs typeface="Times New Roman" charset="0"/>
              </a:rPr>
              <a:t>тр</a:t>
            </a:r>
            <a:r>
              <a:rPr lang="ru-RU" sz="1600" b="1" i="1" dirty="0">
                <a:latin typeface="Times New Roman" charset="0"/>
                <a:ea typeface="Times New Roman" charset="0"/>
                <a:cs typeface="Times New Roman" charset="0"/>
              </a:rPr>
              <a:t>а</a:t>
            </a:r>
            <a:r>
              <a:rPr lang="ru-RU" sz="1600" i="1" dirty="0">
                <a:latin typeface="Times New Roman" charset="0"/>
                <a:ea typeface="Times New Roman" charset="0"/>
                <a:cs typeface="Times New Roman" charset="0"/>
              </a:rPr>
              <a:t>ва – тр</a:t>
            </a:r>
            <a:r>
              <a:rPr lang="ru-RU" sz="1600" b="1" i="1" dirty="0">
                <a:latin typeface="Times New Roman" charset="0"/>
                <a:ea typeface="Times New Roman" charset="0"/>
                <a:cs typeface="Times New Roman" charset="0"/>
              </a:rPr>
              <a:t>а</a:t>
            </a:r>
            <a:r>
              <a:rPr lang="ru-RU" sz="1600" i="1" dirty="0">
                <a:latin typeface="Times New Roman" charset="0"/>
                <a:ea typeface="Times New Roman" charset="0"/>
                <a:cs typeface="Times New Roman" charset="0"/>
              </a:rPr>
              <a:t>вка, з</a:t>
            </a:r>
            <a:r>
              <a:rPr lang="ru-RU" sz="1600" b="1" i="1" dirty="0">
                <a:latin typeface="Times New Roman" charset="0"/>
                <a:ea typeface="Times New Roman" charset="0"/>
                <a:cs typeface="Times New Roman" charset="0"/>
              </a:rPr>
              <a:t>е</a:t>
            </a:r>
            <a:r>
              <a:rPr lang="ru-RU" sz="1600" i="1" dirty="0">
                <a:latin typeface="Times New Roman" charset="0"/>
                <a:ea typeface="Times New Roman" charset="0"/>
                <a:cs typeface="Times New Roman" charset="0"/>
              </a:rPr>
              <a:t>леный – з</a:t>
            </a:r>
            <a:r>
              <a:rPr lang="ru-RU" sz="1600" b="1" i="1" dirty="0">
                <a:latin typeface="Times New Roman" charset="0"/>
                <a:ea typeface="Times New Roman" charset="0"/>
                <a:cs typeface="Times New Roman" charset="0"/>
              </a:rPr>
              <a:t>е</a:t>
            </a:r>
            <a:r>
              <a:rPr lang="ru-RU" sz="1600" i="1" dirty="0">
                <a:latin typeface="Times New Roman" charset="0"/>
                <a:ea typeface="Times New Roman" charset="0"/>
                <a:cs typeface="Times New Roman" charset="0"/>
              </a:rPr>
              <a:t>лень</a:t>
            </a:r>
            <a:r>
              <a:rPr lang="ru-RU" sz="1600" dirty="0">
                <a:latin typeface="Times New Roman" charset="0"/>
                <a:ea typeface="Times New Roman" charset="0"/>
                <a:cs typeface="Times New Roman" charset="0"/>
              </a:rPr>
              <a:t>)  так, чтобы </a:t>
            </a:r>
            <a:r>
              <a:rPr lang="ru-RU" sz="1600" b="1" dirty="0">
                <a:latin typeface="Times New Roman" charset="0"/>
                <a:ea typeface="Times New Roman" charset="0"/>
                <a:cs typeface="Times New Roman" charset="0"/>
              </a:rPr>
              <a:t>безударный гласный звук</a:t>
            </a:r>
            <a:r>
              <a:rPr lang="ru-RU" sz="1600" dirty="0">
                <a:latin typeface="Times New Roman" charset="0"/>
                <a:ea typeface="Times New Roman" charset="0"/>
                <a:cs typeface="Times New Roman" charset="0"/>
              </a:rPr>
              <a:t> в корне стал ударным</a:t>
            </a:r>
            <a:r>
              <a:rPr lang="ru-RU" sz="1600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marL="0" indent="0" algn="ctr">
              <a:buNone/>
            </a:pPr>
            <a:r>
              <a:rPr lang="ru-RU" sz="1600" b="1" dirty="0" smtClean="0">
                <a:latin typeface="Times New Roman" charset="0"/>
                <a:ea typeface="Times New Roman" charset="0"/>
                <a:cs typeface="Times New Roman" charset="0"/>
              </a:rPr>
              <a:t>Определения понятий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charset="0"/>
                <a:ea typeface="Times New Roman" charset="0"/>
                <a:cs typeface="Times New Roman" charset="0"/>
              </a:rPr>
              <a:t>Общая часть родственных слов называется </a:t>
            </a:r>
            <a:r>
              <a:rPr lang="ru-RU" sz="1600" b="1" dirty="0" smtClean="0">
                <a:latin typeface="Times New Roman" charset="0"/>
                <a:ea typeface="Times New Roman" charset="0"/>
                <a:cs typeface="Times New Roman" charset="0"/>
              </a:rPr>
              <a:t>корнем</a:t>
            </a:r>
            <a:r>
              <a:rPr lang="ru-RU" sz="1600" dirty="0" smtClean="0">
                <a:latin typeface="Times New Roman" charset="0"/>
                <a:ea typeface="Times New Roman" charset="0"/>
                <a:cs typeface="Times New Roman" charset="0"/>
              </a:rPr>
              <a:t>, поэтому родственные слова называются </a:t>
            </a:r>
            <a:r>
              <a:rPr lang="ru-RU" sz="1600" b="1" dirty="0" smtClean="0">
                <a:latin typeface="Times New Roman" charset="0"/>
                <a:ea typeface="Times New Roman" charset="0"/>
                <a:cs typeface="Times New Roman" charset="0"/>
              </a:rPr>
              <a:t>однокоренными</a:t>
            </a:r>
            <a:r>
              <a:rPr lang="ru-RU" sz="1600" dirty="0" smtClean="0">
                <a:latin typeface="Times New Roman" charset="0"/>
                <a:ea typeface="Times New Roman" charset="0"/>
                <a:cs typeface="Times New Roman" charset="0"/>
              </a:rPr>
              <a:t>. 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charset="0"/>
                <a:ea typeface="Times New Roman" charset="0"/>
                <a:cs typeface="Times New Roman" charset="0"/>
              </a:rPr>
              <a:t>Корень </a:t>
            </a:r>
            <a:r>
              <a:rPr lang="ru-RU" sz="1600" dirty="0" smtClean="0">
                <a:latin typeface="Times New Roman" charset="0"/>
                <a:ea typeface="Times New Roman" charset="0"/>
                <a:cs typeface="Times New Roman" charset="0"/>
              </a:rPr>
              <a:t>– это самая главная часть в слове. В ней заключено общее лексическое значение всех однокоренных слов. </a:t>
            </a:r>
          </a:p>
          <a:p>
            <a:pPr marL="0" indent="0" algn="ctr">
              <a:buNone/>
            </a:pPr>
            <a:r>
              <a:rPr lang="ru-RU" sz="1600" b="1" dirty="0" smtClean="0">
                <a:latin typeface="Times New Roman" charset="0"/>
                <a:ea typeface="Times New Roman" charset="0"/>
                <a:cs typeface="Times New Roman" charset="0"/>
              </a:rPr>
              <a:t>Сведения о языке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charset="0"/>
                <a:ea typeface="Times New Roman" charset="0"/>
                <a:cs typeface="Times New Roman" charset="0"/>
              </a:rPr>
              <a:t>В рубрике </a:t>
            </a:r>
            <a:r>
              <a:rPr lang="ru-RU" sz="1600" b="1" dirty="0" smtClean="0">
                <a:latin typeface="Times New Roman" charset="0"/>
                <a:ea typeface="Times New Roman" charset="0"/>
                <a:cs typeface="Times New Roman" charset="0"/>
              </a:rPr>
              <a:t>Вспомните! </a:t>
            </a:r>
            <a:r>
              <a:rPr lang="ru-RU" sz="1600" dirty="0" smtClean="0">
                <a:latin typeface="Times New Roman" charset="0"/>
                <a:ea typeface="Times New Roman" charset="0"/>
                <a:cs typeface="Times New Roman" charset="0"/>
              </a:rPr>
              <a:t>При произнесении слова в нем можно выделить слоги. Слог состоит из одного или нескольких звуков. В слоге обязательно есть гласный звук. В слове столько слогов, сколько в нем гласных звуков. </a:t>
            </a:r>
          </a:p>
          <a:p>
            <a:pPr marL="0" indent="0">
              <a:buNone/>
            </a:pPr>
            <a:endParaRPr lang="ru-RU" sz="1800" b="1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endParaRPr lang="ru-RU" sz="18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endParaRPr lang="ru-RU" altLang="ru-RU" sz="1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60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1139825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 fontScale="92500" lnSpcReduction="10000"/>
          </a:bodyPr>
          <a:lstStyle/>
          <a:p>
            <a:pPr lvl="0" algn="just">
              <a:buFont typeface="+mj-lt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Волкова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Л. Б. Научный текст как объект изучения и обучения // Основы научной речи / под ред. В. В. Химика, </a:t>
            </a:r>
            <a:r>
              <a:rPr lang="de-DE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Волковой. – М., 2003. - 272 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buFont typeface="+mj-lt"/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Г. Г. Как учить школьников работать с учебником. - М., 1987.</a:t>
            </a:r>
          </a:p>
          <a:p>
            <a:pPr marL="609600" indent="-609600">
              <a:buFont typeface="Garamond" charset="0"/>
              <a:buAutoNum type="arabicPeriod"/>
            </a:pPr>
            <a:r>
              <a:rPr lang="ru-RU" altLang="x-none" sz="1800" dirty="0" err="1" smtClean="0">
                <a:latin typeface="Times New Roman" charset="0"/>
                <a:ea typeface="Times New Roman" charset="0"/>
                <a:cs typeface="Times New Roman" charset="0"/>
              </a:rPr>
              <a:t>Граник</a:t>
            </a:r>
            <a:r>
              <a:rPr lang="ru-RU" altLang="x-none" sz="18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Г.Г.,  Концевая Л.А., Бондаренко С.М. Учебник в руках у школьника. – М., 1975.</a:t>
            </a:r>
          </a:p>
          <a:p>
            <a:pPr marL="609600" indent="-609600">
              <a:buFont typeface="Garamond" charset="0"/>
              <a:buAutoNum type="arabicPeriod"/>
            </a:pPr>
            <a:r>
              <a:rPr lang="ru-RU" altLang="x-none" sz="1800" dirty="0" err="1">
                <a:latin typeface="Times New Roman" charset="0"/>
                <a:ea typeface="Times New Roman" charset="0"/>
                <a:cs typeface="Times New Roman" charset="0"/>
              </a:rPr>
              <a:t>Граник</a:t>
            </a: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 Г.Г., Бондаренко С.М., Концевая Л.А. Когда книга учит. – М., 1988.</a:t>
            </a:r>
          </a:p>
          <a:p>
            <a:pPr marL="609600" indent="-609600">
              <a:buFont typeface="Garamond" charset="0"/>
              <a:buAutoNum type="arabicPeriod"/>
            </a:pP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Клименко </a:t>
            </a:r>
            <a:r>
              <a:rPr lang="ru-RU" altLang="x-none" sz="1800" dirty="0" smtClean="0">
                <a:latin typeface="Times New Roman" charset="0"/>
                <a:ea typeface="Times New Roman" charset="0"/>
                <a:cs typeface="Times New Roman" charset="0"/>
              </a:rPr>
              <a:t>Л. В. </a:t>
            </a: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Методы и приемы диалога с текстом. </a:t>
            </a:r>
            <a:r>
              <a:rPr lang="en-US" altLang="x-none" sz="1800" dirty="0"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https://</a:t>
            </a:r>
            <a:r>
              <a:rPr lang="en-US" altLang="x-none" sz="1800" dirty="0" smtClean="0"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www.metod-kopilka.ru/metodi-i-priemi-dialoga-s-tekstom-61254.html</a:t>
            </a:r>
            <a:endParaRPr lang="ru-RU" altLang="x-none" sz="1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609600" lvl="0" indent="-609600">
              <a:buFont typeface="Garamond" charset="0"/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Кусова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М.Л.,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Храмкова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Е.Ю. Формирование у младших школьников умений работать с учебно-научным текстом на уроках предметной области «Окружающий мир»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 Педагогическое образование в России. – 2011, № 2. –   С. 182-188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 typeface="Garamond" charset="0"/>
              <a:buAutoNum type="arabicPeriod"/>
            </a:pPr>
            <a:r>
              <a:rPr lang="ru-RU" altLang="x-none" sz="1800" dirty="0" smtClean="0">
                <a:latin typeface="Times New Roman" charset="0"/>
                <a:ea typeface="Times New Roman" charset="0"/>
                <a:cs typeface="Times New Roman" charset="0"/>
              </a:rPr>
              <a:t>Малявина </a:t>
            </a: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Т.П. Диалог с учебно-научным текстом как основная форма работы с учебником в старших классах</a:t>
            </a:r>
            <a:r>
              <a:rPr lang="en-US" altLang="x-none" sz="1800" dirty="0">
                <a:latin typeface="Times New Roman" charset="0"/>
                <a:ea typeface="Times New Roman" charset="0"/>
                <a:cs typeface="Times New Roman" charset="0"/>
              </a:rPr>
              <a:t>//</a:t>
            </a: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Русский язык в школе, 2014. </a:t>
            </a:r>
            <a:endParaRPr lang="ru-RU" altLang="x-none" sz="18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609600" indent="-609600">
              <a:buFont typeface="Garamond" charset="0"/>
              <a:buAutoNum type="arabicPeriod"/>
            </a:pPr>
            <a:r>
              <a:rPr lang="ru-RU" alt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Цукерман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Г.А., Ковалева Г.С., Кузнецова М.И. Хорошо ли читают российские школьники? // Вопросы образования. -  2007. - № 4. - С. 240–266.</a:t>
            </a:r>
            <a:endParaRPr lang="ru-RU" altLang="x-none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609600" indent="-609600">
              <a:buFont typeface="Garamond" charset="0"/>
              <a:buAutoNum type="arabicPeriod"/>
            </a:pPr>
            <a:endParaRPr lang="ru-RU" altLang="x-none" sz="1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+mj-lt"/>
              <a:buAutoNum type="arabicPeriod"/>
            </a:pP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 typeface="+mj-lt"/>
              <a:buAutoNum type="arabicPeriod"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None/>
            </a:pP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45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32656"/>
            <a:ext cx="8229600" cy="1139825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обсуждения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часто на ваших уроках звучит задание: Прочитайте текст (текст правила, текст задачи, теоретических сведений, текст параграфа и т.п.).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обычно читается текст: вслух или про себя?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Даются ли какие-то задания до чтения текста? Как мотивируется обращение учеников к тексту? 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ли анализ подобных текстов на уроке? Если проводится, то какие вопросы и задания для этого используются?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проверяется понимание текста учебника? 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организуется работа по применению знаний, полученных из текста?</a:t>
            </a:r>
          </a:p>
        </p:txBody>
      </p:sp>
    </p:spTree>
    <p:extLst>
      <p:ext uri="{BB962C8B-B14F-4D97-AF65-F5344CB8AC3E}">
        <p14:creationId xmlns:p14="http://schemas.microsoft.com/office/powerpoint/2010/main" val="16470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1139825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важно научить школьников работать с учебным и учебно-научным текстом?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just">
              <a:buNone/>
            </a:pPr>
            <a:r>
              <a:rPr lang="ru-RU" altLang="ru-RU" sz="3200" dirty="0" smtClean="0"/>
              <a:t>  </a:t>
            </a:r>
            <a:r>
              <a:rPr lang="ru-RU" altLang="ru-RU" sz="3200" dirty="0" smtClean="0">
                <a:latin typeface="Arial" charset="0"/>
              </a:rPr>
              <a:t>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При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переходе в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основную школу «начинается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для обучения —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письменных текстов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основного ресурса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самообразования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(Г.А.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Цукерман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Г.С. Ковалева, 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М.И.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Кузнецова).</a:t>
            </a:r>
          </a:p>
          <a:p>
            <a:pPr algn="just"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2. Работа с научным текстом вызывает у школьников большие трудности, чем с художественным. </a:t>
            </a:r>
          </a:p>
          <a:p>
            <a:pPr algn="just"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4. Методический аппарат учебников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всегда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организацию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смыслового чтения учебно-научного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текста.</a:t>
            </a:r>
          </a:p>
          <a:p>
            <a:pPr algn="just"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3.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смысловому чтению предусмотрено требованиями ФГОС.</a:t>
            </a:r>
          </a:p>
          <a:p>
            <a:pPr algn="just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algn="just"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свете реализации требований системно-</a:t>
            </a:r>
            <a:r>
              <a:rPr lang="ru-RU" alt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деятельностного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подхода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образовании 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обучении чтению научных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 учащиеся должны овладеть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рациональными приемами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извлечения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переработки текстовой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информации. </a:t>
            </a: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35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6320"/>
            <a:ext cx="8229600" cy="102393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x-none" sz="3200" b="1" dirty="0">
                <a:solidFill>
                  <a:srgbClr val="FF9900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ru-RU" altLang="x-none" sz="3200" b="1" dirty="0">
                <a:solidFill>
                  <a:srgbClr val="FF99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altLang="x-none" sz="3200" b="1" dirty="0">
                <a:solidFill>
                  <a:srgbClr val="FF9900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ru-RU" altLang="x-none" sz="3200" b="1" dirty="0">
                <a:solidFill>
                  <a:srgbClr val="FF99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altLang="x-none" sz="3200" b="1" dirty="0">
                <a:solidFill>
                  <a:srgbClr val="FF9900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ru-RU" altLang="x-none" sz="3200" b="1" dirty="0">
                <a:solidFill>
                  <a:srgbClr val="FF99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altLang="x-none" sz="27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 НОО </a:t>
            </a:r>
            <a:br>
              <a:rPr lang="ru-RU" altLang="x-none" sz="27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x-none" sz="27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содержание </a:t>
            </a:r>
            <a:r>
              <a:rPr lang="ru-RU" altLang="x-none" sz="27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</a:t>
            </a:r>
            <a:br>
              <a:rPr lang="ru-RU" altLang="x-none" sz="27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x-none" sz="27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x-none" sz="27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x-none" sz="2800" b="1" dirty="0" smtClean="0">
                <a:solidFill>
                  <a:srgbClr val="FF9900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ru-RU" altLang="x-none" sz="2800" b="1" dirty="0" smtClean="0">
                <a:solidFill>
                  <a:srgbClr val="FF99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endParaRPr lang="ru-RU" altLang="x-none" sz="2800" b="1" dirty="0">
              <a:solidFill>
                <a:srgbClr val="FF99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29600" cy="41148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Font typeface="Wingdings" charset="2"/>
              <a:buNone/>
            </a:pPr>
            <a:r>
              <a:rPr lang="ru-RU" altLang="x-none" sz="1800" b="1" dirty="0">
                <a:latin typeface="Times New Roman" charset="0"/>
                <a:ea typeface="Times New Roman" charset="0"/>
                <a:cs typeface="Times New Roman" charset="0"/>
              </a:rPr>
              <a:t>Из перечня УУД:</a:t>
            </a:r>
            <a:endParaRPr lang="ru-RU" altLang="x-none" sz="1800" dirty="0"/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смысловое чтение познавательных текстов;</a:t>
            </a:r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поиск информации для выполнения учебных заданий.</a:t>
            </a:r>
          </a:p>
          <a:p>
            <a:pPr marL="0" indent="0" eaLnBrk="1" hangingPunct="1">
              <a:lnSpc>
                <a:spcPct val="90000"/>
              </a:lnSpc>
              <a:buFont typeface="Wingdings" charset="2"/>
              <a:buNone/>
            </a:pPr>
            <a:endParaRPr lang="ru-RU" altLang="x-none" sz="18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charset="2"/>
              <a:buNone/>
            </a:pPr>
            <a:r>
              <a:rPr lang="ru-RU" altLang="x-none" sz="1800" dirty="0" smtClean="0">
                <a:latin typeface="Times New Roman" charset="0"/>
                <a:ea typeface="Times New Roman" charset="0"/>
                <a:cs typeface="Times New Roman" charset="0"/>
              </a:rPr>
              <a:t>Из </a:t>
            </a: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содержания </a:t>
            </a:r>
            <a:r>
              <a:rPr lang="ru-RU" altLang="x-none" sz="1800" b="1" dirty="0">
                <a:latin typeface="Times New Roman" charset="0"/>
                <a:ea typeface="Times New Roman" charset="0"/>
                <a:cs typeface="Times New Roman" charset="0"/>
              </a:rPr>
              <a:t>ВПР </a:t>
            </a: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(с 2015-2016 </a:t>
            </a:r>
            <a:r>
              <a:rPr lang="ru-RU" altLang="x-none" sz="1800" dirty="0" err="1">
                <a:latin typeface="Times New Roman" charset="0"/>
                <a:ea typeface="Times New Roman" charset="0"/>
                <a:cs typeface="Times New Roman" charset="0"/>
              </a:rPr>
              <a:t>уч.года</a:t>
            </a: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): </a:t>
            </a:r>
          </a:p>
          <a:p>
            <a:pPr marL="0" indent="0" eaLnBrk="1" hangingPunct="1">
              <a:lnSpc>
                <a:spcPct val="90000"/>
              </a:lnSpc>
              <a:buFont typeface="Wingdings" charset="2"/>
              <a:buNone/>
            </a:pP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Задания, связанные с поиском информации в научно-познавательном тексте, ее пониманием, интерпретацией.</a:t>
            </a:r>
          </a:p>
          <a:p>
            <a:pPr marL="0" indent="0" eaLnBrk="1" hangingPunct="1">
              <a:lnSpc>
                <a:spcPct val="90000"/>
              </a:lnSpc>
              <a:buFont typeface="Wingdings" charset="2"/>
              <a:buNone/>
            </a:pP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Задания ВПР для 4 класса в текущем учебном году предполагали выявление следующих </a:t>
            </a:r>
            <a:r>
              <a:rPr lang="ru-RU" altLang="x-none" sz="1800" dirty="0" err="1">
                <a:latin typeface="Times New Roman" charset="0"/>
                <a:ea typeface="Times New Roman" charset="0"/>
                <a:cs typeface="Times New Roman" charset="0"/>
              </a:rPr>
              <a:t>метапредметных</a:t>
            </a:r>
            <a:r>
              <a:rPr lang="ru-RU" altLang="x-none" sz="1800" dirty="0">
                <a:latin typeface="Times New Roman" charset="0"/>
                <a:ea typeface="Times New Roman" charset="0"/>
                <a:cs typeface="Times New Roman" charset="0"/>
              </a:rPr>
              <a:t> результатов:</a:t>
            </a:r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ru-RU" altLang="x-none" sz="1600" dirty="0">
                <a:latin typeface="Times New Roman" charset="0"/>
                <a:ea typeface="Times New Roman" charset="0"/>
                <a:cs typeface="Times New Roman" charset="0"/>
              </a:rPr>
              <a:t>умение соотносить факты с общей идеей текста, устанавливать простые связи, не показанные в тексте напрямую; </a:t>
            </a:r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ru-RU" altLang="x-none" sz="1600" dirty="0">
                <a:latin typeface="Times New Roman" charset="0"/>
                <a:ea typeface="Times New Roman" charset="0"/>
                <a:cs typeface="Times New Roman" charset="0"/>
              </a:rPr>
              <a:t>умение формулировать несложные выводы, основываясь на тексте; умение находить аргументы, подтверждающие вывод; </a:t>
            </a:r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ru-RU" altLang="x-none" sz="1600" dirty="0">
                <a:latin typeface="Times New Roman" charset="0"/>
                <a:ea typeface="Times New Roman" charset="0"/>
                <a:cs typeface="Times New Roman" charset="0"/>
              </a:rPr>
              <a:t>умение сопоставлять и обобщать содержащуюся в разных частях текста информацию; </a:t>
            </a:r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ru-RU" altLang="x-none" sz="1600" dirty="0">
                <a:latin typeface="Times New Roman" charset="0"/>
                <a:ea typeface="Times New Roman" charset="0"/>
                <a:cs typeface="Times New Roman" charset="0"/>
              </a:rPr>
              <a:t>умение преобразовывать информацию из одной формы в другую.</a:t>
            </a:r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endParaRPr lang="ru-RU" altLang="x-none" sz="16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endParaRPr lang="ru-RU" altLang="x-none" sz="16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charset="2"/>
              <a:buNone/>
            </a:pPr>
            <a:endParaRPr lang="ru-RU" altLang="x-none" sz="20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endParaRPr lang="ru-RU" altLang="x-none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endParaRPr lang="ru-RU" altLang="x-none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charset="2"/>
              <a:buChar char="§"/>
            </a:pPr>
            <a:endParaRPr lang="ru-RU" altLang="x-none" sz="2000" dirty="0"/>
          </a:p>
          <a:p>
            <a:pPr marL="0" indent="0" eaLnBrk="1" hangingPunct="1">
              <a:lnSpc>
                <a:spcPct val="90000"/>
              </a:lnSpc>
              <a:buFontTx/>
              <a:buAutoNum type="arabicParenR"/>
            </a:pPr>
            <a:endParaRPr lang="ru-RU" altLang="x-none" sz="2000" dirty="0"/>
          </a:p>
          <a:p>
            <a:pPr marL="0" indent="0" eaLnBrk="1" hangingPunct="1">
              <a:lnSpc>
                <a:spcPct val="90000"/>
              </a:lnSpc>
              <a:buFontTx/>
              <a:buAutoNum type="arabicParenR"/>
            </a:pPr>
            <a:endParaRPr lang="ru-RU" altLang="x-none" sz="2000" dirty="0"/>
          </a:p>
        </p:txBody>
      </p:sp>
    </p:spTree>
    <p:extLst>
      <p:ext uri="{BB962C8B-B14F-4D97-AF65-F5344CB8AC3E}">
        <p14:creationId xmlns:p14="http://schemas.microsoft.com/office/powerpoint/2010/main" val="1351281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1139825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учебно-научного текста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Учебно-научный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информативен.</a:t>
            </a:r>
          </a:p>
          <a:p>
            <a:pPr algn="just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 с тремя субъектами: </a:t>
            </a: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автором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учебно-научного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текста, отбирающим информацию, необходимую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с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зрения овладения учебной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дисциплиной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адресатом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 во многом определяют содержание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учебно-научного текста;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учителем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включенным в процесс освоения школьником </a:t>
            </a:r>
          </a:p>
          <a:p>
            <a:pPr algn="just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содержания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учебно-научного текста. </a:t>
            </a: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Роль учителя связана с организацией трех этапов работы с текстом:                 1) до чтения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(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дотекстовый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2) во время чтения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(анализ текста);</a:t>
            </a: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3) после чтения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(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послетекстовый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None/>
            </a:pP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59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113982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мотивировать обращение ученика </a:t>
            </a:r>
            <a:b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тексту учебника </a:t>
            </a:r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помочь в нем сориентироваться (</a:t>
            </a:r>
            <a:r>
              <a:rPr lang="ru-RU" altLang="ru-RU" sz="2400" b="1" dirty="0" err="1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дотекстовая</a:t>
            </a:r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работа)?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None/>
            </a:pPr>
            <a:r>
              <a:rPr lang="ru-RU" alt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Помочь осознать </a:t>
            </a:r>
            <a:r>
              <a:rPr lang="ru-RU" alt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обращения </a:t>
            </a:r>
            <a:r>
              <a:rPr lang="ru-RU" alt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тексту. </a:t>
            </a:r>
          </a:p>
          <a:p>
            <a:pPr algn="just">
              <a:buFont typeface="Wingdings" pitchFamily="2" charset="2"/>
              <a:buNone/>
            </a:pPr>
            <a:r>
              <a:rPr lang="ru-RU" alt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2. Создать </a:t>
            </a:r>
            <a:r>
              <a:rPr lang="ru-RU" alt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установку на восприятие </a:t>
            </a:r>
            <a:r>
              <a:rPr lang="ru-RU" alt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текста.</a:t>
            </a:r>
          </a:p>
          <a:p>
            <a:pPr algn="just">
              <a:buFont typeface="Wingdings" pitchFamily="2" charset="2"/>
              <a:buNone/>
            </a:pPr>
            <a:r>
              <a:rPr lang="ru-RU" alt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3. Помочь осуществить </a:t>
            </a:r>
            <a:r>
              <a:rPr lang="ru-RU" alt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первичную ориентировку </a:t>
            </a:r>
            <a:r>
              <a:rPr lang="ru-RU" alt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тексте.</a:t>
            </a:r>
          </a:p>
          <a:p>
            <a:pPr algn="ctr">
              <a:buFont typeface="Wingdings" pitchFamily="2" charset="2"/>
              <a:buNone/>
            </a:pPr>
            <a:endParaRPr lang="ru-RU" alt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alt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работы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Прогнозирование содержания текста по заголовку.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заголовка с выделением неизвестных слов. 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Формулирование вопросов к тексту на основе заголовка.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вида текста по его назначению (инструкция, сообщение, образец рассуждения и т.д.).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Просмотровое чтение с целью предварительной ориентировки в тексте (выяснение того, сколько абзацев, частей,  есть ли части, оформленные особым образом, нахождение ключевых слов). 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из предложенных вопросов того вопроса, на которые нет ответа в тексте. </a:t>
            </a:r>
          </a:p>
          <a:p>
            <a:pPr algn="just">
              <a:buFont typeface="Wingdings" pitchFamily="2" charset="2"/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8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>
          <a:xfrm>
            <a:off x="466725" y="6350"/>
            <a:ext cx="8567738" cy="1622425"/>
          </a:xfrm>
        </p:spPr>
        <p:txBody>
          <a:bodyPr>
            <a:normAutofit fontScale="90000"/>
          </a:bodyPr>
          <a:lstStyle/>
          <a:p>
            <a:r>
              <a:rPr lang="ru-RU" altLang="x-none" sz="24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Прогнозирование содержания текста </a:t>
            </a:r>
            <a:br>
              <a:rPr lang="ru-RU" altLang="x-none" sz="24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x-none" sz="24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x-none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заголовку</a:t>
            </a:r>
            <a:r>
              <a:rPr lang="ru-RU" altLang="x-none" sz="24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 класс) </a:t>
            </a:r>
            <a:r>
              <a:rPr lang="ru-RU" altLang="x-none" sz="24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x-none" sz="24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x-none" sz="16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1. </a:t>
            </a:r>
            <a:r>
              <a:rPr lang="ru-RU" altLang="x-none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Предположите по заголовку, о чем текст.</a:t>
            </a:r>
            <a:br>
              <a:rPr lang="ru-RU" altLang="x-none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altLang="x-none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2. Предположите, у какой птицы самый длинный язык.</a:t>
            </a:r>
            <a:r>
              <a:rPr lang="ru-RU" altLang="x-none" sz="2000" b="1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ru-RU" altLang="x-none" sz="2000" b="1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altLang="x-none" sz="2000" b="1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ru-RU" altLang="x-none" sz="2000" b="1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45058" name="Picture 3" descr="Липкая ленточ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349500"/>
            <a:ext cx="6192838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016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2408238"/>
          </a:xfrm>
        </p:spPr>
        <p:txBody>
          <a:bodyPr/>
          <a:lstStyle/>
          <a:p>
            <a:pPr algn="ctr"/>
            <a:r>
              <a:rPr lang="ru-RU" altLang="x-none" sz="22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из предложенных вопросов того вопроса, </a:t>
            </a:r>
            <a:br>
              <a:rPr lang="ru-RU" altLang="x-none" sz="22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x-none" sz="22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который нет ответа в тексте</a:t>
            </a:r>
            <a:br>
              <a:rPr lang="ru-RU" altLang="x-none" sz="22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x-none" sz="22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класс)</a:t>
            </a:r>
            <a:br>
              <a:rPr lang="ru-RU" altLang="x-none" sz="22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x-none" sz="22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x-none" sz="2200" b="1" dirty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x-none" sz="2400" b="1" dirty="0">
                <a:solidFill>
                  <a:srgbClr val="FF9900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ru-RU" altLang="x-none" sz="2400" b="1" dirty="0">
                <a:solidFill>
                  <a:srgbClr val="FF99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altLang="x-none" sz="2800" b="1" i="1" dirty="0"/>
              <a:t>- </a:t>
            </a:r>
            <a:r>
              <a:rPr lang="ru-RU" altLang="x-none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Прочитайте текст и найдите вопрос, на который нет ответа в тексте.</a:t>
            </a:r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>
          <a:xfrm>
            <a:off x="323850" y="4508500"/>
            <a:ext cx="9577388" cy="3241675"/>
          </a:xfrm>
        </p:spPr>
        <p:txBody>
          <a:bodyPr/>
          <a:lstStyle/>
          <a:p>
            <a:pPr marL="0" indent="0">
              <a:buFont typeface="Wingdings" charset="2"/>
              <a:buNone/>
            </a:pPr>
            <a:r>
              <a:rPr lang="ru-RU" altLang="x-none" sz="2000">
                <a:latin typeface="Times New Roman" charset="0"/>
                <a:ea typeface="Times New Roman" charset="0"/>
                <a:cs typeface="Times New Roman" charset="0"/>
              </a:rPr>
              <a:t>1. Как выглядит жаворонок?</a:t>
            </a:r>
          </a:p>
          <a:p>
            <a:pPr marL="0" indent="0">
              <a:buFont typeface="Wingdings" charset="2"/>
              <a:buNone/>
            </a:pPr>
            <a:r>
              <a:rPr lang="ru-RU" altLang="x-none" sz="2000">
                <a:latin typeface="Times New Roman" charset="0"/>
                <a:ea typeface="Times New Roman" charset="0"/>
                <a:cs typeface="Times New Roman" charset="0"/>
              </a:rPr>
              <a:t>2. Где гнездятся жаворонки?</a:t>
            </a:r>
          </a:p>
          <a:p>
            <a:pPr marL="0" indent="0">
              <a:buFont typeface="Wingdings" charset="2"/>
              <a:buNone/>
            </a:pPr>
            <a:r>
              <a:rPr lang="ru-RU" altLang="x-none" sz="2000">
                <a:latin typeface="Times New Roman" charset="0"/>
                <a:ea typeface="Times New Roman" charset="0"/>
                <a:cs typeface="Times New Roman" charset="0"/>
              </a:rPr>
              <a:t>3.Чем питаются жаворонки?</a:t>
            </a:r>
          </a:p>
          <a:p>
            <a:pPr marL="0" indent="0">
              <a:buFont typeface="Wingdings" charset="2"/>
              <a:buNone/>
            </a:pPr>
            <a:r>
              <a:rPr lang="ru-RU" altLang="x-none" sz="2000">
                <a:latin typeface="Times New Roman" charset="0"/>
                <a:ea typeface="Times New Roman" charset="0"/>
                <a:cs typeface="Times New Roman" charset="0"/>
              </a:rPr>
              <a:t>4. Когда можно услышать жаворонка?</a:t>
            </a:r>
          </a:p>
          <a:p>
            <a:pPr marL="0" indent="0">
              <a:buFont typeface="Wingdings" charset="2"/>
              <a:buNone/>
            </a:pPr>
            <a:r>
              <a:rPr lang="ru-RU" altLang="x-none" sz="2000">
                <a:latin typeface="Times New Roman" charset="0"/>
                <a:ea typeface="Times New Roman" charset="0"/>
                <a:cs typeface="Times New Roman" charset="0"/>
              </a:rPr>
              <a:t>5. Какое имеет отношение к птичке печенье «Жаворонки»?</a:t>
            </a:r>
          </a:p>
          <a:p>
            <a:pPr marL="0" indent="0">
              <a:buFont typeface="Wingdings" charset="2"/>
              <a:buNone/>
            </a:pPr>
            <a:r>
              <a:rPr lang="ru-RU" altLang="x-none" sz="4000" i="1">
                <a:latin typeface="Garamond" charset="0"/>
              </a:rPr>
              <a:t>______________________________</a:t>
            </a:r>
          </a:p>
        </p:txBody>
      </p:sp>
      <p:pic>
        <p:nvPicPr>
          <p:cNvPr id="46083" name="Picture 2" descr="жаворо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575" y="2420938"/>
            <a:ext cx="5051425" cy="286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420938"/>
            <a:ext cx="2487613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229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1139825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организовать работу на этапе </a:t>
            </a:r>
            <a:b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13239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восприятия и анализа текста?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Используется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изучающее чтение с использованием приемов смысловой обработки читаемого. </a:t>
            </a:r>
          </a:p>
          <a:p>
            <a:pPr algn="ctr">
              <a:buFont typeface="Wingdings" pitchFamily="2" charset="2"/>
              <a:buNone/>
            </a:pPr>
            <a:endParaRPr lang="ru-RU" alt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 приемы работы</a:t>
            </a:r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темы,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микротем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вопросов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тексту и его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частям.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ключевых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слов.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текста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части.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тексте известного и нового. </a:t>
            </a: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Уточнение вида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по его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назначению и организация дальнейшей работы с учетом вида текста. 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теоретической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иллюстративной частей (примеров) с ориентацией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вербальные или графические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сигналы.</a:t>
            </a:r>
          </a:p>
          <a:p>
            <a:pPr algn="just">
              <a:buFont typeface="Wingdings" pitchFamily="2" charset="2"/>
              <a:buAutoNum type="arabicPeriod"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примеров, иллюстраций к тексту, установление связи с теорией.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60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</TotalTime>
  <Words>1130</Words>
  <Application>Microsoft Macintosh PowerPoint</Application>
  <PresentationFormat>Экран (4:3)</PresentationFormat>
  <Paragraphs>132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Garamond</vt:lpstr>
      <vt:lpstr>Times New Roman</vt:lpstr>
      <vt:lpstr>Wingdings</vt:lpstr>
      <vt:lpstr>Arial</vt:lpstr>
      <vt:lpstr>Тема Office</vt:lpstr>
      <vt:lpstr>Учебно-научный текст на уроках  в начальной и основной школе</vt:lpstr>
      <vt:lpstr>Вопросы для обсуждения</vt:lpstr>
      <vt:lpstr>Почему важно научить школьников работать с учебным и учебно-научным текстом?</vt:lpstr>
      <vt:lpstr>   Планируемые результаты НОО  и содержание ВПР   </vt:lpstr>
      <vt:lpstr>Особенности учебно-научного текста </vt:lpstr>
      <vt:lpstr>Как мотивировать обращение ученика  к тексту учебника и помочь в нем сориентироваться (дотекстовая работа)?</vt:lpstr>
      <vt:lpstr>Прогнозирование содержания текста  по заголовку (1 класс)  1. Предположите по заголовку, о чем текст. 2. Предположите, у какой птицы самый длинный язык.  </vt:lpstr>
      <vt:lpstr>Выбор из предложенных вопросов того вопроса,  на который нет ответа в тексте (1 класс)   - Прочитайте текст и найдите вопрос, на который нет ответа в тексте.</vt:lpstr>
      <vt:lpstr>Как организовать работу на этапе  восприятия и анализа текста?</vt:lpstr>
      <vt:lpstr>Как организовать работу на послетекстовом этапе?</vt:lpstr>
      <vt:lpstr>Виды теоретической информации  в учебниках русского языка</vt:lpstr>
      <vt:lpstr>Список литературы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Научный и учебно-научный текст на уроках в начальной и основной школе</dc:title>
  <dc:creator>Lena</dc:creator>
  <cp:lastModifiedBy>пользователь Microsoft Office</cp:lastModifiedBy>
  <cp:revision>33</cp:revision>
  <dcterms:created xsi:type="dcterms:W3CDTF">2017-01-08T14:42:21Z</dcterms:created>
  <dcterms:modified xsi:type="dcterms:W3CDTF">2022-11-01T19:49:20Z</dcterms:modified>
</cp:coreProperties>
</file>