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63" r:id="rId2"/>
    <p:sldId id="531" r:id="rId3"/>
    <p:sldId id="525" r:id="rId4"/>
    <p:sldId id="526" r:id="rId5"/>
    <p:sldId id="527" r:id="rId6"/>
    <p:sldId id="528" r:id="rId7"/>
    <p:sldId id="529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279" r:id="rId18"/>
    <p:sldId id="510" r:id="rId19"/>
    <p:sldId id="511" r:id="rId20"/>
    <p:sldId id="512" r:id="rId21"/>
    <p:sldId id="513" r:id="rId22"/>
    <p:sldId id="514" r:id="rId23"/>
    <p:sldId id="515" r:id="rId24"/>
    <p:sldId id="301" r:id="rId25"/>
    <p:sldId id="302" r:id="rId26"/>
    <p:sldId id="535" r:id="rId27"/>
    <p:sldId id="532" r:id="rId28"/>
    <p:sldId id="533" r:id="rId29"/>
    <p:sldId id="534" r:id="rId30"/>
    <p:sldId id="536" r:id="rId31"/>
    <p:sldId id="537" r:id="rId32"/>
    <p:sldId id="538" r:id="rId33"/>
    <p:sldId id="53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2FD8A-6C6C-49DB-91FC-E7E144D26D71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5905576-4AC9-4DC2-8B8E-453DF5DCA5A2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контроль</a:t>
          </a:r>
        </a:p>
      </dgm:t>
    </dgm:pt>
    <dgm:pt modelId="{8AD7A9E6-4FD8-4300-B98F-0CF0DF6DC0F9}" type="parTrans" cxnId="{C6077F97-CA28-4E28-A6E4-957073E4A0CB}">
      <dgm:prSet/>
      <dgm:spPr/>
      <dgm:t>
        <a:bodyPr/>
        <a:lstStyle/>
        <a:p>
          <a:endParaRPr lang="ru-RU"/>
        </a:p>
      </dgm:t>
    </dgm:pt>
    <dgm:pt modelId="{8D485A05-005B-4D35-B612-CB9E947AA8BF}" type="sibTrans" cxnId="{C6077F97-CA28-4E28-A6E4-957073E4A0CB}">
      <dgm:prSet/>
      <dgm:spPr/>
      <dgm:t>
        <a:bodyPr/>
        <a:lstStyle/>
        <a:p>
          <a:endParaRPr lang="ru-RU"/>
        </a:p>
      </dgm:t>
    </dgm:pt>
    <dgm:pt modelId="{EFC60DC8-B631-42FE-AE10-3AE6FC7DD937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систематическая проверка индивидуальных достижений обучающихся, проводимая педагогом в ходе осуществления образовательной деятельности в соответствии с образовательной программой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4F837-A324-4751-8849-78EBF6B91054}" type="parTrans" cxnId="{EB40EBEB-F392-4028-AB1D-903FCDEA60CD}">
      <dgm:prSet/>
      <dgm:spPr/>
      <dgm:t>
        <a:bodyPr/>
        <a:lstStyle/>
        <a:p>
          <a:endParaRPr lang="ru-RU"/>
        </a:p>
      </dgm:t>
    </dgm:pt>
    <dgm:pt modelId="{AF2F610A-C4A2-46D6-BD91-B609B1A321E3}" type="sibTrans" cxnId="{EB40EBEB-F392-4028-AB1D-903FCDEA60CD}">
      <dgm:prSet/>
      <dgm:spPr/>
      <dgm:t>
        <a:bodyPr/>
        <a:lstStyle/>
        <a:p>
          <a:endParaRPr lang="ru-RU"/>
        </a:p>
      </dgm:t>
    </dgm:pt>
    <dgm:pt modelId="{D40DBF91-1A29-455B-A655-DEBEA9B5525B}">
      <dgm:prSet phldrT="[Текст]" custT="1"/>
      <dgm:spPr/>
      <dgm:t>
        <a:bodyPr/>
        <a:lstStyle/>
        <a:p>
          <a:r>
            <a:rPr lang="ru-RU" sz="2000" b="1">
              <a:latin typeface="Times New Roman" panose="02020603050405020304" pitchFamily="18" charset="0"/>
              <a:cs typeface="Times New Roman" panose="02020603050405020304" pitchFamily="18" charset="0"/>
            </a:rPr>
            <a:t>формы, периодичность, порядок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FC882-87EE-4927-B4B9-69374D577B8F}" type="parTrans" cxnId="{1B6D262F-3C2E-432B-A60E-5AA5FBA0CAFB}">
      <dgm:prSet/>
      <dgm:spPr/>
      <dgm:t>
        <a:bodyPr/>
        <a:lstStyle/>
        <a:p>
          <a:endParaRPr lang="ru-RU"/>
        </a:p>
      </dgm:t>
    </dgm:pt>
    <dgm:pt modelId="{FB099FA5-A223-41F2-8604-5E94036E6428}" type="sibTrans" cxnId="{1B6D262F-3C2E-432B-A60E-5AA5FBA0CAFB}">
      <dgm:prSet/>
      <dgm:spPr/>
      <dgm:t>
        <a:bodyPr/>
        <a:lstStyle/>
        <a:p>
          <a:endParaRPr lang="ru-RU"/>
        </a:p>
      </dgm:t>
    </dgm:pt>
    <dgm:pt modelId="{A37AAB8C-AA6F-4B11-B198-EFCD70DCFBD8}">
      <dgm:prSet phldrT="[Текст]" custT="1"/>
      <dgm:spPr/>
      <dgm:t>
        <a:bodyPr/>
        <a:lstStyle/>
        <a:p>
          <a:r>
            <a:rPr lang="ru-RU" sz="3200" b="1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Промежуточная аттестация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5B7F2-E7A6-4B28-948D-0AC8B87ED3CE}" type="parTrans" cxnId="{5E4E1C4B-8E0A-4E9F-93F4-39368796E230}">
      <dgm:prSet/>
      <dgm:spPr/>
      <dgm:t>
        <a:bodyPr/>
        <a:lstStyle/>
        <a:p>
          <a:endParaRPr lang="ru-RU"/>
        </a:p>
      </dgm:t>
    </dgm:pt>
    <dgm:pt modelId="{1664071F-7928-48D1-935C-0DA6F32C5958}" type="sibTrans" cxnId="{5E4E1C4B-8E0A-4E9F-93F4-39368796E230}">
      <dgm:prSet/>
      <dgm:spPr/>
      <dgm:t>
        <a:bodyPr/>
        <a:lstStyle/>
        <a:p>
          <a:endParaRPr lang="ru-RU"/>
        </a:p>
      </dgm:t>
    </dgm:pt>
    <dgm:pt modelId="{3B713FD1-1882-40A5-B2BF-D432AEC33355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уровня достижения результатов освоения учебных предметов, курсов, дисциплин (модулей), предусмотренных образовательной программой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5E89B-EF23-4D1D-A6F6-DB4E39B9C877}" type="parTrans" cxnId="{E1AFE484-9404-4638-A479-4AE882716142}">
      <dgm:prSet/>
      <dgm:spPr/>
      <dgm:t>
        <a:bodyPr/>
        <a:lstStyle/>
        <a:p>
          <a:endParaRPr lang="ru-RU"/>
        </a:p>
      </dgm:t>
    </dgm:pt>
    <dgm:pt modelId="{841110DB-0195-45E3-9FAA-A4B67BD7BEC9}" type="sibTrans" cxnId="{E1AFE484-9404-4638-A479-4AE882716142}">
      <dgm:prSet/>
      <dgm:spPr/>
      <dgm:t>
        <a:bodyPr/>
        <a:lstStyle/>
        <a:p>
          <a:endParaRPr lang="ru-RU"/>
        </a:p>
      </dgm:t>
    </dgm:pt>
    <dgm:pt modelId="{F0EB0E3A-6990-46E0-AF5F-C53B9DF2B36A}">
      <dgm:prSet phldrT="[Текст]" custT="1"/>
      <dgm:spPr/>
      <dgm:t>
        <a:bodyPr/>
        <a:lstStyle/>
        <a:p>
          <a:r>
            <a:rPr lang="ru-RU" sz="2000" b="1">
              <a:latin typeface="Times New Roman" panose="02020603050405020304" pitchFamily="18" charset="0"/>
              <a:cs typeface="Times New Roman" panose="02020603050405020304" pitchFamily="18" charset="0"/>
            </a:rPr>
            <a:t>формы, периодичность, порядок</a:t>
          </a:r>
          <a:endParaRPr lang="ru-RU" sz="2000" dirty="0"/>
        </a:p>
      </dgm:t>
    </dgm:pt>
    <dgm:pt modelId="{432BCBA8-6346-4FA0-98CF-492CC2314C87}" type="parTrans" cxnId="{CA0BE626-E677-4C42-AF3E-516E0F94388A}">
      <dgm:prSet/>
      <dgm:spPr/>
      <dgm:t>
        <a:bodyPr/>
        <a:lstStyle/>
        <a:p>
          <a:endParaRPr lang="ru-RU"/>
        </a:p>
      </dgm:t>
    </dgm:pt>
    <dgm:pt modelId="{BF1F5059-8F79-4A72-BCC9-2C5668A02FE3}" type="sibTrans" cxnId="{CA0BE626-E677-4C42-AF3E-516E0F94388A}">
      <dgm:prSet/>
      <dgm:spPr/>
      <dgm:t>
        <a:bodyPr/>
        <a:lstStyle/>
        <a:p>
          <a:endParaRPr lang="ru-RU"/>
        </a:p>
      </dgm:t>
    </dgm:pt>
    <dgm:pt modelId="{055DC818-CDC8-4E10-9CE0-C7F5AC7E11E9}" type="pres">
      <dgm:prSet presAssocID="{0212FD8A-6C6C-49DB-91FC-E7E144D26D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037525-E98C-409B-B08A-92B5B065A650}" type="pres">
      <dgm:prSet presAssocID="{85905576-4AC9-4DC2-8B8E-453DF5DCA5A2}" presName="root" presStyleCnt="0"/>
      <dgm:spPr/>
    </dgm:pt>
    <dgm:pt modelId="{644A4536-4F33-4D4D-A011-48AA0F99B4CD}" type="pres">
      <dgm:prSet presAssocID="{85905576-4AC9-4DC2-8B8E-453DF5DCA5A2}" presName="rootComposite" presStyleCnt="0"/>
      <dgm:spPr/>
    </dgm:pt>
    <dgm:pt modelId="{0E4D8171-ABB1-4C3F-AAB3-4C525A48E491}" type="pres">
      <dgm:prSet presAssocID="{85905576-4AC9-4DC2-8B8E-453DF5DCA5A2}" presName="rootText" presStyleLbl="node1" presStyleIdx="0" presStyleCnt="2" custScaleX="118812" custLinFactNeighborX="1701" custLinFactNeighborY="-139"/>
      <dgm:spPr/>
      <dgm:t>
        <a:bodyPr/>
        <a:lstStyle/>
        <a:p>
          <a:endParaRPr lang="ru-RU"/>
        </a:p>
      </dgm:t>
    </dgm:pt>
    <dgm:pt modelId="{78E19E3E-1E0A-4DD9-B808-B293EBCAF9E5}" type="pres">
      <dgm:prSet presAssocID="{85905576-4AC9-4DC2-8B8E-453DF5DCA5A2}" presName="rootConnector" presStyleLbl="node1" presStyleIdx="0" presStyleCnt="2"/>
      <dgm:spPr/>
      <dgm:t>
        <a:bodyPr/>
        <a:lstStyle/>
        <a:p>
          <a:endParaRPr lang="ru-RU"/>
        </a:p>
      </dgm:t>
    </dgm:pt>
    <dgm:pt modelId="{E3391ADF-B393-4782-B978-6E365986B072}" type="pres">
      <dgm:prSet presAssocID="{85905576-4AC9-4DC2-8B8E-453DF5DCA5A2}" presName="childShape" presStyleCnt="0"/>
      <dgm:spPr/>
    </dgm:pt>
    <dgm:pt modelId="{492856AE-F1AF-4161-B9CC-19B8D6E162A7}" type="pres">
      <dgm:prSet presAssocID="{1514F837-A324-4751-8849-78EBF6B9105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6952D05-DE16-40DD-8F54-426BD82FE857}" type="pres">
      <dgm:prSet presAssocID="{EFC60DC8-B631-42FE-AE10-3AE6FC7DD937}" presName="childText" presStyleLbl="bgAcc1" presStyleIdx="0" presStyleCnt="4" custScaleX="156251" custScaleY="116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AC98F-DA8C-40EF-B4B6-96AC9FBE1CF1}" type="pres">
      <dgm:prSet presAssocID="{2AEFC882-87EE-4927-B4B9-69374D577B8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0107B1B-9FE4-4B5E-A5CF-5AE53EBC65F0}" type="pres">
      <dgm:prSet presAssocID="{D40DBF91-1A29-455B-A655-DEBEA9B5525B}" presName="childText" presStyleLbl="bgAcc1" presStyleIdx="1" presStyleCnt="4" custScaleX="15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30053-0FC1-4FE9-B627-2C3378BDF3C3}" type="pres">
      <dgm:prSet presAssocID="{A37AAB8C-AA6F-4B11-B198-EFCD70DCFBD8}" presName="root" presStyleCnt="0"/>
      <dgm:spPr/>
    </dgm:pt>
    <dgm:pt modelId="{AF5A1381-CFC2-485D-8DBD-E365AEE462A8}" type="pres">
      <dgm:prSet presAssocID="{A37AAB8C-AA6F-4B11-B198-EFCD70DCFBD8}" presName="rootComposite" presStyleCnt="0"/>
      <dgm:spPr/>
    </dgm:pt>
    <dgm:pt modelId="{18113977-427A-4D3D-ADCD-548827FBCD81}" type="pres">
      <dgm:prSet presAssocID="{A37AAB8C-AA6F-4B11-B198-EFCD70DCFBD8}" presName="rootText" presStyleLbl="node1" presStyleIdx="1" presStyleCnt="2" custScaleX="125649"/>
      <dgm:spPr/>
      <dgm:t>
        <a:bodyPr/>
        <a:lstStyle/>
        <a:p>
          <a:endParaRPr lang="ru-RU"/>
        </a:p>
      </dgm:t>
    </dgm:pt>
    <dgm:pt modelId="{EE80780C-8A2F-4732-B0C6-4E0361809FA5}" type="pres">
      <dgm:prSet presAssocID="{A37AAB8C-AA6F-4B11-B198-EFCD70DCFBD8}" presName="rootConnector" presStyleLbl="node1" presStyleIdx="1" presStyleCnt="2"/>
      <dgm:spPr/>
      <dgm:t>
        <a:bodyPr/>
        <a:lstStyle/>
        <a:p>
          <a:endParaRPr lang="ru-RU"/>
        </a:p>
      </dgm:t>
    </dgm:pt>
    <dgm:pt modelId="{C2C4324C-E703-4DF7-BCD4-3592D949B467}" type="pres">
      <dgm:prSet presAssocID="{A37AAB8C-AA6F-4B11-B198-EFCD70DCFBD8}" presName="childShape" presStyleCnt="0"/>
      <dgm:spPr/>
    </dgm:pt>
    <dgm:pt modelId="{B4485F7A-3CA5-40C5-8EDA-FB4EB7D8D3C9}" type="pres">
      <dgm:prSet presAssocID="{7305E89B-EF23-4D1D-A6F6-DB4E39B9C87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7A5A06A-CABC-4FF2-B9B6-A13FBB6FC866}" type="pres">
      <dgm:prSet presAssocID="{3B713FD1-1882-40A5-B2BF-D432AEC33355}" presName="childText" presStyleLbl="bgAcc1" presStyleIdx="2" presStyleCnt="4" custScaleX="144977" custScaleY="119877" custLinFactNeighborX="-699" custLinFactNeighborY="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B5120-96ED-4144-8D53-2064A387D188}" type="pres">
      <dgm:prSet presAssocID="{432BCBA8-6346-4FA0-98CF-492CC2314C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A27BF34-D072-41AF-933F-D1771663C0A9}" type="pres">
      <dgm:prSet presAssocID="{F0EB0E3A-6990-46E0-AF5F-C53B9DF2B36A}" presName="childText" presStyleLbl="bgAcc1" presStyleIdx="3" presStyleCnt="4" custScaleX="14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C02D9-201C-4008-9FED-CC3CEB81FF66}" type="presOf" srcId="{7305E89B-EF23-4D1D-A6F6-DB4E39B9C877}" destId="{B4485F7A-3CA5-40C5-8EDA-FB4EB7D8D3C9}" srcOrd="0" destOrd="0" presId="urn:microsoft.com/office/officeart/2005/8/layout/hierarchy3"/>
    <dgm:cxn modelId="{D19EF4F5-1058-4C02-A4AA-B3E93D4CB829}" type="presOf" srcId="{85905576-4AC9-4DC2-8B8E-453DF5DCA5A2}" destId="{0E4D8171-ABB1-4C3F-AAB3-4C525A48E491}" srcOrd="0" destOrd="0" presId="urn:microsoft.com/office/officeart/2005/8/layout/hierarchy3"/>
    <dgm:cxn modelId="{5E4E1C4B-8E0A-4E9F-93F4-39368796E230}" srcId="{0212FD8A-6C6C-49DB-91FC-E7E144D26D71}" destId="{A37AAB8C-AA6F-4B11-B198-EFCD70DCFBD8}" srcOrd="1" destOrd="0" parTransId="{FB75B7F2-E7A6-4B28-948D-0AC8B87ED3CE}" sibTransId="{1664071F-7928-48D1-935C-0DA6F32C5958}"/>
    <dgm:cxn modelId="{AA0D9E03-EC07-451A-831D-8E8339606129}" type="presOf" srcId="{EFC60DC8-B631-42FE-AE10-3AE6FC7DD937}" destId="{56952D05-DE16-40DD-8F54-426BD82FE857}" srcOrd="0" destOrd="0" presId="urn:microsoft.com/office/officeart/2005/8/layout/hierarchy3"/>
    <dgm:cxn modelId="{FD9475D9-E60A-402F-8552-00653ED2B709}" type="presOf" srcId="{A37AAB8C-AA6F-4B11-B198-EFCD70DCFBD8}" destId="{EE80780C-8A2F-4732-B0C6-4E0361809FA5}" srcOrd="1" destOrd="0" presId="urn:microsoft.com/office/officeart/2005/8/layout/hierarchy3"/>
    <dgm:cxn modelId="{E2EE2D91-8B01-4D51-9D96-D4154BAD4C31}" type="presOf" srcId="{2AEFC882-87EE-4927-B4B9-69374D577B8F}" destId="{1D5AC98F-DA8C-40EF-B4B6-96AC9FBE1CF1}" srcOrd="0" destOrd="0" presId="urn:microsoft.com/office/officeart/2005/8/layout/hierarchy3"/>
    <dgm:cxn modelId="{C6077F97-CA28-4E28-A6E4-957073E4A0CB}" srcId="{0212FD8A-6C6C-49DB-91FC-E7E144D26D71}" destId="{85905576-4AC9-4DC2-8B8E-453DF5DCA5A2}" srcOrd="0" destOrd="0" parTransId="{8AD7A9E6-4FD8-4300-B98F-0CF0DF6DC0F9}" sibTransId="{8D485A05-005B-4D35-B612-CB9E947AA8BF}"/>
    <dgm:cxn modelId="{D24AF908-CBA3-4A52-AD2E-C7FC35E54FCB}" type="presOf" srcId="{0212FD8A-6C6C-49DB-91FC-E7E144D26D71}" destId="{055DC818-CDC8-4E10-9CE0-C7F5AC7E11E9}" srcOrd="0" destOrd="0" presId="urn:microsoft.com/office/officeart/2005/8/layout/hierarchy3"/>
    <dgm:cxn modelId="{3BFCAE03-7FC3-4BF7-8AD7-0F31D354544E}" type="presOf" srcId="{F0EB0E3A-6990-46E0-AF5F-C53B9DF2B36A}" destId="{1A27BF34-D072-41AF-933F-D1771663C0A9}" srcOrd="0" destOrd="0" presId="urn:microsoft.com/office/officeart/2005/8/layout/hierarchy3"/>
    <dgm:cxn modelId="{1B6D262F-3C2E-432B-A60E-5AA5FBA0CAFB}" srcId="{85905576-4AC9-4DC2-8B8E-453DF5DCA5A2}" destId="{D40DBF91-1A29-455B-A655-DEBEA9B5525B}" srcOrd="1" destOrd="0" parTransId="{2AEFC882-87EE-4927-B4B9-69374D577B8F}" sibTransId="{FB099FA5-A223-41F2-8604-5E94036E6428}"/>
    <dgm:cxn modelId="{EE2738D1-D6F8-468A-9375-3966D0AD255B}" type="presOf" srcId="{3B713FD1-1882-40A5-B2BF-D432AEC33355}" destId="{D7A5A06A-CABC-4FF2-B9B6-A13FBB6FC866}" srcOrd="0" destOrd="0" presId="urn:microsoft.com/office/officeart/2005/8/layout/hierarchy3"/>
    <dgm:cxn modelId="{CA0BE626-E677-4C42-AF3E-516E0F94388A}" srcId="{A37AAB8C-AA6F-4B11-B198-EFCD70DCFBD8}" destId="{F0EB0E3A-6990-46E0-AF5F-C53B9DF2B36A}" srcOrd="1" destOrd="0" parTransId="{432BCBA8-6346-4FA0-98CF-492CC2314C87}" sibTransId="{BF1F5059-8F79-4A72-BCC9-2C5668A02FE3}"/>
    <dgm:cxn modelId="{1BC17F71-1F33-4A45-8A53-854DBE593FFC}" type="presOf" srcId="{A37AAB8C-AA6F-4B11-B198-EFCD70DCFBD8}" destId="{18113977-427A-4D3D-ADCD-548827FBCD81}" srcOrd="0" destOrd="0" presId="urn:microsoft.com/office/officeart/2005/8/layout/hierarchy3"/>
    <dgm:cxn modelId="{DE456AC2-BEC5-464B-958E-E61975461036}" type="presOf" srcId="{D40DBF91-1A29-455B-A655-DEBEA9B5525B}" destId="{90107B1B-9FE4-4B5E-A5CF-5AE53EBC65F0}" srcOrd="0" destOrd="0" presId="urn:microsoft.com/office/officeart/2005/8/layout/hierarchy3"/>
    <dgm:cxn modelId="{EB40EBEB-F392-4028-AB1D-903FCDEA60CD}" srcId="{85905576-4AC9-4DC2-8B8E-453DF5DCA5A2}" destId="{EFC60DC8-B631-42FE-AE10-3AE6FC7DD937}" srcOrd="0" destOrd="0" parTransId="{1514F837-A324-4751-8849-78EBF6B91054}" sibTransId="{AF2F610A-C4A2-46D6-BD91-B609B1A321E3}"/>
    <dgm:cxn modelId="{A2E2B437-7EC3-4CB4-B2F6-338AA10D7D5C}" type="presOf" srcId="{85905576-4AC9-4DC2-8B8E-453DF5DCA5A2}" destId="{78E19E3E-1E0A-4DD9-B808-B293EBCAF9E5}" srcOrd="1" destOrd="0" presId="urn:microsoft.com/office/officeart/2005/8/layout/hierarchy3"/>
    <dgm:cxn modelId="{3A0E193E-E318-4340-A82C-6CAAE4FEC5B1}" type="presOf" srcId="{432BCBA8-6346-4FA0-98CF-492CC2314C87}" destId="{2F2B5120-96ED-4144-8D53-2064A387D188}" srcOrd="0" destOrd="0" presId="urn:microsoft.com/office/officeart/2005/8/layout/hierarchy3"/>
    <dgm:cxn modelId="{BE830204-D93A-4C6B-8AD1-BC39AA576039}" type="presOf" srcId="{1514F837-A324-4751-8849-78EBF6B91054}" destId="{492856AE-F1AF-4161-B9CC-19B8D6E162A7}" srcOrd="0" destOrd="0" presId="urn:microsoft.com/office/officeart/2005/8/layout/hierarchy3"/>
    <dgm:cxn modelId="{E1AFE484-9404-4638-A479-4AE882716142}" srcId="{A37AAB8C-AA6F-4B11-B198-EFCD70DCFBD8}" destId="{3B713FD1-1882-40A5-B2BF-D432AEC33355}" srcOrd="0" destOrd="0" parTransId="{7305E89B-EF23-4D1D-A6F6-DB4E39B9C877}" sibTransId="{841110DB-0195-45E3-9FAA-A4B67BD7BEC9}"/>
    <dgm:cxn modelId="{4739CD2A-ED00-4624-80B5-54C26204BA86}" type="presParOf" srcId="{055DC818-CDC8-4E10-9CE0-C7F5AC7E11E9}" destId="{D0037525-E98C-409B-B08A-92B5B065A650}" srcOrd="0" destOrd="0" presId="urn:microsoft.com/office/officeart/2005/8/layout/hierarchy3"/>
    <dgm:cxn modelId="{9DB3A299-5913-4298-9F77-B1EDF7304579}" type="presParOf" srcId="{D0037525-E98C-409B-B08A-92B5B065A650}" destId="{644A4536-4F33-4D4D-A011-48AA0F99B4CD}" srcOrd="0" destOrd="0" presId="urn:microsoft.com/office/officeart/2005/8/layout/hierarchy3"/>
    <dgm:cxn modelId="{077B12E1-D1AA-440C-9F1D-1B176E0781CF}" type="presParOf" srcId="{644A4536-4F33-4D4D-A011-48AA0F99B4CD}" destId="{0E4D8171-ABB1-4C3F-AAB3-4C525A48E491}" srcOrd="0" destOrd="0" presId="urn:microsoft.com/office/officeart/2005/8/layout/hierarchy3"/>
    <dgm:cxn modelId="{46ECF7EA-E2DE-4648-8D17-0E19F36637C6}" type="presParOf" srcId="{644A4536-4F33-4D4D-A011-48AA0F99B4CD}" destId="{78E19E3E-1E0A-4DD9-B808-B293EBCAF9E5}" srcOrd="1" destOrd="0" presId="urn:microsoft.com/office/officeart/2005/8/layout/hierarchy3"/>
    <dgm:cxn modelId="{B72B5421-99DE-4E57-AEEC-88B69116EE11}" type="presParOf" srcId="{D0037525-E98C-409B-B08A-92B5B065A650}" destId="{E3391ADF-B393-4782-B978-6E365986B072}" srcOrd="1" destOrd="0" presId="urn:microsoft.com/office/officeart/2005/8/layout/hierarchy3"/>
    <dgm:cxn modelId="{6AC48849-EFD5-4F36-9570-3620B7A995B2}" type="presParOf" srcId="{E3391ADF-B393-4782-B978-6E365986B072}" destId="{492856AE-F1AF-4161-B9CC-19B8D6E162A7}" srcOrd="0" destOrd="0" presId="urn:microsoft.com/office/officeart/2005/8/layout/hierarchy3"/>
    <dgm:cxn modelId="{FB4FE52A-A872-4900-BC37-3E16AF0E0227}" type="presParOf" srcId="{E3391ADF-B393-4782-B978-6E365986B072}" destId="{56952D05-DE16-40DD-8F54-426BD82FE857}" srcOrd="1" destOrd="0" presId="urn:microsoft.com/office/officeart/2005/8/layout/hierarchy3"/>
    <dgm:cxn modelId="{01EF951B-2CA9-4F56-8244-804F15A3CB69}" type="presParOf" srcId="{E3391ADF-B393-4782-B978-6E365986B072}" destId="{1D5AC98F-DA8C-40EF-B4B6-96AC9FBE1CF1}" srcOrd="2" destOrd="0" presId="urn:microsoft.com/office/officeart/2005/8/layout/hierarchy3"/>
    <dgm:cxn modelId="{CA38976D-A612-407B-9276-043EBD59BD87}" type="presParOf" srcId="{E3391ADF-B393-4782-B978-6E365986B072}" destId="{90107B1B-9FE4-4B5E-A5CF-5AE53EBC65F0}" srcOrd="3" destOrd="0" presId="urn:microsoft.com/office/officeart/2005/8/layout/hierarchy3"/>
    <dgm:cxn modelId="{912ADADC-7F22-48B0-8224-0CFA8AC88329}" type="presParOf" srcId="{055DC818-CDC8-4E10-9CE0-C7F5AC7E11E9}" destId="{B6330053-0FC1-4FE9-B627-2C3378BDF3C3}" srcOrd="1" destOrd="0" presId="urn:microsoft.com/office/officeart/2005/8/layout/hierarchy3"/>
    <dgm:cxn modelId="{9F5D761A-A6C2-4BCC-9BCF-C4B7DBABACEE}" type="presParOf" srcId="{B6330053-0FC1-4FE9-B627-2C3378BDF3C3}" destId="{AF5A1381-CFC2-485D-8DBD-E365AEE462A8}" srcOrd="0" destOrd="0" presId="urn:microsoft.com/office/officeart/2005/8/layout/hierarchy3"/>
    <dgm:cxn modelId="{A22082E9-21DC-42EE-9684-96C0C3E84F19}" type="presParOf" srcId="{AF5A1381-CFC2-485D-8DBD-E365AEE462A8}" destId="{18113977-427A-4D3D-ADCD-548827FBCD81}" srcOrd="0" destOrd="0" presId="urn:microsoft.com/office/officeart/2005/8/layout/hierarchy3"/>
    <dgm:cxn modelId="{B54F0BF8-6B5F-468D-B663-3FFAF95A5E41}" type="presParOf" srcId="{AF5A1381-CFC2-485D-8DBD-E365AEE462A8}" destId="{EE80780C-8A2F-4732-B0C6-4E0361809FA5}" srcOrd="1" destOrd="0" presId="urn:microsoft.com/office/officeart/2005/8/layout/hierarchy3"/>
    <dgm:cxn modelId="{67234BF1-88FE-4B87-B479-B19A5E7BD674}" type="presParOf" srcId="{B6330053-0FC1-4FE9-B627-2C3378BDF3C3}" destId="{C2C4324C-E703-4DF7-BCD4-3592D949B467}" srcOrd="1" destOrd="0" presId="urn:microsoft.com/office/officeart/2005/8/layout/hierarchy3"/>
    <dgm:cxn modelId="{C912B989-069A-472A-9110-DD124F6E87F3}" type="presParOf" srcId="{C2C4324C-E703-4DF7-BCD4-3592D949B467}" destId="{B4485F7A-3CA5-40C5-8EDA-FB4EB7D8D3C9}" srcOrd="0" destOrd="0" presId="urn:microsoft.com/office/officeart/2005/8/layout/hierarchy3"/>
    <dgm:cxn modelId="{7E23B3EB-F80B-4FB1-8E97-7FFAE39D5687}" type="presParOf" srcId="{C2C4324C-E703-4DF7-BCD4-3592D949B467}" destId="{D7A5A06A-CABC-4FF2-B9B6-A13FBB6FC866}" srcOrd="1" destOrd="0" presId="urn:microsoft.com/office/officeart/2005/8/layout/hierarchy3"/>
    <dgm:cxn modelId="{18B43B1E-B73B-4D2E-A981-8609AEA7FABC}" type="presParOf" srcId="{C2C4324C-E703-4DF7-BCD4-3592D949B467}" destId="{2F2B5120-96ED-4144-8D53-2064A387D188}" srcOrd="2" destOrd="0" presId="urn:microsoft.com/office/officeart/2005/8/layout/hierarchy3"/>
    <dgm:cxn modelId="{0148156E-8649-4916-BBC2-CB91A7883772}" type="presParOf" srcId="{C2C4324C-E703-4DF7-BCD4-3592D949B467}" destId="{1A27BF34-D072-41AF-933F-D1771663C0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D8171-ABB1-4C3F-AAB3-4C525A48E491}">
      <dsp:nvSpPr>
        <dsp:cNvPr id="0" name=""/>
        <dsp:cNvSpPr/>
      </dsp:nvSpPr>
      <dsp:spPr>
        <a:xfrm>
          <a:off x="179500" y="4"/>
          <a:ext cx="3513179" cy="1478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контроль</a:t>
          </a:r>
        </a:p>
      </dsp:txBody>
      <dsp:txXfrm>
        <a:off x="222803" y="43307"/>
        <a:ext cx="3426573" cy="1391855"/>
      </dsp:txXfrm>
    </dsp:sp>
    <dsp:sp modelId="{492856AE-F1AF-4161-B9CC-19B8D6E162A7}">
      <dsp:nvSpPr>
        <dsp:cNvPr id="0" name=""/>
        <dsp:cNvSpPr/>
      </dsp:nvSpPr>
      <dsp:spPr>
        <a:xfrm>
          <a:off x="530818" y="1478465"/>
          <a:ext cx="301020" cy="1236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400"/>
              </a:lnTo>
              <a:lnTo>
                <a:pt x="301020" y="1236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52D05-DE16-40DD-8F54-426BD82FE857}">
      <dsp:nvSpPr>
        <dsp:cNvPr id="0" name=""/>
        <dsp:cNvSpPr/>
      </dsp:nvSpPr>
      <dsp:spPr>
        <a:xfrm>
          <a:off x="831838" y="1850136"/>
          <a:ext cx="3696177" cy="172946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систематическая проверка индивидуальных достижений обучающихся, проводимая педагогом в ходе осуществления образовательной деятельности в соответствии с образовательной программой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492" y="1900790"/>
        <a:ext cx="3594869" cy="1628152"/>
      </dsp:txXfrm>
    </dsp:sp>
    <dsp:sp modelId="{1D5AC98F-DA8C-40EF-B4B6-96AC9FBE1CF1}">
      <dsp:nvSpPr>
        <dsp:cNvPr id="0" name=""/>
        <dsp:cNvSpPr/>
      </dsp:nvSpPr>
      <dsp:spPr>
        <a:xfrm>
          <a:off x="530818" y="1478465"/>
          <a:ext cx="301020" cy="320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9976"/>
              </a:lnTo>
              <a:lnTo>
                <a:pt x="301020" y="32099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07B1B-9FE4-4B5E-A5CF-5AE53EBC65F0}">
      <dsp:nvSpPr>
        <dsp:cNvPr id="0" name=""/>
        <dsp:cNvSpPr/>
      </dsp:nvSpPr>
      <dsp:spPr>
        <a:xfrm>
          <a:off x="831838" y="3949211"/>
          <a:ext cx="3589208" cy="147846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формы, периодичность, порядок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141" y="3992514"/>
        <a:ext cx="3502602" cy="1391855"/>
      </dsp:txXfrm>
    </dsp:sp>
    <dsp:sp modelId="{18113977-427A-4D3D-ADCD-548827FBCD81}">
      <dsp:nvSpPr>
        <dsp:cNvPr id="0" name=""/>
        <dsp:cNvSpPr/>
      </dsp:nvSpPr>
      <dsp:spPr>
        <a:xfrm>
          <a:off x="4524178" y="2059"/>
          <a:ext cx="3715344" cy="1478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Промежуточная аттестация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7481" y="45362"/>
        <a:ext cx="3628738" cy="1391855"/>
      </dsp:txXfrm>
    </dsp:sp>
    <dsp:sp modelId="{B4485F7A-3CA5-40C5-8EDA-FB4EB7D8D3C9}">
      <dsp:nvSpPr>
        <dsp:cNvPr id="0" name=""/>
        <dsp:cNvSpPr/>
      </dsp:nvSpPr>
      <dsp:spPr>
        <a:xfrm>
          <a:off x="4895713" y="1480520"/>
          <a:ext cx="354999" cy="1257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572"/>
              </a:lnTo>
              <a:lnTo>
                <a:pt x="354999" y="12575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5A06A-CABC-4FF2-B9B6-A13FBB6FC866}">
      <dsp:nvSpPr>
        <dsp:cNvPr id="0" name=""/>
        <dsp:cNvSpPr/>
      </dsp:nvSpPr>
      <dsp:spPr>
        <a:xfrm>
          <a:off x="5250712" y="1851925"/>
          <a:ext cx="3429486" cy="177233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уровня достижения результатов освоения учебных предметов, курсов, дисциплин (модулей), предусмотренных образовательной программой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622" y="1903835"/>
        <a:ext cx="3325666" cy="1668515"/>
      </dsp:txXfrm>
    </dsp:sp>
    <dsp:sp modelId="{2F2B5120-96ED-4144-8D53-2064A387D188}">
      <dsp:nvSpPr>
        <dsp:cNvPr id="0" name=""/>
        <dsp:cNvSpPr/>
      </dsp:nvSpPr>
      <dsp:spPr>
        <a:xfrm>
          <a:off x="4895713" y="1480520"/>
          <a:ext cx="371534" cy="325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797"/>
              </a:lnTo>
              <a:lnTo>
                <a:pt x="371534" y="32507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7BF34-D072-41AF-933F-D1771663C0A9}">
      <dsp:nvSpPr>
        <dsp:cNvPr id="0" name=""/>
        <dsp:cNvSpPr/>
      </dsp:nvSpPr>
      <dsp:spPr>
        <a:xfrm>
          <a:off x="5267247" y="3992087"/>
          <a:ext cx="3496029" cy="147846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формы, периодичность, порядок</a:t>
          </a:r>
          <a:endParaRPr lang="ru-RU" sz="2000" kern="1200" dirty="0"/>
        </a:p>
      </dsp:txBody>
      <dsp:txXfrm>
        <a:off x="5310550" y="4035390"/>
        <a:ext cx="3409423" cy="139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3F520-1986-4551-965D-CEE54DAA40C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00D2-67F2-49C3-8A26-9DFE52651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2088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КОНТРОЛЬНО-ИЗМЕРИТЕЛЬНЫХ МАТЕРИАЛОВ ДЛЯ ОЦЕНКИ ДОСТИЖЕНИЯ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ОБУЧЕНИЯ 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B5C09E-071F-4542-98A1-8E6A3EE3D5F7}"/>
              </a:ext>
            </a:extLst>
          </p:cNvPr>
          <p:cNvSpPr txBox="1"/>
          <p:nvPr/>
        </p:nvSpPr>
        <p:spPr>
          <a:xfrm>
            <a:off x="1187624" y="472514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Бубнова Инна Анатольевна,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начального образования СПб АППО</a:t>
            </a:r>
          </a:p>
        </p:txBody>
      </p:sp>
    </p:spTree>
    <p:extLst>
      <p:ext uri="{BB962C8B-B14F-4D97-AF65-F5344CB8AC3E}">
        <p14:creationId xmlns:p14="http://schemas.microsoft.com/office/powerpoint/2010/main" val="66233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0F049E4-664D-4010-8C66-26F1829967DF}"/>
              </a:ext>
            </a:extLst>
          </p:cNvPr>
          <p:cNvSpPr/>
          <p:nvPr/>
        </p:nvSpPr>
        <p:spPr>
          <a:xfrm>
            <a:off x="503548" y="134076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«Орфоэпия»</a:t>
            </a:r>
          </a:p>
          <a:p>
            <a:pPr indent="288290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получит возможность научиться: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соблюдать нормы русского и родного литературного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 в собственной речи и оценивать соблюдение этих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 в речи собеседников (в объеме представленного в учеб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нике материала);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 при сомнении в правильности постановки ударения или произношения слова ответ самостоятельно (по словарю учебника) либо обращаться за помощью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учителю, родителям и др.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3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35B17C9-8E2F-47CA-B366-3D89571F11F5}"/>
              </a:ext>
            </a:extLst>
          </p:cNvPr>
          <p:cNvSpPr/>
          <p:nvPr/>
        </p:nvSpPr>
        <p:spPr>
          <a:xfrm>
            <a:off x="539552" y="1691727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«Состав слова (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различать изменяемые и неизменяемые слова;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различать родственные (однокоренные) слова и формы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находить в словах с однозначно выделяемыми морфемами окончание, корень, приставку, суффикс.</a:t>
            </a:r>
          </a:p>
        </p:txBody>
      </p:sp>
    </p:spTree>
    <p:extLst>
      <p:ext uri="{BB962C8B-B14F-4D97-AF65-F5344CB8AC3E}">
        <p14:creationId xmlns:p14="http://schemas.microsoft.com/office/powerpoint/2010/main" val="409283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D66328-1597-49D7-9A01-4600C2E76F18}"/>
              </a:ext>
            </a:extLst>
          </p:cNvPr>
          <p:cNvSpPr/>
          <p:nvPr/>
        </p:nvSpPr>
        <p:spPr>
          <a:xfrm>
            <a:off x="575556" y="155679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«Лексика»</a:t>
            </a: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выявлять слова, значение которых требует уточнения;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определять значение слова по тексту или уточнять с помощью толкового словаря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подбирать синонимы для устранения повторов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383499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B54A19-069C-4B54-A1F4-3E9513E18A5E}"/>
              </a:ext>
            </a:extLst>
          </p:cNvPr>
          <p:cNvSpPr/>
          <p:nvPr/>
        </p:nvSpPr>
        <p:spPr>
          <a:xfrm>
            <a:off x="539552" y="112474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«Морфология»</a:t>
            </a: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 грамматические признаки слов;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учетом совокупности выявленных признаков (что называет, на какие вопросы отвечает, как изменяется) относить слова к определенной группе основных частей речи (имена существительные, имена прилагательные, глаголы).</a:t>
            </a:r>
          </a:p>
        </p:txBody>
      </p:sp>
    </p:spTree>
    <p:extLst>
      <p:ext uri="{BB962C8B-B14F-4D97-AF65-F5344CB8AC3E}">
        <p14:creationId xmlns:p14="http://schemas.microsoft.com/office/powerpoint/2010/main" val="20523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4C7FE9-DDC9-41EB-B397-76E77131862F}"/>
              </a:ext>
            </a:extLst>
          </p:cNvPr>
          <p:cNvSpPr/>
          <p:nvPr/>
        </p:nvSpPr>
        <p:spPr>
          <a:xfrm>
            <a:off x="287524" y="62068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«Синтаксис»</a:t>
            </a:r>
            <a:endParaRPr lang="ru-RU" sz="2400" b="1" dirty="0">
              <a:solidFill>
                <a:srgbClr val="C00000"/>
              </a:solidFill>
              <a:latin typeface="NewtonCSanPi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  <a:endParaRPr lang="ru-RU" sz="2400" b="1" dirty="0">
              <a:solidFill>
                <a:srgbClr val="C00000"/>
              </a:solidFill>
              <a:latin typeface="NewtonCSanPi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 предложение, словосочетание, слово;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устанавливать при помощи смысловых вопросов связь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словами в словосочетании и предложении;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классифицировать предложения по цели высказывания, </a:t>
            </a: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 повествовательные, побудительные, вопросительные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определять восклицательную/невосклицательную интонацию предложения;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 главные и второстепенные (без деления на виды) члены предложения;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 предложения с однородными членами.</a:t>
            </a:r>
          </a:p>
        </p:txBody>
      </p:sp>
    </p:spTree>
    <p:extLst>
      <p:ext uri="{BB962C8B-B14F-4D97-AF65-F5344CB8AC3E}">
        <p14:creationId xmlns:p14="http://schemas.microsoft.com/office/powerpoint/2010/main" val="88368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CC098F-45B4-4B35-8A36-0DA2B1C94902}"/>
              </a:ext>
            </a:extLst>
          </p:cNvPr>
          <p:cNvSpPr/>
          <p:nvPr/>
        </p:nvSpPr>
        <p:spPr>
          <a:xfrm>
            <a:off x="323528" y="98072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ragmaticaC"/>
              </a:rPr>
              <a:t>Содержательная линия «Орфография и пунктуация»</a:t>
            </a:r>
            <a:endParaRPr lang="ru-RU" sz="2400" b="1" i="1" dirty="0">
              <a:solidFill>
                <a:srgbClr val="C00000"/>
              </a:solidFill>
              <a:latin typeface="PragmaticaC"/>
              <a:ea typeface="Times New Roman" panose="02020603050405020304" pitchFamily="18" charset="0"/>
              <a:cs typeface="PragmaticaC"/>
            </a:endParaRP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  <a:endParaRPr lang="ru-RU" sz="2400" b="1" dirty="0">
              <a:solidFill>
                <a:srgbClr val="C00000"/>
              </a:solidFill>
              <a:latin typeface="NewtonCSanPi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правила правописания (в объеме содержания курса);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определять (уточнять) написание слова по орфографическому словарю учебника;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безошибочно списывать текст объемом 80—90 слов;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писать под диктовку тексты объемом 75—80 слов в соответствии с изученными правилами правописания;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проверять собственный и предложенный текст, находить и исправлять орфографические и пунктуационные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418761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48247CC-D6B5-497C-AD8C-90BB0717799D}"/>
              </a:ext>
            </a:extLst>
          </p:cNvPr>
          <p:cNvSpPr/>
          <p:nvPr/>
        </p:nvSpPr>
        <p:spPr>
          <a:xfrm>
            <a:off x="251520" y="42817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ragmaticaC"/>
              </a:rPr>
              <a:t>Содержательная линия «Развитие речи»</a:t>
            </a:r>
            <a:endParaRPr lang="ru-RU" sz="2400" b="1" i="1" dirty="0">
              <a:solidFill>
                <a:srgbClr val="C00000"/>
              </a:solidFill>
              <a:latin typeface="PragmaticaC"/>
              <a:ea typeface="Times New Roman" panose="02020603050405020304" pitchFamily="18" charset="0"/>
              <a:cs typeface="PragmaticaC"/>
            </a:endParaRP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  <a:endParaRPr lang="ru-RU" sz="2400" b="1" dirty="0">
              <a:solidFill>
                <a:srgbClr val="C00000"/>
              </a:solidFill>
              <a:latin typeface="NewtonCSanPi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оценивать правильность (уместность) выбора языковых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неязыковых средств устного общения на уроке, в школе, в быту, со знакомыми и незнакомыми, с людьми разного возраста;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в повседневной жизни нормы речевого этикета и правила устного общения (умение слышать, реагировать на реплики, поддерживать разговор);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выражать собственное мнение и аргументировать его;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озаглавливать текст;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план текста;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сочинять письма, поздравительные открытки, записки и другие небольшие тексты для конкретных ситуаций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83047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ВСЕРОССИЙСКАЯ ПРОВЕРОЧНАЯ РАБОТА (РУССКИЙ ЯЗЫК)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559DB5-5884-438C-AFC5-CBDC6C99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5001" r="21651" b="19200"/>
          <a:stretch/>
        </p:blipFill>
        <p:spPr>
          <a:xfrm>
            <a:off x="398606" y="1224006"/>
            <a:ext cx="8346788" cy="53013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34AB0E-8D3C-4521-B440-874ACE69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7801" r="22439" b="13601"/>
          <a:stretch/>
        </p:blipFill>
        <p:spPr>
          <a:xfrm>
            <a:off x="441827" y="476672"/>
            <a:ext cx="826034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9C79BE-3D27-4934-B939-D689744F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15001" r="25587" b="9400"/>
          <a:stretch/>
        </p:blipFill>
        <p:spPr>
          <a:xfrm>
            <a:off x="899592" y="228521"/>
            <a:ext cx="7704856" cy="64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6808724"/>
              </p:ext>
            </p:extLst>
          </p:nvPr>
        </p:nvGraphicFramePr>
        <p:xfrm>
          <a:off x="19159" y="404664"/>
          <a:ext cx="88924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0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5DBF83-7C21-4679-B2AC-C2A762EBF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22001" r="29525" b="9401"/>
          <a:stretch/>
        </p:blipFill>
        <p:spPr>
          <a:xfrm>
            <a:off x="1043608" y="227311"/>
            <a:ext cx="7056784" cy="64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0395EB-F05E-4467-B96F-B3ACB76BB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6" t="33201" r="27162" b="24800"/>
          <a:stretch/>
        </p:blipFill>
        <p:spPr>
          <a:xfrm>
            <a:off x="181912" y="764704"/>
            <a:ext cx="87801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E83CF8-9100-4B0F-8F21-51E32EE2D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201" r="27951" b="23400"/>
          <a:stretch/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D6E96F-E7A2-415E-90B3-FD41B40E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6" t="33201" r="27162" b="20600"/>
          <a:stretch/>
        </p:blipFill>
        <p:spPr>
          <a:xfrm>
            <a:off x="323527" y="692696"/>
            <a:ext cx="875442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7654" t="22722" r="33030" b="13896"/>
          <a:stretch>
            <a:fillRect/>
          </a:stretch>
        </p:blipFill>
        <p:spPr bwMode="auto">
          <a:xfrm>
            <a:off x="683568" y="271591"/>
            <a:ext cx="7704856" cy="65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871" t="16129" r="31613" b="16129"/>
          <a:stretch>
            <a:fillRect/>
          </a:stretch>
        </p:blipFill>
        <p:spPr bwMode="auto">
          <a:xfrm>
            <a:off x="395536" y="162717"/>
            <a:ext cx="8280920" cy="653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t="10090" r="26600" b="28702"/>
          <a:stretch/>
        </p:blipFill>
        <p:spPr bwMode="auto">
          <a:xfrm>
            <a:off x="260922" y="188640"/>
            <a:ext cx="8343525" cy="61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57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04813"/>
            <a:ext cx="8497888" cy="6261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defRPr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ЯЗЫК. 4 КЛАСС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Найди слово, в котором все согласные звуки звонкие. Подчеркни.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игрушек стояли модели паровозов.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Допиши пропущенные характеристики звуков слова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стулья.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[c]  - согласный, твёрдый, _____________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[т] -  гласный,	__________, глухой	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[у]  - гласный, _____________						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[л’] - согласный, мягкий, _____________			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[й’] -  ____________, мягкий, звонкий			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[а] - _____________, безударный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Выполни фонетический разбор слова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обезьяна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Подчеркни буквы, обозначающие безударный гласный звук в корне слова.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Водичка, цветы, поле, золото, крик, лесной, страна, большой.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850" y="2427288"/>
            <a:ext cx="129857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889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323850" y="765175"/>
            <a:ext cx="8640763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Подчеркни буквы, обозначающие безударный гласный звук в корне слова.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Вечером большая чёрная туча закрыла всё небо. Стало темно. Началась сильная гроза. Буря гнула и ломала деревья.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Какое из слов является формой слова </a:t>
            </a: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речка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Подчеркни.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Река, речной, речкой, речушка.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Подчеркни родственные (однокоренные) слова.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Море, моряк, морской, моряки, у моряков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Подбери синонимы и антонимы к слову  </a:t>
            </a: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глубокий.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Подчеркни словосочетания, где слово </a:t>
            </a: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</a:t>
            </a:r>
            <a:r>
              <a:rPr lang="ru-RU" alt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употребляется в переносном значении.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браслет, золотая осень, золотой характер, золотые серьги, золотые руки.</a:t>
            </a:r>
            <a:endParaRPr lang="ru-RU" altLang="ru-RU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6038" y="2320925"/>
            <a:ext cx="129857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8243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04813"/>
            <a:ext cx="8642350" cy="551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Выполни морфемный разбор слова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длинный.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Выполни морфологический разбор слова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(о) весне.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Распредели слова на группы. Укажи названия групп.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Мяч, зеленая, читать, гуляет, веселый, школа, яркое, пишем, озеро.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Выполни разбор по членам предложения.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тучи плыли над рекой, а где-то на западе уже появилось солнышко. Мальчики быстро бежали к реке. 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Прочитай предложения. Найди сложные предложения.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Наступила весна, выглянуло солнце.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саду росли яблони, сливы, груши.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крыльце сидел маленький пушистый котенок.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девочки играли в куклы, а мальчики собрали модель машины из деталей конструктора.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625" y="-242888"/>
            <a:ext cx="1298575" cy="2216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69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E9EE3F-5C2E-46FB-98CD-406015230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29000" r="20075" b="5200"/>
          <a:stretch/>
        </p:blipFill>
        <p:spPr>
          <a:xfrm>
            <a:off x="395536" y="764704"/>
            <a:ext cx="85000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6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795" t="38213" r="41482" b="10133"/>
          <a:stretch/>
        </p:blipFill>
        <p:spPr>
          <a:xfrm>
            <a:off x="1403648" y="1613678"/>
            <a:ext cx="6617190" cy="5079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265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 планируемых результатов в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начальнгой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школе. Система заданий. В 2 ч. Ч.1 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под  ред.  Г.  С.  Ковалевой,  О.  Б.  Логиновой. - М.  : Просвещение,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2010.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с.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09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77" t="20549" r="36584" b="22064"/>
          <a:stretch/>
        </p:blipFill>
        <p:spPr>
          <a:xfrm>
            <a:off x="683568" y="188639"/>
            <a:ext cx="7272808" cy="64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4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398" t="40436" r="36370" b="8997"/>
          <a:stretch/>
        </p:blipFill>
        <p:spPr>
          <a:xfrm>
            <a:off x="755576" y="332656"/>
            <a:ext cx="706244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4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08087"/>
              </p:ext>
            </p:extLst>
          </p:nvPr>
        </p:nvGraphicFramePr>
        <p:xfrm>
          <a:off x="179512" y="476672"/>
          <a:ext cx="8856984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ООП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АВТОРСКАЯ ПРОГРАММА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(килограмм — грамм; час — минута, минута — секунда; километр — метр, метр — дециметр, дециметр — сантиметр, метр — сантиметр, сантиметр — миллиметр).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Выбирать величину, соответствующую сути конкретной математической ситуации, факта (при измерении длины, массы, времени, оценке протяженности, стоимости и т.д.)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Соотносить и сравнивать величины (при измерении в одинаковых и разных единицах).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Выполнять арифметические действия с величинами 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Переводить одни единицы длины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другие: мелкие в более крупные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крупные в более мелкие, используя соотношения между ними.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Измерять и сравнивать длины,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упорядочивать их значения.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Переводить одни единицы массы в другие, используя соотношения между ними.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Выполнять сложение и вычитание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значений величин.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1800" y="40297"/>
            <a:ext cx="388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ПРОВЕРОЧНАЯ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8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C44440-A141-47F6-86D3-238054F90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2001" r="20863" b="20600"/>
          <a:stretch/>
        </p:blipFill>
        <p:spPr>
          <a:xfrm>
            <a:off x="323528" y="548680"/>
            <a:ext cx="85900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274336-D04F-4EDE-98BC-5A140991A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45800" r="20075" b="20600"/>
          <a:stretch/>
        </p:blipFill>
        <p:spPr>
          <a:xfrm>
            <a:off x="359532" y="1880828"/>
            <a:ext cx="84249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C69FA1-C625-4012-AE19-B1D148633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13601" r="20863" b="15000"/>
          <a:stretch/>
        </p:blipFill>
        <p:spPr>
          <a:xfrm>
            <a:off x="467544" y="521677"/>
            <a:ext cx="8208912" cy="5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E7B898-22E2-4F91-B140-C52798F21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30400" r="20863" b="13600"/>
          <a:stretch/>
        </p:blipFill>
        <p:spPr>
          <a:xfrm>
            <a:off x="395536" y="764704"/>
            <a:ext cx="855455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1EA00A6-8035-40A1-8780-24A57B719F92}"/>
              </a:ext>
            </a:extLst>
          </p:cNvPr>
          <p:cNvSpPr txBox="1">
            <a:spLocks/>
          </p:cNvSpPr>
          <p:nvPr/>
        </p:nvSpPr>
        <p:spPr>
          <a:xfrm>
            <a:off x="179512" y="2924944"/>
            <a:ext cx="8291264" cy="763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НАЧАЛЬНОГО ОБЩЕГО </a:t>
            </a:r>
          </a:p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E74442-41C8-4022-BEF6-71C6C1EF1CB7}"/>
              </a:ext>
            </a:extLst>
          </p:cNvPr>
          <p:cNvSpPr/>
          <p:nvPr/>
        </p:nvSpPr>
        <p:spPr>
          <a:xfrm>
            <a:off x="2627784" y="214031"/>
            <a:ext cx="61206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357">
              <a:buClr>
                <a:srgbClr val="374C81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ОДОБРЕНА</a:t>
            </a:r>
          </a:p>
          <a:p>
            <a:pPr algn="r" defTabSz="912357">
              <a:buClr>
                <a:srgbClr val="374C81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федерального </a:t>
            </a:r>
          </a:p>
          <a:p>
            <a:pPr algn="r" defTabSz="912357">
              <a:buClr>
                <a:srgbClr val="374C81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объединения по общему образованию</a:t>
            </a:r>
          </a:p>
          <a:p>
            <a:pPr algn="r" defTabSz="912357">
              <a:buClr>
                <a:srgbClr val="374C81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от 8 апреля 2015 г. № 1/15)</a:t>
            </a:r>
          </a:p>
          <a:p>
            <a:pPr algn="r" defTabSz="912357">
              <a:buClr>
                <a:srgbClr val="374C81"/>
              </a:buClr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357">
              <a:buClr>
                <a:srgbClr val="374C81"/>
              </a:buClr>
              <a:defRPr/>
            </a:pP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hlinkClick r:id="rId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3648A6-6261-4C82-BA27-88E2086AE606}"/>
              </a:ext>
            </a:extLst>
          </p:cNvPr>
          <p:cNvSpPr txBox="1"/>
          <p:nvPr/>
        </p:nvSpPr>
        <p:spPr>
          <a:xfrm>
            <a:off x="2411760" y="515719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357">
              <a:buClr>
                <a:srgbClr val="374C81"/>
              </a:buCl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2693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04A3D78-B9A0-46AF-94A6-D1DA0076944D}"/>
              </a:ext>
            </a:extLst>
          </p:cNvPr>
          <p:cNvSpPr/>
          <p:nvPr/>
        </p:nvSpPr>
        <p:spPr>
          <a:xfrm>
            <a:off x="359532" y="764704"/>
            <a:ext cx="84249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0000"/>
              </a:solidFill>
              <a:latin typeface="NewtonCSanPi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Содержательная линия «Система языка»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«Фонетика и графика»</a:t>
            </a:r>
          </a:p>
          <a:p>
            <a:pPr indent="28829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различать звуки и буквы;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характеризовать звуки русского языка: гласные ударные/</a:t>
            </a:r>
            <a:r>
              <a:rPr lang="ru-RU" sz="2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безударные; согласные твердые/мягкие, парные/непарные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твердые и мягкие; согласные звонкие/глухие, парные/непарные звонкие и глухие;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пользоваться русским алфавитом на основе знания последовательности букв в нем для упорядочивания слов и поиска необходимой информации в различных словарях и справочниках.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9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1952</TotalTime>
  <Words>844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148</cp:revision>
  <dcterms:created xsi:type="dcterms:W3CDTF">2020-09-07T08:37:01Z</dcterms:created>
  <dcterms:modified xsi:type="dcterms:W3CDTF">2021-11-23T10:10:24Z</dcterms:modified>
</cp:coreProperties>
</file>