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6" r:id="rId5"/>
    <p:sldId id="277" r:id="rId6"/>
    <p:sldId id="278" r:id="rId7"/>
    <p:sldId id="279" r:id="rId8"/>
    <p:sldId id="280" r:id="rId9"/>
    <p:sldId id="273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9" r:id="rId21"/>
    <p:sldId id="268" r:id="rId22"/>
    <p:sldId id="281" r:id="rId23"/>
    <p:sldId id="27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DB0E-DABE-4041-B5FF-EA7B153D8E26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0ACF-73FC-4907-A8ED-4C4E5FEF6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6829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DB0E-DABE-4041-B5FF-EA7B153D8E26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0ACF-73FC-4907-A8ED-4C4E5FEF6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6556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DB0E-DABE-4041-B5FF-EA7B153D8E26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0ACF-73FC-4907-A8ED-4C4E5FEF6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995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DB0E-DABE-4041-B5FF-EA7B153D8E26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0ACF-73FC-4907-A8ED-4C4E5FEF6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779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DB0E-DABE-4041-B5FF-EA7B153D8E26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0ACF-73FC-4907-A8ED-4C4E5FEF6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4094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DB0E-DABE-4041-B5FF-EA7B153D8E26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0ACF-73FC-4907-A8ED-4C4E5FEF6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201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DB0E-DABE-4041-B5FF-EA7B153D8E26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0ACF-73FC-4907-A8ED-4C4E5FEF6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098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DB0E-DABE-4041-B5FF-EA7B153D8E26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0ACF-73FC-4907-A8ED-4C4E5FEF6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864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DB0E-DABE-4041-B5FF-EA7B153D8E26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0ACF-73FC-4907-A8ED-4C4E5FEF6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129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DB0E-DABE-4041-B5FF-EA7B153D8E26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0ACF-73FC-4907-A8ED-4C4E5FEF6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6549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DB0E-DABE-4041-B5FF-EA7B153D8E26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0ACF-73FC-4907-A8ED-4C4E5FEF6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916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6DB0E-DABE-4041-B5FF-EA7B153D8E26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E0ACF-73FC-4907-A8ED-4C4E5FEF6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096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rnadzor.gov.ru/ru/press_center/news/index.php?id_4=5963" TargetMode="External"/><Relationship Id="rId2" Type="http://schemas.openxmlformats.org/officeDocument/2006/relationships/hyperlink" Target="http://fipi.ru/oge-i-gve-9/demoversii-specifikacii-kodifikatory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zhilina-english.ru/gia-chtenie/" TargetMode="External"/><Relationship Id="rId2" Type="http://schemas.openxmlformats.org/officeDocument/2006/relationships/hyperlink" Target="http://zhilina-english.ru/gia-audirovani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hilina-english.ru/gia-govorenie-speaking-2016-novaya-versiya/" TargetMode="External"/><Relationship Id="rId5" Type="http://schemas.openxmlformats.org/officeDocument/2006/relationships/hyperlink" Target="http://zhilina-english.ru/gia-pismo/" TargetMode="External"/><Relationship Id="rId4" Type="http://schemas.openxmlformats.org/officeDocument/2006/relationships/hyperlink" Target="http://zhilina-english.ru/gia-grammatika-i-leksika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zhilina-english.ru/wp-content/uploads/2015/01/SHkala-perescheta-ballov-v-otsenku-po-pyatibalnoy-shkale.docx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zhilina-english.ru/ege-angliyskiy-yazyik-chtenie/" TargetMode="External"/><Relationship Id="rId2" Type="http://schemas.openxmlformats.org/officeDocument/2006/relationships/hyperlink" Target="http://zhilina-english.ru/audirovanie-ege-po-angliyskomu-yazyik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zhilina-english.ru/gia-govorenie-speaking-2016-novaya-versiya/" TargetMode="External"/><Relationship Id="rId2" Type="http://schemas.openxmlformats.org/officeDocument/2006/relationships/hyperlink" Target="http://injaz.ege.edu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JGjBfS6r2aU" TargetMode="External"/><Relationship Id="rId4" Type="http://schemas.openxmlformats.org/officeDocument/2006/relationships/hyperlink" Target="https://infourok.ru/prezentaciya-trenazher-po-podgotovke-k-oge-po-angliyskomu-yaziku-ustnaya-chast-oge-zadaniya-klass-592853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36004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Семинар" Эффективные технологии по подготовке к ОГЭ и ЕГЭ - устная часть - практические советы". </a:t>
            </a:r>
            <a:br>
              <a:rPr lang="ru-RU" b="1" dirty="0" smtClean="0"/>
            </a:br>
            <a:r>
              <a:rPr lang="ru-RU" sz="4800" b="1" dirty="0" smtClean="0"/>
              <a:t>Нормативные документы</a:t>
            </a:r>
            <a:br>
              <a:rPr lang="ru-RU" sz="4800" b="1" dirty="0" smtClean="0"/>
            </a:b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7096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pPr algn="r"/>
            <a:r>
              <a:rPr lang="ru-RU" sz="2800" dirty="0" err="1" smtClean="0">
                <a:solidFill>
                  <a:schemeClr val="tx1"/>
                </a:solidFill>
              </a:rPr>
              <a:t>Рудь</a:t>
            </a:r>
            <a:r>
              <a:rPr lang="ru-RU" sz="2800" dirty="0" smtClean="0">
                <a:solidFill>
                  <a:schemeClr val="tx1"/>
                </a:solidFill>
              </a:rPr>
              <a:t> Виктория Анатольевна,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Методист ИМЦ Кировского района по английскому языку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171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ОГЭ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r>
              <a:rPr lang="ru-RU" sz="4000" dirty="0" err="1" smtClean="0"/>
              <a:t>Аудирование</a:t>
            </a:r>
            <a:endParaRPr lang="ru-RU" sz="4000" dirty="0" smtClean="0"/>
          </a:p>
          <a:p>
            <a:r>
              <a:rPr lang="ru-RU" sz="4000" dirty="0" smtClean="0"/>
              <a:t>Чтение</a:t>
            </a:r>
          </a:p>
          <a:p>
            <a:r>
              <a:rPr lang="ru-RU" sz="4000" dirty="0" smtClean="0"/>
              <a:t>Грамматика и лексика</a:t>
            </a:r>
          </a:p>
          <a:p>
            <a:r>
              <a:rPr lang="ru-RU" sz="4000" dirty="0" smtClean="0"/>
              <a:t>Письмо</a:t>
            </a:r>
          </a:p>
          <a:p>
            <a:r>
              <a:rPr lang="ru-RU" sz="4000" dirty="0" smtClean="0"/>
              <a:t>Устная часть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9834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Особенности устной части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Формат изменен с 2016 года</a:t>
            </a:r>
          </a:p>
          <a:p>
            <a:r>
              <a:rPr lang="ru-RU" sz="4000" dirty="0" smtClean="0"/>
              <a:t>Экзамен проводится на компьютере</a:t>
            </a:r>
          </a:p>
          <a:p>
            <a:r>
              <a:rPr lang="ru-RU" sz="4000" dirty="0" smtClean="0"/>
              <a:t>Тренажер на ФИПИ появится в марте-апреле</a:t>
            </a:r>
          </a:p>
          <a:p>
            <a:r>
              <a:rPr lang="ru-RU" sz="4000" dirty="0" smtClean="0"/>
              <a:t>Финальная информация планируется к февралю!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396122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Формат устной части ОГЭ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Чтение текста вслух (базовый уровень)</a:t>
            </a:r>
          </a:p>
          <a:p>
            <a:r>
              <a:rPr lang="ru-RU" sz="3600" dirty="0" smtClean="0"/>
              <a:t>Ответы на вопросы ( условный диалог-расспрос) ( базовый уровень)</a:t>
            </a:r>
          </a:p>
          <a:p>
            <a:r>
              <a:rPr lang="ru-RU" sz="3600" dirty="0" smtClean="0"/>
              <a:t>Монологическое высказывание с использованием зрительной опоры       (повышенный уровень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1899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Устная часть ОГЭ. Задание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1,5 мин. Готовимся, 2 мин. Читаем</a:t>
            </a:r>
          </a:p>
          <a:p>
            <a:r>
              <a:rPr lang="ru-RU" dirty="0" smtClean="0"/>
              <a:t>Выразительное чтение, произносительные навыки (паузы, фразовые ударения, интонационные контуры, произношение, ударение)</a:t>
            </a:r>
          </a:p>
          <a:p>
            <a:r>
              <a:rPr lang="ru-RU" dirty="0" smtClean="0"/>
              <a:t>Допускается не более 5 ошибок, в том числе 2, искажающие смысл)</a:t>
            </a:r>
          </a:p>
          <a:p>
            <a:r>
              <a:rPr lang="ru-RU" dirty="0" smtClean="0"/>
              <a:t>Максимальный балл – </a:t>
            </a:r>
            <a:r>
              <a:rPr lang="ru-RU" sz="4000" b="1" dirty="0" smtClean="0"/>
              <a:t>2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xmlns="" val="15155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Стратегии. Задание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До экзамена</a:t>
            </a:r>
            <a:r>
              <a:rPr lang="ru-RU" dirty="0" smtClean="0"/>
              <a:t>. Тренироваться читать вслух и про себя, разделив предложение на смысловые отрезки, используя правильную интонацию.</a:t>
            </a:r>
          </a:p>
          <a:p>
            <a:r>
              <a:rPr lang="ru-RU" b="1" dirty="0" smtClean="0"/>
              <a:t>На экзамене. </a:t>
            </a:r>
            <a:r>
              <a:rPr lang="ru-RU" dirty="0" smtClean="0"/>
              <a:t>Внимательно изучить текст. Прочитать сначала шепотом, потом вслух. Обращать внимание на трудные слова. Не торопиться, выдерживать средний темп речи. </a:t>
            </a:r>
            <a:r>
              <a:rPr lang="ru-RU" b="1" dirty="0" smtClean="0"/>
              <a:t>Внимание: засчитывается последняя попытка!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0627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Устная часть ОГЭ. Задание 2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Диалог-расспрос</a:t>
            </a:r>
          </a:p>
          <a:p>
            <a:r>
              <a:rPr lang="ru-RU" dirty="0" smtClean="0"/>
              <a:t>6 вопросов, по 40 секунд на ответ.</a:t>
            </a:r>
          </a:p>
          <a:p>
            <a:r>
              <a:rPr lang="ru-RU" dirty="0" smtClean="0"/>
              <a:t>Вопросы воспринимаются только на слух, то есть они нигде не написаны!</a:t>
            </a:r>
          </a:p>
          <a:p>
            <a:r>
              <a:rPr lang="ru-RU" dirty="0" smtClean="0"/>
              <a:t>На каждый вопрос отвечать развернутыми предложениями</a:t>
            </a:r>
          </a:p>
          <a:p>
            <a:r>
              <a:rPr lang="ru-RU" dirty="0" smtClean="0"/>
              <a:t>Максимальный балл - </a:t>
            </a:r>
            <a:r>
              <a:rPr lang="ru-RU" sz="4400" b="1" dirty="0" smtClean="0"/>
              <a:t>6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xmlns="" val="319799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оценивается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Коммуникативная составляющая</a:t>
            </a:r>
          </a:p>
          <a:p>
            <a:r>
              <a:rPr lang="ru-RU" sz="4000" dirty="0" smtClean="0"/>
              <a:t>Полнота ответа</a:t>
            </a:r>
          </a:p>
          <a:p>
            <a:r>
              <a:rPr lang="ru-RU" sz="4000" dirty="0" smtClean="0"/>
              <a:t>Допускаются лексические, грамматические и фонетические погрешности, не затрудняющие понимание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146016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Стратегии. Задание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Внимательно слушать вопрос. Постараться запомнить</a:t>
            </a:r>
          </a:p>
          <a:p>
            <a:r>
              <a:rPr lang="ru-RU" dirty="0" smtClean="0"/>
              <a:t>Обратить внимание на время, в котором задан вопрос</a:t>
            </a:r>
          </a:p>
          <a:p>
            <a:r>
              <a:rPr lang="ru-RU" dirty="0" smtClean="0"/>
              <a:t>Использовать короткие и четкие формулировки</a:t>
            </a:r>
          </a:p>
          <a:p>
            <a:r>
              <a:rPr lang="ru-RU" dirty="0" smtClean="0"/>
              <a:t>Помнить, что есть только 40 секунд на развернутый ответ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5717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Устная часть ОГЭ. Задание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Монологическое высказывание</a:t>
            </a:r>
          </a:p>
          <a:p>
            <a:r>
              <a:rPr lang="ru-RU" dirty="0" smtClean="0"/>
              <a:t>1,5 минуты подготовка, 2 минуты выполнение</a:t>
            </a:r>
          </a:p>
          <a:p>
            <a:r>
              <a:rPr lang="ru-RU" dirty="0" smtClean="0"/>
              <a:t>Максимум 10-12 фраз, минимум 5-6!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961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оценивается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Решение коммуникативной задачи. </a:t>
            </a:r>
            <a:r>
              <a:rPr lang="ru-RU" sz="4400" b="1" dirty="0" smtClean="0"/>
              <a:t>3</a:t>
            </a:r>
            <a:r>
              <a:rPr lang="ru-RU" dirty="0" smtClean="0"/>
              <a:t> балла</a:t>
            </a:r>
          </a:p>
          <a:p>
            <a:r>
              <a:rPr lang="ru-RU" dirty="0" smtClean="0"/>
              <a:t>Организация высказывания (наличие вступительной и заключительной фразы; завершенность высказывания; правильное использование средств логической связи) – </a:t>
            </a:r>
            <a:r>
              <a:rPr lang="ru-RU" sz="4400" b="1" dirty="0" smtClean="0"/>
              <a:t>2</a:t>
            </a:r>
            <a:r>
              <a:rPr lang="ru-RU" dirty="0" smtClean="0"/>
              <a:t> балла</a:t>
            </a:r>
          </a:p>
          <a:p>
            <a:r>
              <a:rPr lang="ru-RU" dirty="0" smtClean="0"/>
              <a:t>Языковое оформление. Допускается не более 4 негрубых лексико-грамматических ошибок и/или не более 3 грубых. </a:t>
            </a:r>
            <a:r>
              <a:rPr lang="ru-RU" sz="4300" b="1" dirty="0" smtClean="0"/>
              <a:t>2</a:t>
            </a:r>
            <a:r>
              <a:rPr lang="ru-RU" dirty="0" smtClean="0"/>
              <a:t> балла</a:t>
            </a:r>
          </a:p>
          <a:p>
            <a:r>
              <a:rPr lang="ru-RU" dirty="0" smtClean="0"/>
              <a:t>Итого: </a:t>
            </a:r>
            <a:r>
              <a:rPr lang="ru-RU" sz="4800" b="1" dirty="0" smtClean="0"/>
              <a:t>7</a:t>
            </a:r>
            <a:r>
              <a:rPr lang="ru-RU" dirty="0" smtClean="0"/>
              <a:t> баллов за все задание!!!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7607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документы и сайты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Кодификатор</a:t>
            </a:r>
          </a:p>
          <a:p>
            <a:r>
              <a:rPr lang="ru-RU" dirty="0" smtClean="0"/>
              <a:t>Спецификация</a:t>
            </a:r>
          </a:p>
          <a:p>
            <a:r>
              <a:rPr lang="ru-RU" dirty="0" smtClean="0"/>
              <a:t>Демоверсия</a:t>
            </a:r>
          </a:p>
          <a:p>
            <a:r>
              <a:rPr lang="en-US" dirty="0" smtClean="0">
                <a:hlinkClick r:id="rId2"/>
              </a:rPr>
              <a:t>http://fipi.ru/oge-i-gve-9/demoversii-specifikacii-kodifikatory</a:t>
            </a:r>
            <a:r>
              <a:rPr lang="ru-RU" dirty="0" smtClean="0"/>
              <a:t> </a:t>
            </a:r>
          </a:p>
          <a:p>
            <a:r>
              <a:rPr lang="en-US" u="sng" dirty="0" smtClean="0">
                <a:solidFill>
                  <a:srgbClr val="000099"/>
                </a:solidFill>
              </a:rPr>
              <a:t>http://www.fipi.ru/</a:t>
            </a:r>
            <a:endParaRPr lang="ru-RU" u="sng" dirty="0" smtClean="0">
              <a:solidFill>
                <a:srgbClr val="000099"/>
              </a:solidFill>
            </a:endParaRP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www.obrnadzor.gov.ru/ru/press_center/news/index.php?id_4=5963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1162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Стратегии. Задание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Фото не описываем! Такой задачи не ставится.</a:t>
            </a:r>
          </a:p>
          <a:p>
            <a:r>
              <a:rPr lang="ru-RU" dirty="0" smtClean="0"/>
              <a:t>Начать высказывание с вступления. Тема указана в формулировке задания</a:t>
            </a:r>
          </a:p>
          <a:p>
            <a:r>
              <a:rPr lang="ru-RU" dirty="0" smtClean="0"/>
              <a:t>Строить высказывание в соответствии с предложенным планом, чтобы обеспечить логичность высказывания</a:t>
            </a:r>
          </a:p>
          <a:p>
            <a:r>
              <a:rPr lang="ru-RU" dirty="0" smtClean="0"/>
              <a:t>Использовать средства логической связи</a:t>
            </a:r>
          </a:p>
          <a:p>
            <a:r>
              <a:rPr lang="ru-RU" dirty="0" smtClean="0"/>
              <a:t>Представлять развернутую аргументацию , но без избыточной информации, кот. Не относится к теме</a:t>
            </a:r>
          </a:p>
          <a:p>
            <a:r>
              <a:rPr lang="ru-RU" dirty="0" smtClean="0"/>
              <a:t>Отвечать на поставленные вопросы, а не представлять заученный «топик»</a:t>
            </a:r>
          </a:p>
          <a:p>
            <a:r>
              <a:rPr lang="ru-RU" dirty="0" smtClean="0"/>
              <a:t>Стараться не использовать слишком сложные грамматические конструкции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6131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Устная часть ОГЭ. </a:t>
            </a:r>
            <a:r>
              <a:rPr lang="ru-RU" b="1" dirty="0" smtClean="0"/>
              <a:t>Итоговый балл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7200" dirty="0" smtClean="0"/>
          </a:p>
          <a:p>
            <a:pPr marL="0" indent="0">
              <a:buNone/>
            </a:pPr>
            <a:r>
              <a:rPr lang="ru-RU" sz="7200" dirty="0"/>
              <a:t> </a:t>
            </a:r>
            <a:r>
              <a:rPr lang="ru-RU" sz="7200" dirty="0" smtClean="0"/>
              <a:t> 2+ 6 + 7=</a:t>
            </a:r>
            <a:r>
              <a:rPr lang="ru-RU" sz="7200" b="1" dirty="0" smtClean="0"/>
              <a:t>15</a:t>
            </a:r>
            <a:r>
              <a:rPr lang="ru-RU" sz="7200" dirty="0" smtClean="0"/>
              <a:t> баллов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xmlns="" val="221677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пробного </a:t>
            </a:r>
            <a:r>
              <a:rPr lang="ru-RU" dirty="0" smtClean="0"/>
              <a:t>ЕГЭ</a:t>
            </a:r>
            <a:r>
              <a:rPr lang="en-US" dirty="0" smtClean="0"/>
              <a:t>-2016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57683555"/>
              </p:ext>
            </p:extLst>
          </p:nvPr>
        </p:nvGraphicFramePr>
        <p:xfrm>
          <a:off x="1187624" y="2060848"/>
          <a:ext cx="6984776" cy="3528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3454"/>
                <a:gridCol w="1037026"/>
                <a:gridCol w="1020240"/>
                <a:gridCol w="756787"/>
                <a:gridCol w="756787"/>
                <a:gridCol w="863336"/>
                <a:gridCol w="773573"/>
                <a:gridCol w="773573"/>
              </a:tblGrid>
              <a:tr h="2533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Предмет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заявленных учащихся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Количество учащихся, принявших участие в ЕГЭ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Средний балл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часть 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Средний балл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часть 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Средний балл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часть 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Средний балл часть 4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Средний балл 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95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Английский язык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145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136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10,57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14,08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11,14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8,95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44,65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63649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dirty="0" smtClean="0"/>
              <a:t>Спасибо за внимание!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Расписание экзаменов в 2017 году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ЕГЭ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Досрочный этап: 5.04 (ср)</a:t>
            </a:r>
          </a:p>
          <a:p>
            <a:pPr>
              <a:buNone/>
            </a:pPr>
            <a:r>
              <a:rPr lang="ru-RU" b="1" dirty="0" smtClean="0"/>
              <a:t> Основной этап: 13.06 (</a:t>
            </a:r>
            <a:r>
              <a:rPr lang="ru-RU" b="1" dirty="0" err="1" smtClean="0"/>
              <a:t>письм</a:t>
            </a:r>
            <a:r>
              <a:rPr lang="ru-RU" b="1" dirty="0" smtClean="0"/>
              <a:t>)</a:t>
            </a:r>
          </a:p>
          <a:p>
            <a:pPr>
              <a:buNone/>
            </a:pPr>
            <a:r>
              <a:rPr lang="ru-RU" b="1" dirty="0" smtClean="0"/>
              <a:t>15.06-16.06 (уст)</a:t>
            </a:r>
          </a:p>
          <a:p>
            <a:pPr>
              <a:buNone/>
            </a:pPr>
            <a:r>
              <a:rPr lang="ru-RU" b="1" dirty="0" smtClean="0"/>
              <a:t>ОГЭ</a:t>
            </a:r>
          </a:p>
          <a:p>
            <a:pPr>
              <a:buNone/>
            </a:pPr>
            <a:r>
              <a:rPr lang="ru-RU" b="1" dirty="0" smtClean="0"/>
              <a:t>Досрочный </a:t>
            </a:r>
            <a:r>
              <a:rPr lang="ru-RU" b="1" dirty="0"/>
              <a:t>этап</a:t>
            </a:r>
            <a:r>
              <a:rPr lang="ru-RU" b="1" dirty="0" smtClean="0"/>
              <a:t>: 22.04 </a:t>
            </a:r>
            <a:r>
              <a:rPr lang="ru-RU" b="1" dirty="0"/>
              <a:t>(</a:t>
            </a:r>
            <a:r>
              <a:rPr lang="ru-RU" b="1" dirty="0" err="1"/>
              <a:t>сб</a:t>
            </a:r>
            <a:r>
              <a:rPr lang="ru-RU" b="1" dirty="0"/>
              <a:t>)</a:t>
            </a:r>
          </a:p>
          <a:p>
            <a:pPr>
              <a:buNone/>
            </a:pPr>
            <a:r>
              <a:rPr lang="ru-RU" b="1" dirty="0"/>
              <a:t>Основной этап</a:t>
            </a:r>
            <a:r>
              <a:rPr lang="ru-RU" b="1" dirty="0" smtClean="0"/>
              <a:t>: 26-27.05 </a:t>
            </a:r>
            <a:r>
              <a:rPr lang="ru-RU" b="1" dirty="0"/>
              <a:t>(</a:t>
            </a:r>
            <a:r>
              <a:rPr lang="ru-RU" b="1" dirty="0" err="1"/>
              <a:t>пт</a:t>
            </a:r>
            <a:r>
              <a:rPr lang="ru-RU" b="1" dirty="0"/>
              <a:t> – </a:t>
            </a:r>
            <a:r>
              <a:rPr lang="ru-RU" b="1" dirty="0" err="1"/>
              <a:t>сб</a:t>
            </a:r>
            <a:r>
              <a:rPr lang="ru-RU" b="1" dirty="0"/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  </a:t>
            </a:r>
          </a:p>
          <a:p>
            <a:pPr marL="0" indent="0">
              <a:buNone/>
            </a:pPr>
            <a:r>
              <a:rPr lang="ru-RU" sz="4000" dirty="0" smtClean="0"/>
              <a:t>ОГЭ: письменная часть – 120 минут</a:t>
            </a:r>
          </a:p>
          <a:p>
            <a:pPr marL="0" indent="0">
              <a:buNone/>
            </a:pPr>
            <a:r>
              <a:rPr lang="ru-RU" sz="4000" dirty="0" smtClean="0"/>
              <a:t>              устная часть – 15 минут</a:t>
            </a:r>
          </a:p>
          <a:p>
            <a:pPr marL="0" indent="0">
              <a:buNone/>
            </a:pPr>
            <a:r>
              <a:rPr lang="ru-RU" sz="4000" dirty="0" smtClean="0"/>
              <a:t>  ЕГЭ: письменная часть – 180 минут</a:t>
            </a:r>
          </a:p>
          <a:p>
            <a:pPr marL="0" indent="0"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устная часть – 15 минут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154486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Баллы ОГЭ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fontAlgn="base"/>
            <a:r>
              <a:rPr lang="ru-RU" b="1" dirty="0"/>
              <a:t>Письменная часть </a:t>
            </a:r>
            <a:r>
              <a:rPr lang="ru-RU" dirty="0"/>
              <a:t>ОГЭ по английскому языку состоит из четырех разделов:</a:t>
            </a:r>
          </a:p>
          <a:p>
            <a:pPr lvl="0" fontAlgn="base"/>
            <a:r>
              <a:rPr lang="ru-RU" u="sng" dirty="0" err="1">
                <a:hlinkClick r:id="rId2"/>
              </a:rPr>
              <a:t>Аудирование</a:t>
            </a:r>
            <a:r>
              <a:rPr lang="ru-RU" u="sng" dirty="0">
                <a:hlinkClick r:id="rId2"/>
              </a:rPr>
              <a:t> – </a:t>
            </a:r>
            <a:r>
              <a:rPr lang="ru-RU" u="sng" dirty="0" err="1">
                <a:hlinkClick r:id="rId2"/>
              </a:rPr>
              <a:t>Listening</a:t>
            </a:r>
            <a:r>
              <a:rPr lang="ru-RU" dirty="0"/>
              <a:t> (максимальный балл – 15)</a:t>
            </a:r>
          </a:p>
          <a:p>
            <a:pPr lvl="0" fontAlgn="base"/>
            <a:r>
              <a:rPr lang="ru-RU" u="sng" dirty="0">
                <a:hlinkClick r:id="rId3"/>
              </a:rPr>
              <a:t>Чтение – </a:t>
            </a:r>
            <a:r>
              <a:rPr lang="ru-RU" u="sng" dirty="0" err="1">
                <a:hlinkClick r:id="rId3"/>
              </a:rPr>
              <a:t>Reading</a:t>
            </a:r>
            <a:r>
              <a:rPr lang="ru-RU" dirty="0"/>
              <a:t> (максимальный балл – 15)</a:t>
            </a:r>
          </a:p>
          <a:p>
            <a:pPr lvl="0" fontAlgn="base"/>
            <a:r>
              <a:rPr lang="ru-RU" u="sng" dirty="0">
                <a:hlinkClick r:id="rId4"/>
              </a:rPr>
              <a:t>Грамматика и лексика – </a:t>
            </a:r>
            <a:r>
              <a:rPr lang="ru-RU" u="sng" dirty="0" err="1">
                <a:hlinkClick r:id="rId4"/>
              </a:rPr>
              <a:t>Grammar</a:t>
            </a:r>
            <a:r>
              <a:rPr lang="ru-RU" u="sng" dirty="0">
                <a:hlinkClick r:id="rId4"/>
              </a:rPr>
              <a:t> </a:t>
            </a:r>
            <a:r>
              <a:rPr lang="ru-RU" u="sng" dirty="0" err="1">
                <a:hlinkClick r:id="rId4"/>
              </a:rPr>
              <a:t>in</a:t>
            </a:r>
            <a:r>
              <a:rPr lang="ru-RU" u="sng" dirty="0">
                <a:hlinkClick r:id="rId4"/>
              </a:rPr>
              <a:t> </a:t>
            </a:r>
            <a:r>
              <a:rPr lang="ru-RU" u="sng" dirty="0" err="1">
                <a:hlinkClick r:id="rId4"/>
              </a:rPr>
              <a:t>use</a:t>
            </a:r>
            <a:r>
              <a:rPr lang="ru-RU" dirty="0"/>
              <a:t> (максимальный балл – 15)</a:t>
            </a:r>
          </a:p>
          <a:p>
            <a:pPr lvl="0" fontAlgn="base"/>
            <a:r>
              <a:rPr lang="ru-RU" u="sng" dirty="0">
                <a:hlinkClick r:id="rId5"/>
              </a:rPr>
              <a:t>Письмо – </a:t>
            </a:r>
            <a:r>
              <a:rPr lang="ru-RU" u="sng" dirty="0" err="1">
                <a:hlinkClick r:id="rId5"/>
              </a:rPr>
              <a:t>Writing</a:t>
            </a:r>
            <a:r>
              <a:rPr lang="ru-RU" dirty="0"/>
              <a:t> (максимальный балл – 10)</a:t>
            </a:r>
          </a:p>
          <a:p>
            <a:pPr lvl="0" fontAlgn="base"/>
            <a:r>
              <a:rPr lang="ru-RU" b="1" dirty="0"/>
              <a:t>Устная часть </a:t>
            </a:r>
            <a:r>
              <a:rPr lang="ru-RU" dirty="0"/>
              <a:t>экзамена по английскому языку </a:t>
            </a:r>
            <a:r>
              <a:rPr lang="ru-RU" u="sng" dirty="0" smtClean="0">
                <a:hlinkClick r:id="rId6"/>
              </a:rPr>
              <a:t>Говорение </a:t>
            </a:r>
            <a:r>
              <a:rPr lang="ru-RU" u="sng" dirty="0">
                <a:hlinkClick r:id="rId6"/>
              </a:rPr>
              <a:t>– </a:t>
            </a:r>
            <a:r>
              <a:rPr lang="ru-RU" u="sng" dirty="0" err="1">
                <a:hlinkClick r:id="rId6"/>
              </a:rPr>
              <a:t>Speaking</a:t>
            </a:r>
            <a:r>
              <a:rPr lang="ru-RU" dirty="0">
                <a:hlinkClick r:id="rId6"/>
              </a:rPr>
              <a:t> </a:t>
            </a:r>
            <a:r>
              <a:rPr lang="ru-RU" dirty="0"/>
              <a:t>(максимальный балл – 15)</a:t>
            </a:r>
          </a:p>
          <a:p>
            <a:pPr marL="0" indent="0">
              <a:buNone/>
            </a:pPr>
            <a:r>
              <a:rPr lang="ru-RU" sz="3800" dirty="0" smtClean="0"/>
              <a:t>           </a:t>
            </a:r>
            <a:r>
              <a:rPr lang="ru-RU" sz="3800" b="1" dirty="0" smtClean="0"/>
              <a:t>Итого:15+15+15+10+15=70 баллов</a:t>
            </a:r>
            <a:endParaRPr lang="ru-RU" sz="3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7172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Шкала перерасчета баллов ОГЭ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fontAlgn="base">
              <a:buNone/>
            </a:pPr>
            <a:r>
              <a:rPr lang="ru-RU" sz="2800" dirty="0" smtClean="0"/>
              <a:t> Для </a:t>
            </a:r>
            <a:r>
              <a:rPr lang="ru-RU" sz="2800" dirty="0"/>
              <a:t>пересчета суммарного (за все разделы ОГЭ) первичного балла в оценку по пятибалльной шкале </a:t>
            </a:r>
            <a:r>
              <a:rPr lang="ru-RU" sz="2800" u="sng" dirty="0">
                <a:hlinkClick r:id="rId2"/>
              </a:rPr>
              <a:t>существует следующая шкала</a:t>
            </a:r>
            <a:r>
              <a:rPr lang="ru-RU" sz="2800" dirty="0"/>
              <a:t>:</a:t>
            </a:r>
          </a:p>
          <a:p>
            <a:pPr fontAlgn="base"/>
            <a:r>
              <a:rPr lang="ru-RU" dirty="0"/>
              <a:t>0-28 баллов соответствует оценке “2”</a:t>
            </a:r>
          </a:p>
          <a:p>
            <a:pPr fontAlgn="base"/>
            <a:r>
              <a:rPr lang="ru-RU" dirty="0"/>
              <a:t>29-45 баллов соответствует оценке “3”</a:t>
            </a:r>
          </a:p>
          <a:p>
            <a:pPr fontAlgn="base"/>
            <a:r>
              <a:rPr lang="ru-RU" dirty="0"/>
              <a:t>46-58 баллов соответствует оценке “4”</a:t>
            </a:r>
          </a:p>
          <a:p>
            <a:pPr fontAlgn="base"/>
            <a:r>
              <a:rPr lang="ru-RU" dirty="0"/>
              <a:t>59-70 баллов соответствует оценке “5”.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6060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Баллы ЕГЭ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fontAlgn="base"/>
            <a:r>
              <a:rPr lang="ru-RU" dirty="0"/>
              <a:t>Письменная часть экзамена ЕГЭ по английскому языку состоит из четырех разделов:</a:t>
            </a:r>
          </a:p>
          <a:p>
            <a:pPr lvl="0" fontAlgn="base"/>
            <a:r>
              <a:rPr lang="ru-RU" dirty="0" err="1">
                <a:hlinkClick r:id="rId2"/>
              </a:rPr>
              <a:t>Аудирование</a:t>
            </a:r>
            <a:r>
              <a:rPr lang="ru-RU" dirty="0">
                <a:hlinkClick r:id="rId2"/>
              </a:rPr>
              <a:t> – </a:t>
            </a:r>
            <a:r>
              <a:rPr lang="ru-RU" dirty="0" err="1">
                <a:hlinkClick r:id="rId2"/>
              </a:rPr>
              <a:t>Listening</a:t>
            </a:r>
            <a:r>
              <a:rPr lang="ru-RU" dirty="0"/>
              <a:t> (максимальный балл – 20)</a:t>
            </a:r>
          </a:p>
          <a:p>
            <a:pPr lvl="0" fontAlgn="base"/>
            <a:r>
              <a:rPr lang="ru-RU" u="sng" dirty="0">
                <a:hlinkClick r:id="rId3"/>
              </a:rPr>
              <a:t>Чтение – </a:t>
            </a:r>
            <a:r>
              <a:rPr lang="ru-RU" u="sng" dirty="0" err="1">
                <a:hlinkClick r:id="rId3"/>
              </a:rPr>
              <a:t>Reading</a:t>
            </a:r>
            <a:r>
              <a:rPr lang="ru-RU" dirty="0"/>
              <a:t> (максимальный балл – 20)</a:t>
            </a:r>
          </a:p>
          <a:p>
            <a:pPr lvl="0" fontAlgn="base"/>
            <a:r>
              <a:rPr lang="ru-RU" u="sng" dirty="0">
                <a:solidFill>
                  <a:srgbClr val="6600FF"/>
                </a:solidFill>
              </a:rPr>
              <a:t>Грамматика и лексика </a:t>
            </a:r>
            <a:r>
              <a:rPr lang="ru-RU" dirty="0"/>
              <a:t>– (максимальный балл – 20)</a:t>
            </a:r>
          </a:p>
          <a:p>
            <a:pPr lvl="0" fontAlgn="base"/>
            <a:r>
              <a:rPr lang="ru-RU" u="sng" dirty="0">
                <a:solidFill>
                  <a:srgbClr val="6600FF"/>
                </a:solidFill>
              </a:rPr>
              <a:t>Письмо – </a:t>
            </a:r>
            <a:r>
              <a:rPr lang="ru-RU" u="sng" dirty="0" err="1">
                <a:solidFill>
                  <a:srgbClr val="6600FF"/>
                </a:solidFill>
              </a:rPr>
              <a:t>Writing</a:t>
            </a:r>
            <a:r>
              <a:rPr lang="ru-RU" u="sng" dirty="0">
                <a:solidFill>
                  <a:srgbClr val="6600FF"/>
                </a:solidFill>
              </a:rPr>
              <a:t> </a:t>
            </a:r>
            <a:r>
              <a:rPr lang="ru-RU" dirty="0"/>
              <a:t>(максимальный балл – 20)</a:t>
            </a:r>
          </a:p>
          <a:p>
            <a:pPr lvl="0" fontAlgn="base"/>
            <a:r>
              <a:rPr lang="ru-RU" u="sng" dirty="0" smtClean="0">
                <a:solidFill>
                  <a:srgbClr val="6600FF"/>
                </a:solidFill>
              </a:rPr>
              <a:t>Говорение </a:t>
            </a:r>
            <a:r>
              <a:rPr lang="ru-RU" u="sng" dirty="0">
                <a:solidFill>
                  <a:srgbClr val="6600FF"/>
                </a:solidFill>
              </a:rPr>
              <a:t>– </a:t>
            </a:r>
            <a:r>
              <a:rPr lang="ru-RU" u="sng" dirty="0" err="1">
                <a:solidFill>
                  <a:srgbClr val="6600FF"/>
                </a:solidFill>
              </a:rPr>
              <a:t>Speaking</a:t>
            </a:r>
            <a:r>
              <a:rPr lang="ru-RU" u="sng" dirty="0">
                <a:solidFill>
                  <a:srgbClr val="6600FF"/>
                </a:solidFill>
              </a:rPr>
              <a:t> </a:t>
            </a:r>
            <a:r>
              <a:rPr lang="ru-RU" dirty="0"/>
              <a:t>(максимальный балл – 20)</a:t>
            </a:r>
          </a:p>
          <a:p>
            <a:pPr marL="0" indent="0">
              <a:buNone/>
            </a:pPr>
            <a:r>
              <a:rPr lang="ru-RU" dirty="0" smtClean="0"/>
              <a:t>                        </a:t>
            </a:r>
          </a:p>
          <a:p>
            <a:pPr marL="0" indent="0">
              <a:buNone/>
            </a:pPr>
            <a:r>
              <a:rPr lang="ru-RU" sz="4700" dirty="0"/>
              <a:t> </a:t>
            </a:r>
            <a:r>
              <a:rPr lang="ru-RU" sz="4700" dirty="0" smtClean="0"/>
              <a:t>                   Итого: 100 баллов</a:t>
            </a:r>
            <a:endParaRPr lang="ru-RU" sz="4700" dirty="0"/>
          </a:p>
        </p:txBody>
      </p:sp>
    </p:spTree>
    <p:extLst>
      <p:ext uri="{BB962C8B-B14F-4D97-AF65-F5344CB8AC3E}">
        <p14:creationId xmlns:p14="http://schemas.microsoft.com/office/powerpoint/2010/main" xmlns="" val="407160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Шкала перерасчета баллов ЕГЭ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3600" dirty="0"/>
              <a:t>0-19 баллов соответствует оценке “2”</a:t>
            </a:r>
          </a:p>
          <a:p>
            <a:pPr fontAlgn="base"/>
            <a:r>
              <a:rPr lang="ru-RU" sz="3600" dirty="0"/>
              <a:t>20-58 баллов соответствует оценке “3”</a:t>
            </a:r>
          </a:p>
          <a:p>
            <a:pPr fontAlgn="base"/>
            <a:r>
              <a:rPr lang="ru-RU" sz="3600" dirty="0"/>
              <a:t>59-83 баллов соответствует оценке “4”</a:t>
            </a:r>
          </a:p>
          <a:p>
            <a:pPr fontAlgn="base"/>
            <a:r>
              <a:rPr lang="ru-RU" sz="3600" dirty="0"/>
              <a:t>84-100 баллов соответствует оценке “5”.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55441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Тренажер устной части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4800" dirty="0" smtClean="0"/>
              <a:t>       </a:t>
            </a:r>
          </a:p>
          <a:p>
            <a:pPr marL="0" indent="0" algn="ctr">
              <a:buNone/>
            </a:pPr>
            <a:r>
              <a:rPr lang="en-US" sz="4800" dirty="0" smtClean="0">
                <a:hlinkClick r:id="rId2"/>
              </a:rPr>
              <a:t>http://injaz.ege.edu.ru</a:t>
            </a:r>
            <a:endParaRPr lang="ru-RU" sz="4800" dirty="0" smtClean="0"/>
          </a:p>
          <a:p>
            <a:pPr lvl="1"/>
            <a:endParaRPr lang="ru-RU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://zhilina-english.ru/gia-govorenie-speaking-2016-novaya-versiya</a:t>
            </a:r>
            <a:r>
              <a:rPr lang="en-US" dirty="0" smtClean="0">
                <a:hlinkClick r:id="rId3"/>
              </a:rPr>
              <a:t>/</a:t>
            </a:r>
            <a:endParaRPr lang="ru-RU" dirty="0" smtClean="0"/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infourok.ru/prezentaciya-trenazher-po-podgotovke-k-oge-po-angliyskomu-yaziku-ustnaya-chast-oge-zadaniya-klass-592853.html</a:t>
            </a:r>
            <a:endParaRPr lang="ru-RU" dirty="0" smtClean="0"/>
          </a:p>
          <a:p>
            <a:pPr lvl="1"/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www.youtube.com/watch?v=JGjBfS6r2aU</a:t>
            </a:r>
            <a:endParaRPr lang="ru-RU" dirty="0" smtClean="0"/>
          </a:p>
          <a:p>
            <a:pPr lvl="1">
              <a:buNone/>
            </a:pPr>
            <a:endParaRPr lang="ru-RU" dirty="0" smtClean="0"/>
          </a:p>
          <a:p>
            <a:pPr lvl="1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696</Words>
  <Application>Microsoft Office PowerPoint</Application>
  <PresentationFormat>Экран (4:3)</PresentationFormat>
  <Paragraphs>140</Paragraphs>
  <Slides>23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Семинар" Эффективные технологии по подготовке к ОГЭ и ЕГЭ - устная часть - практические советы".  Нормативные документы </vt:lpstr>
      <vt:lpstr>Основные документы и сайты</vt:lpstr>
      <vt:lpstr>Расписание экзаменов в 2017 году</vt:lpstr>
      <vt:lpstr>Продолжительность экзамена</vt:lpstr>
      <vt:lpstr>Баллы ОГЭ</vt:lpstr>
      <vt:lpstr>Шкала перерасчета баллов ОГЭ</vt:lpstr>
      <vt:lpstr>Баллы ЕГЭ</vt:lpstr>
      <vt:lpstr>Шкала перерасчета баллов ЕГЭ</vt:lpstr>
      <vt:lpstr>Тренажер устной части </vt:lpstr>
      <vt:lpstr>Содержание ОГЭ</vt:lpstr>
      <vt:lpstr>Особенности устной части </vt:lpstr>
      <vt:lpstr>Формат устной части ОГЭ</vt:lpstr>
      <vt:lpstr>Устная часть ОГЭ. Задание 1</vt:lpstr>
      <vt:lpstr>Стратегии. Задание 1</vt:lpstr>
      <vt:lpstr>Устная часть ОГЭ. Задание 2</vt:lpstr>
      <vt:lpstr>Что оценивается</vt:lpstr>
      <vt:lpstr>Стратегии. Задание 2</vt:lpstr>
      <vt:lpstr>Устная часть ОГЭ. Задание 3</vt:lpstr>
      <vt:lpstr>Что оценивается</vt:lpstr>
      <vt:lpstr>Стратегии. Задание 3</vt:lpstr>
      <vt:lpstr>Устная часть ОГЭ. Итоговый балл</vt:lpstr>
      <vt:lpstr>Результаты пробного ЕГЭ-2016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Тематическая консультация ОГЭ 2016</dc:title>
  <dc:creator>Виктория Рудь</dc:creator>
  <cp:lastModifiedBy>805967</cp:lastModifiedBy>
  <cp:revision>72</cp:revision>
  <dcterms:created xsi:type="dcterms:W3CDTF">2015-12-15T09:25:23Z</dcterms:created>
  <dcterms:modified xsi:type="dcterms:W3CDTF">2016-12-26T21:47:59Z</dcterms:modified>
</cp:coreProperties>
</file>