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ppt/charts/chart24.xml" ContentType="application/vnd.openxmlformats-officedocument.drawingml.chart+xml"/>
  <Override PartName="/ppt/theme/themeOverride19.xml" ContentType="application/vnd.openxmlformats-officedocument.themeOverride+xml"/>
  <Override PartName="/ppt/charts/chart25.xml" ContentType="application/vnd.openxmlformats-officedocument.drawingml.chart+xml"/>
  <Override PartName="/ppt/theme/themeOverride20.xml" ContentType="application/vnd.openxmlformats-officedocument.themeOverride+xml"/>
  <Override PartName="/ppt/charts/chart26.xml" ContentType="application/vnd.openxmlformats-officedocument.drawingml.chart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0" r:id="rId3"/>
    <p:sldId id="435" r:id="rId4"/>
    <p:sldId id="360" r:id="rId5"/>
    <p:sldId id="441" r:id="rId6"/>
    <p:sldId id="440" r:id="rId7"/>
    <p:sldId id="443" r:id="rId8"/>
    <p:sldId id="444" r:id="rId9"/>
    <p:sldId id="311" r:id="rId10"/>
    <p:sldId id="314" r:id="rId11"/>
    <p:sldId id="445" r:id="rId12"/>
    <p:sldId id="447" r:id="rId13"/>
    <p:sldId id="448" r:id="rId14"/>
    <p:sldId id="451" r:id="rId15"/>
    <p:sldId id="459" r:id="rId16"/>
    <p:sldId id="488" r:id="rId17"/>
    <p:sldId id="475" r:id="rId18"/>
    <p:sldId id="489" r:id="rId19"/>
    <p:sldId id="481" r:id="rId20"/>
    <p:sldId id="490" r:id="rId21"/>
    <p:sldId id="476" r:id="rId22"/>
    <p:sldId id="491" r:id="rId23"/>
    <p:sldId id="484" r:id="rId24"/>
    <p:sldId id="469" r:id="rId25"/>
    <p:sldId id="492" r:id="rId26"/>
    <p:sldId id="486" r:id="rId27"/>
    <p:sldId id="487" r:id="rId28"/>
    <p:sldId id="493" r:id="rId29"/>
    <p:sldId id="474" r:id="rId30"/>
    <p:sldId id="29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2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06820702987668"/>
          <c:y val="0.18123169007967529"/>
          <c:w val="0.49224152443309871"/>
          <c:h val="0.767112529602757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городской мониторинг здоровьесозидающей среды (СПб АППО)</c:v>
                </c:pt>
                <c:pt idx="1">
                  <c:v>саногенетический мониторинг</c:v>
                </c:pt>
                <c:pt idx="2">
                  <c:v>комплексный внутришкольный мониторинг</c:v>
                </c:pt>
                <c:pt idx="3">
                  <c:v>отдельные направления диагностики</c:v>
                </c:pt>
                <c:pt idx="4">
                  <c:v>не проводится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0.21000000000000002</c:v>
                </c:pt>
                <c:pt idx="1">
                  <c:v>0.13</c:v>
                </c:pt>
                <c:pt idx="2">
                  <c:v>0.27100000000000002</c:v>
                </c:pt>
                <c:pt idx="3">
                  <c:v>0.78</c:v>
                </c:pt>
                <c:pt idx="4">
                  <c:v>3.1000000000000007E-2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107776"/>
        <c:axId val="34101888"/>
      </c:barChart>
      <c:valAx>
        <c:axId val="341018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107776"/>
        <c:crosses val="autoZero"/>
        <c:crossBetween val="between"/>
      </c:valAx>
      <c:catAx>
        <c:axId val="341077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018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18822398202063"/>
          <c:y val="0.121980715346606"/>
          <c:w val="0.8876164380784497"/>
          <c:h val="0.744489693633689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уроки ФК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классы</c:v>
                </c:pt>
                <c:pt idx="1">
                  <c:v>6 классы</c:v>
                </c:pt>
                <c:pt idx="2">
                  <c:v>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</c:v>
                </c:pt>
                <c:pt idx="1">
                  <c:v>135</c:v>
                </c:pt>
                <c:pt idx="2">
                  <c:v>135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 здоровья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классы</c:v>
                </c:pt>
                <c:pt idx="1">
                  <c:v>6 классы</c:v>
                </c:pt>
                <c:pt idx="2">
                  <c:v>11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107.6</c:v>
                </c:pt>
                <c:pt idx="1">
                  <c:v>52.5</c:v>
                </c:pt>
                <c:pt idx="2">
                  <c:v>35.299999999999997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ф/минутки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классы</c:v>
                </c:pt>
                <c:pt idx="1">
                  <c:v>6 классы</c:v>
                </c:pt>
                <c:pt idx="2">
                  <c:v>11 классы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57.1</c:v>
                </c:pt>
                <c:pt idx="1">
                  <c:v>42.8</c:v>
                </c:pt>
                <c:pt idx="2">
                  <c:v>30.6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гимн/до зан.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классы</c:v>
                </c:pt>
                <c:pt idx="1">
                  <c:v>6 классы</c:v>
                </c:pt>
                <c:pt idx="2">
                  <c:v>11 классы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16.3</c:v>
                </c:pt>
                <c:pt idx="1">
                  <c:v>14.2</c:v>
                </c:pt>
                <c:pt idx="2">
                  <c:v>12.2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дин. перемены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классы</c:v>
                </c:pt>
                <c:pt idx="1">
                  <c:v>6 классы</c:v>
                </c:pt>
                <c:pt idx="2">
                  <c:v>11 классы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84.8</c:v>
                </c:pt>
                <c:pt idx="1">
                  <c:v>37.5</c:v>
                </c:pt>
                <c:pt idx="2">
                  <c:v>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243136"/>
        <c:axId val="99244672"/>
      </c:barChart>
      <c:catAx>
        <c:axId val="99243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244672"/>
        <c:crosses val="autoZero"/>
        <c:auto val="1"/>
        <c:lblAlgn val="ctr"/>
        <c:lblOffset val="100"/>
        <c:noMultiLvlLbl val="0"/>
      </c:catAx>
      <c:valAx>
        <c:axId val="99244672"/>
        <c:scaling>
          <c:orientation val="minMax"/>
          <c:max val="400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99243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123336175276825"/>
          <c:y val="0.8702845533379846"/>
          <c:w val="0.84162637114889682"/>
          <c:h val="9.3514726495720568E-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9230157490379"/>
          <c:y val="4.2790398179068288E-2"/>
          <c:w val="0.92942486876640418"/>
          <c:h val="0.76033880143188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служба</c:v>
                </c:pt>
                <c:pt idx="1">
                  <c:v>уроки</c:v>
                </c:pt>
                <c:pt idx="2">
                  <c:v>внеурочн.</c:v>
                </c:pt>
                <c:pt idx="3">
                  <c:v>общие</c:v>
                </c:pt>
                <c:pt idx="4">
                  <c:v>консультации</c:v>
                </c:pt>
                <c:pt idx="5">
                  <c:v>ПК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20.399999999999999</c:v>
                </c:pt>
                <c:pt idx="1">
                  <c:v>18.7</c:v>
                </c:pt>
                <c:pt idx="2">
                  <c:v>22.4</c:v>
                </c:pt>
                <c:pt idx="3">
                  <c:v>58.6</c:v>
                </c:pt>
                <c:pt idx="4">
                  <c:v>55.7</c:v>
                </c:pt>
                <c:pt idx="5">
                  <c:v>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служба</c:v>
                </c:pt>
                <c:pt idx="1">
                  <c:v>уроки</c:v>
                </c:pt>
                <c:pt idx="2">
                  <c:v>внеурочн.</c:v>
                </c:pt>
                <c:pt idx="3">
                  <c:v>общие</c:v>
                </c:pt>
                <c:pt idx="4">
                  <c:v>консультации</c:v>
                </c:pt>
                <c:pt idx="5">
                  <c:v>ПК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43.8</c:v>
                </c:pt>
                <c:pt idx="1">
                  <c:v>47.9</c:v>
                </c:pt>
                <c:pt idx="2">
                  <c:v>24.5</c:v>
                </c:pt>
                <c:pt idx="3">
                  <c:v>75.3</c:v>
                </c:pt>
                <c:pt idx="4">
                  <c:v>63.7</c:v>
                </c:pt>
                <c:pt idx="5">
                  <c:v>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служба</c:v>
                </c:pt>
                <c:pt idx="1">
                  <c:v>уроки</c:v>
                </c:pt>
                <c:pt idx="2">
                  <c:v>внеурочн.</c:v>
                </c:pt>
                <c:pt idx="3">
                  <c:v>общие</c:v>
                </c:pt>
                <c:pt idx="4">
                  <c:v>консультации</c:v>
                </c:pt>
                <c:pt idx="5">
                  <c:v>ПК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72.400000000000006</c:v>
                </c:pt>
                <c:pt idx="1">
                  <c:v>59.9</c:v>
                </c:pt>
                <c:pt idx="2">
                  <c:v>44.9</c:v>
                </c:pt>
                <c:pt idx="3">
                  <c:v>83.3</c:v>
                </c:pt>
                <c:pt idx="4">
                  <c:v>69</c:v>
                </c:pt>
                <c:pt idx="5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40416"/>
        <c:axId val="98941952"/>
      </c:barChart>
      <c:catAx>
        <c:axId val="9894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0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941952"/>
        <c:crosses val="autoZero"/>
        <c:auto val="1"/>
        <c:lblAlgn val="ctr"/>
        <c:lblOffset val="100"/>
        <c:noMultiLvlLbl val="0"/>
      </c:catAx>
      <c:valAx>
        <c:axId val="98941952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94041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39853784501771561"/>
          <c:y val="0.90018208696807345"/>
          <c:w val="0.31965329471893089"/>
          <c:h val="6.6778487937081507E-2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06288224499825"/>
          <c:y val="4.8140669821827423E-2"/>
          <c:w val="0.8196544874258419"/>
          <c:h val="0.70840653911732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 или регулярно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1999</c:v>
                </c:pt>
                <c:pt idx="1">
                  <c:v>2002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21.4</c:v>
                </c:pt>
                <c:pt idx="1">
                  <c:v>26.8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совсем не занимаются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1999</c:v>
                </c:pt>
                <c:pt idx="1">
                  <c:v>2002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27.3</c:v>
                </c:pt>
                <c:pt idx="1">
                  <c:v>26.2</c:v>
                </c:pt>
                <c:pt idx="2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963840"/>
        <c:axId val="98965376"/>
      </c:barChart>
      <c:catAx>
        <c:axId val="98963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8965376"/>
        <c:crosses val="autoZero"/>
        <c:auto val="1"/>
        <c:lblAlgn val="ctr"/>
        <c:lblOffset val="100"/>
        <c:noMultiLvlLbl val="0"/>
      </c:catAx>
      <c:valAx>
        <c:axId val="9896537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896384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0202769598049425"/>
          <c:y val="0.85606671347953511"/>
          <c:w val="0.63836346329557236"/>
          <c:h val="0.13356522653295483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292708831583991E-2"/>
          <c:y val="4.4057617797775513E-2"/>
          <c:w val="0.69220409354641477"/>
          <c:h val="0.827049984929449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мясо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6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64.900000000000006</c:v>
                </c:pt>
                <c:pt idx="1">
                  <c:v>47.6</c:v>
                </c:pt>
                <c:pt idx="2">
                  <c:v>55.8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молоко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6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66.599999999999994</c:v>
                </c:pt>
                <c:pt idx="1">
                  <c:v>66.7</c:v>
                </c:pt>
                <c:pt idx="2">
                  <c:v>68.099999999999994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6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43.1</c:v>
                </c:pt>
                <c:pt idx="1">
                  <c:v>52.7</c:v>
                </c:pt>
                <c:pt idx="2">
                  <c:v>51.3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фрукты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6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70.5</c:v>
                </c:pt>
                <c:pt idx="1">
                  <c:v>73.3</c:v>
                </c:pt>
                <c:pt idx="2">
                  <c:v>65.8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104640"/>
        <c:axId val="99106176"/>
      </c:barChart>
      <c:catAx>
        <c:axId val="991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106176"/>
        <c:crosses val="autoZero"/>
        <c:auto val="1"/>
        <c:lblAlgn val="ctr"/>
        <c:lblOffset val="100"/>
        <c:noMultiLvlLbl val="0"/>
      </c:catAx>
      <c:valAx>
        <c:axId val="99106176"/>
        <c:scaling>
          <c:orientation val="minMax"/>
          <c:max val="25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910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14222318678181"/>
          <c:y val="0.65360909202090645"/>
          <c:w val="0.21509840701027474"/>
          <c:h val="0.31745599054609008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292708831583991E-2"/>
          <c:y val="2.4244241520709073E-2"/>
          <c:w val="0.56422003324850289"/>
          <c:h val="0.84686323490776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 1-2 раза в день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6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1.2</c:v>
                </c:pt>
                <c:pt idx="1">
                  <c:v>4.4000000000000004</c:v>
                </c:pt>
                <c:pt idx="2">
                  <c:v>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ест без режима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6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23.1</c:v>
                </c:pt>
                <c:pt idx="1">
                  <c:v>32.200000000000003</c:v>
                </c:pt>
                <c:pt idx="2">
                  <c:v>42.3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завтракает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6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1.2</c:v>
                </c:pt>
                <c:pt idx="1">
                  <c:v>5</c:v>
                </c:pt>
                <c:pt idx="2">
                  <c:v>9.3000000000000007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школе не ест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6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30.8</c:v>
                </c:pt>
                <c:pt idx="1">
                  <c:v>66.599999999999994</c:v>
                </c:pt>
                <c:pt idx="2">
                  <c:v>70.7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154944"/>
        <c:axId val="99304192"/>
      </c:barChart>
      <c:catAx>
        <c:axId val="9915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304192"/>
        <c:crosses val="autoZero"/>
        <c:auto val="1"/>
        <c:lblAlgn val="ctr"/>
        <c:lblOffset val="100"/>
        <c:noMultiLvlLbl val="0"/>
      </c:catAx>
      <c:valAx>
        <c:axId val="99304192"/>
        <c:scaling>
          <c:orientation val="minMax"/>
          <c:max val="130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915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153090792015449"/>
          <c:y val="0.59061656289998277"/>
          <c:w val="0.40560241048181639"/>
          <c:h val="0.38203296557358102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223911319224216E-2"/>
          <c:y val="4.4057617797775513E-2"/>
          <c:w val="0.6417410243723668"/>
          <c:h val="0.82434197633280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7.1899999999999995</c:v>
                </c:pt>
                <c:pt idx="1">
                  <c:v>7.2</c:v>
                </c:pt>
                <c:pt idx="2">
                  <c:v>7.2700000000000014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прогулка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2.13</c:v>
                </c:pt>
                <c:pt idx="1">
                  <c:v>2.2000000000000002</c:v>
                </c:pt>
                <c:pt idx="2">
                  <c:v>1.1700000000000004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дом.зад-е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2.3099999999999992</c:v>
                </c:pt>
                <c:pt idx="1">
                  <c:v>2.14</c:v>
                </c:pt>
                <c:pt idx="2">
                  <c:v>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чтение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1.28</c:v>
                </c:pt>
                <c:pt idx="1">
                  <c:v>1.25</c:v>
                </c:pt>
                <c:pt idx="2">
                  <c:v>0.77000000000000024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ТВ и ПК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2004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2.48</c:v>
                </c:pt>
                <c:pt idx="1">
                  <c:v>2.8099999999999987</c:v>
                </c:pt>
                <c:pt idx="2">
                  <c:v>1.8900000000000001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521856"/>
        <c:axId val="100523392"/>
      </c:barChart>
      <c:catAx>
        <c:axId val="1005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523392"/>
        <c:crosses val="autoZero"/>
        <c:auto val="1"/>
        <c:lblAlgn val="ctr"/>
        <c:lblOffset val="100"/>
        <c:noMultiLvlLbl val="0"/>
      </c:catAx>
      <c:valAx>
        <c:axId val="10052339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0052185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0865679876597754"/>
          <c:y val="0.5785616824894908"/>
          <c:w val="0.24341284511420114"/>
          <c:h val="0.39681998818261288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223911319224216E-2"/>
          <c:y val="2.4838397007270741E-2"/>
          <c:w val="0.69208360255381418"/>
          <c:h val="0.84111832373261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читать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49.6</c:v>
                </c:pt>
                <c:pt idx="1">
                  <c:v>43.1</c:v>
                </c:pt>
                <c:pt idx="2">
                  <c:v>48.8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28.1</c:v>
                </c:pt>
                <c:pt idx="1">
                  <c:v>44.8</c:v>
                </c:pt>
                <c:pt idx="2">
                  <c:v>67.400000000000006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физк-ра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39.300000000000004</c:v>
                </c:pt>
                <c:pt idx="1">
                  <c:v>37.300000000000004</c:v>
                </c:pt>
                <c:pt idx="2">
                  <c:v>39.300000000000004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друзья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64.3</c:v>
                </c:pt>
                <c:pt idx="1">
                  <c:v>67.2</c:v>
                </c:pt>
                <c:pt idx="2">
                  <c:v>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2006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43.9</c:v>
                </c:pt>
                <c:pt idx="1">
                  <c:v>46.5</c:v>
                </c:pt>
                <c:pt idx="2">
                  <c:v>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455168"/>
        <c:axId val="100456704"/>
      </c:barChart>
      <c:catAx>
        <c:axId val="10045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456704"/>
        <c:crosses val="autoZero"/>
        <c:auto val="1"/>
        <c:lblAlgn val="ctr"/>
        <c:lblOffset val="100"/>
        <c:noMultiLvlLbl val="0"/>
      </c:catAx>
      <c:valAx>
        <c:axId val="10045670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0045516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1083265789403594"/>
          <c:y val="0.5182229459224893"/>
          <c:w val="0.21410139715216139"/>
          <c:h val="0.40754485272808855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143117526974119E-2"/>
          <c:y val="4.4057617797775513E-2"/>
          <c:w val="0.45867710371255815"/>
          <c:h val="0.783460902541617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никого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29.4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чел.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12.4</c:v>
                </c:pt>
                <c:pt idx="1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2.5</c:v>
                </c:pt>
                <c:pt idx="1">
                  <c:v>16.3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больше половины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870400"/>
        <c:axId val="100884480"/>
      </c:barChart>
      <c:catAx>
        <c:axId val="10087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884480"/>
        <c:crosses val="autoZero"/>
        <c:auto val="1"/>
        <c:lblAlgn val="ctr"/>
        <c:lblOffset val="100"/>
        <c:noMultiLvlLbl val="0"/>
      </c:catAx>
      <c:valAx>
        <c:axId val="10088448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0087040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9316432833739383"/>
          <c:y val="0.55378716325234523"/>
          <c:w val="0.2747994855471394"/>
          <c:h val="0.40169539726019321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4.4057617797775513E-2"/>
          <c:w val="0.56851545610844334"/>
          <c:h val="0.783460902541617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никого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43.3</c:v>
                </c:pt>
                <c:pt idx="1">
                  <c:v>38.9</c:v>
                </c:pt>
                <c:pt idx="2">
                  <c:v>29.4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чел.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27.4</c:v>
                </c:pt>
                <c:pt idx="1">
                  <c:v>28.1</c:v>
                </c:pt>
                <c:pt idx="2">
                  <c:v>24.1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12.8</c:v>
                </c:pt>
                <c:pt idx="1">
                  <c:v>12.9</c:v>
                </c:pt>
                <c:pt idx="2">
                  <c:v>14.4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больше половины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2010</c:v>
                </c:pt>
                <c:pt idx="2">
                  <c:v>2006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16.5</c:v>
                </c:pt>
                <c:pt idx="1">
                  <c:v>20</c:v>
                </c:pt>
                <c:pt idx="2">
                  <c:v>32.1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995072"/>
        <c:axId val="100996608"/>
      </c:barChart>
      <c:catAx>
        <c:axId val="10099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96608"/>
        <c:crosses val="autoZero"/>
        <c:auto val="1"/>
        <c:lblAlgn val="ctr"/>
        <c:lblOffset val="100"/>
        <c:noMultiLvlLbl val="0"/>
      </c:catAx>
      <c:valAx>
        <c:axId val="10099660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0099507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9774092635388985"/>
          <c:y val="0.54164942119532133"/>
          <c:w val="0.2747994855471394"/>
          <c:h val="0.4404212157508724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12084712510263"/>
          <c:y val="0.1345335929170863"/>
          <c:w val="0.8448791528748979"/>
          <c:h val="0.617223931846401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и 4 группа здоровья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29.2</c:v>
                </c:pt>
                <c:pt idx="1">
                  <c:v>25.1</c:v>
                </c:pt>
                <c:pt idx="2">
                  <c:v>26.2</c:v>
                </c:pt>
                <c:pt idx="3">
                  <c:v>53.1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освобождены от физкультуры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9.4</c:v>
                </c:pt>
                <c:pt idx="1">
                  <c:v>6.7</c:v>
                </c:pt>
                <c:pt idx="2">
                  <c:v>5.7</c:v>
                </c:pt>
                <c:pt idx="3">
                  <c:v>23.7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инвалидность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2.5</c:v>
                </c:pt>
                <c:pt idx="1">
                  <c:v>0.70000000000000062</c:v>
                </c:pt>
                <c:pt idx="2">
                  <c:v>0.70000000000000062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диспансерный учет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30.7</c:v>
                </c:pt>
                <c:pt idx="1">
                  <c:v>20.6</c:v>
                </c:pt>
                <c:pt idx="2">
                  <c:v>28.8</c:v>
                </c:pt>
                <c:pt idx="3">
                  <c:v>67.5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657408"/>
        <c:axId val="102671488"/>
      </c:barChart>
      <c:catAx>
        <c:axId val="1026574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671488"/>
        <c:crosses val="autoZero"/>
        <c:auto val="1"/>
        <c:lblAlgn val="ctr"/>
        <c:lblOffset val="100"/>
        <c:noMultiLvlLbl val="0"/>
      </c:catAx>
      <c:valAx>
        <c:axId val="102671488"/>
        <c:scaling>
          <c:orientation val="minMax"/>
          <c:max val="16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02657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854306295444623E-2"/>
          <c:y val="0.8100912301197869"/>
          <c:w val="0.89850284197727071"/>
          <c:h val="0.14167643384586753"/>
        </c:manualLayout>
      </c:layout>
      <c:overlay val="0"/>
      <c:spPr>
        <a:ln>
          <a:solidFill>
            <a:srgbClr val="1F497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667679558606097E-2"/>
          <c:y val="0.28102361076573185"/>
          <c:w val="0.7500099602237128"/>
          <c:h val="0.51408008260556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</c:v>
                </c:pt>
              </c:strCache>
            </c:strRef>
          </c:tx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-3.1290102264640601E-2"/>
                  <c:y val="-1.0692519028031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нет, но есть сходная структура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0.59</c:v>
                </c:pt>
                <c:pt idx="1">
                  <c:v>0.12000000000000001</c:v>
                </c:pt>
                <c:pt idx="2">
                  <c:v>0.29000000000000004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8896622568897923E-2"/>
          <c:y val="0.80524400566359899"/>
          <c:w val="0.92470979041424362"/>
          <c:h val="0.17087350623563693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827846416580708"/>
          <c:y val="0.17530418240305498"/>
          <c:w val="0.79195127781594354"/>
          <c:h val="0.625462292860602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спортзала и больше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85.7</c:v>
                </c:pt>
                <c:pt idx="1">
                  <c:v>36.700000000000003</c:v>
                </c:pt>
                <c:pt idx="2">
                  <c:v>50</c:v>
                </c:pt>
                <c:pt idx="3">
                  <c:v>62.5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стадион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71.400000000000006</c:v>
                </c:pt>
                <c:pt idx="1">
                  <c:v>66.7</c:v>
                </c:pt>
                <c:pt idx="2">
                  <c:v>100</c:v>
                </c:pt>
                <c:pt idx="3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тренажеры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46.9</c:v>
                </c:pt>
                <c:pt idx="1">
                  <c:v>36.700000000000003</c:v>
                </c:pt>
                <c:pt idx="2">
                  <c:v>66.7</c:v>
                </c:pt>
                <c:pt idx="3">
                  <c:v>62.5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бассейн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3.3</c:v>
                </c:pt>
                <c:pt idx="2">
                  <c:v>16</c:v>
                </c:pt>
                <c:pt idx="3">
                  <c:v>12.5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ингалятор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6.7</c:v>
                </c:pt>
                <c:pt idx="2">
                  <c:v>3.7</c:v>
                </c:pt>
                <c:pt idx="3">
                  <c:v>12.5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стоматол.каб.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0</c:v>
                </c:pt>
                <c:pt idx="2">
                  <c:v>14.8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фитобар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10</c:v>
                </c:pt>
                <c:pt idx="2">
                  <c:v>0</c:v>
                </c:pt>
                <c:pt idx="3">
                  <c:v>12.5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массаж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10.200000000000001</c:v>
                </c:pt>
                <c:pt idx="1">
                  <c:v>3.3</c:v>
                </c:pt>
                <c:pt idx="2">
                  <c:v>8.3000000000000007</c:v>
                </c:pt>
                <c:pt idx="3">
                  <c:v>37.5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каб.релакс.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20</c:v>
                </c:pt>
                <c:pt idx="2">
                  <c:v>8.3000000000000007</c:v>
                </c:pt>
                <c:pt idx="3">
                  <c:v>37.5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зимн.сад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ПОВЫШ</c:v>
                </c:pt>
                <c:pt idx="3">
                  <c:v>КОРР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10.200000000000001</c:v>
                </c:pt>
                <c:pt idx="1">
                  <c:v>6.7</c:v>
                </c:pt>
                <c:pt idx="2">
                  <c:v>16.7</c:v>
                </c:pt>
                <c:pt idx="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813056"/>
        <c:axId val="117769344"/>
      </c:barChart>
      <c:catAx>
        <c:axId val="102813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769344"/>
        <c:crosses val="autoZero"/>
        <c:auto val="1"/>
        <c:lblAlgn val="ctr"/>
        <c:lblOffset val="100"/>
        <c:noMultiLvlLbl val="0"/>
      </c:catAx>
      <c:valAx>
        <c:axId val="117769344"/>
        <c:scaling>
          <c:orientation val="minMax"/>
          <c:max val="30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02813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100893632860142E-2"/>
          <c:y val="0.81961981577538456"/>
          <c:w val="0.9504830280435772"/>
          <c:h val="0.15506292104070571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23201225157577"/>
          <c:y val="0.16727169791365312"/>
          <c:w val="0.78364210310203952"/>
          <c:h val="0.669182834532508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служба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67.8</c:v>
                </c:pt>
                <c:pt idx="1">
                  <c:v>68.2</c:v>
                </c:pt>
                <c:pt idx="2">
                  <c:v>59.9</c:v>
                </c:pt>
                <c:pt idx="3">
                  <c:v>77.400000000000006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59.9</c:v>
                </c:pt>
                <c:pt idx="1">
                  <c:v>57.8</c:v>
                </c:pt>
                <c:pt idx="2">
                  <c:v>58.5</c:v>
                </c:pt>
                <c:pt idx="3">
                  <c:v>69.7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внекл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45.9</c:v>
                </c:pt>
                <c:pt idx="1">
                  <c:v>45.9</c:v>
                </c:pt>
                <c:pt idx="2">
                  <c:v>41.2</c:v>
                </c:pt>
                <c:pt idx="3">
                  <c:v>51.5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общешк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83.3</c:v>
                </c:pt>
                <c:pt idx="1">
                  <c:v>85</c:v>
                </c:pt>
                <c:pt idx="2">
                  <c:v>78.599999999999994</c:v>
                </c:pt>
                <c:pt idx="3">
                  <c:v>84.8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конс.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69</c:v>
                </c:pt>
                <c:pt idx="1">
                  <c:v>66.599999999999994</c:v>
                </c:pt>
                <c:pt idx="2">
                  <c:v>65.2</c:v>
                </c:pt>
                <c:pt idx="3">
                  <c:v>84.5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43</c:v>
                </c:pt>
                <c:pt idx="1">
                  <c:v>40.200000000000003</c:v>
                </c:pt>
                <c:pt idx="2">
                  <c:v>40.200000000000003</c:v>
                </c:pt>
                <c:pt idx="3">
                  <c:v>55.3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24896"/>
        <c:axId val="117838976"/>
      </c:barChart>
      <c:catAx>
        <c:axId val="11782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38976"/>
        <c:crosses val="autoZero"/>
        <c:auto val="1"/>
        <c:lblAlgn val="ctr"/>
        <c:lblOffset val="100"/>
        <c:noMultiLvlLbl val="0"/>
      </c:catAx>
      <c:valAx>
        <c:axId val="117838976"/>
        <c:scaling>
          <c:orientation val="minMax"/>
          <c:max val="450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17824896"/>
        <c:crosses val="autoZero"/>
        <c:crossBetween val="between"/>
      </c:valAx>
    </c:plotArea>
    <c:legend>
      <c:legendPos val="b"/>
      <c:layout/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356790347758032E-2"/>
          <c:y val="4.4057617797775513E-2"/>
          <c:w val="0.61522679006371161"/>
          <c:h val="0.759685009986192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1-2 раза в день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4.5999999999999996</c:v>
                </c:pt>
                <c:pt idx="2">
                  <c:v>4.0999999999999996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режима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32.5</c:v>
                </c:pt>
                <c:pt idx="1">
                  <c:v>32.4</c:v>
                </c:pt>
                <c:pt idx="2">
                  <c:v>30.4</c:v>
                </c:pt>
                <c:pt idx="3">
                  <c:v>34.9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завтракает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5.2</c:v>
                </c:pt>
                <c:pt idx="1">
                  <c:v>5.9</c:v>
                </c:pt>
                <c:pt idx="2">
                  <c:v>4</c:v>
                </c:pt>
                <c:pt idx="3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ест в школе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</c:v>
                </c:pt>
                <c:pt idx="1">
                  <c:v>ОБЩ</c:v>
                </c:pt>
                <c:pt idx="2">
                  <c:v>ВЫС</c:v>
                </c:pt>
                <c:pt idx="3">
                  <c:v>КОРР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56</c:v>
                </c:pt>
                <c:pt idx="1">
                  <c:v>59.8</c:v>
                </c:pt>
                <c:pt idx="2">
                  <c:v>61.7</c:v>
                </c:pt>
                <c:pt idx="3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290368"/>
        <c:axId val="123291904"/>
      </c:barChart>
      <c:catAx>
        <c:axId val="123290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91904"/>
        <c:crosses val="autoZero"/>
        <c:auto val="1"/>
        <c:lblAlgn val="ctr"/>
        <c:lblOffset val="100"/>
        <c:noMultiLvlLbl val="0"/>
      </c:catAx>
      <c:valAx>
        <c:axId val="123291904"/>
        <c:scaling>
          <c:orientation val="minMax"/>
          <c:max val="110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329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21828235914262"/>
          <c:y val="0.55481981336860442"/>
          <c:w val="0.26315609975846832"/>
          <c:h val="0.31468205914342245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652994494381913"/>
          <c:y val="0.17406728075302849"/>
          <c:w val="0.79347005505618085"/>
          <c:h val="0.630635922036563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и 4 группа здоровья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29.2</c:v>
                </c:pt>
                <c:pt idx="1">
                  <c:v>20</c:v>
                </c:pt>
                <c:pt idx="2">
                  <c:v>40.1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освобождены от физкультуры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9.4</c:v>
                </c:pt>
                <c:pt idx="1">
                  <c:v>7.1</c:v>
                </c:pt>
                <c:pt idx="2">
                  <c:v>10.6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инвалидность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2.5</c:v>
                </c:pt>
                <c:pt idx="1">
                  <c:v>0.70000000000000062</c:v>
                </c:pt>
                <c:pt idx="2">
                  <c:v>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диспансерный учет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30.7</c:v>
                </c:pt>
                <c:pt idx="1">
                  <c:v>17.600000000000001</c:v>
                </c:pt>
                <c:pt idx="2">
                  <c:v>49.6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015936"/>
        <c:axId val="123017472"/>
      </c:barChart>
      <c:catAx>
        <c:axId val="123015936"/>
        <c:scaling>
          <c:orientation val="minMax"/>
        </c:scaling>
        <c:delete val="0"/>
        <c:axPos val="l"/>
        <c:majorTickMark val="out"/>
        <c:minorTickMark val="none"/>
        <c:tickLblPos val="nextTo"/>
        <c:crossAx val="123017472"/>
        <c:crosses val="autoZero"/>
        <c:auto val="1"/>
        <c:lblAlgn val="ctr"/>
        <c:lblOffset val="100"/>
        <c:noMultiLvlLbl val="0"/>
      </c:catAx>
      <c:valAx>
        <c:axId val="123017472"/>
        <c:scaling>
          <c:orientation val="minMax"/>
          <c:max val="12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23015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674068953932568E-2"/>
          <c:y val="0.84852943619856014"/>
          <c:w val="0.98432593104606747"/>
          <c:h val="0.12978090419849642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solidFill>
        <a:srgbClr val="4F81BD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778432865516243"/>
          <c:y val="0.13062486278127078"/>
          <c:w val="0.78438205162183783"/>
          <c:h val="0.660549965299317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спортзала и больше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85.7</c:v>
                </c:pt>
                <c:pt idx="1">
                  <c:v>58.3</c:v>
                </c:pt>
                <c:pt idx="2">
                  <c:v>30.8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стадион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71.400000000000006</c:v>
                </c:pt>
                <c:pt idx="1">
                  <c:v>83.3</c:v>
                </c:pt>
                <c:pt idx="2">
                  <c:v>69.2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тренажеры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46.9</c:v>
                </c:pt>
                <c:pt idx="1">
                  <c:v>58.3</c:v>
                </c:pt>
                <c:pt idx="2">
                  <c:v>30.8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бассейн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16.7</c:v>
                </c:pt>
                <c:pt idx="2">
                  <c:v>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ингалятор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33.300000000000004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стоматол.каб.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16.7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фитобар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25</c:v>
                </c:pt>
                <c:pt idx="2">
                  <c:v>7.7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массаж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10.200000000000001</c:v>
                </c:pt>
                <c:pt idx="1">
                  <c:v>25</c:v>
                </c:pt>
                <c:pt idx="2">
                  <c:v>15.4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каб.релакс.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33</c:v>
                </c:pt>
                <c:pt idx="2">
                  <c:v>7.7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зимн.сад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10.200000000000001</c:v>
                </c:pt>
                <c:pt idx="1">
                  <c:v>25</c:v>
                </c:pt>
                <c:pt idx="2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220736"/>
        <c:axId val="123222272"/>
      </c:barChart>
      <c:catAx>
        <c:axId val="1232207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22272"/>
        <c:crosses val="autoZero"/>
        <c:auto val="1"/>
        <c:lblAlgn val="ctr"/>
        <c:lblOffset val="100"/>
        <c:noMultiLvlLbl val="0"/>
      </c:catAx>
      <c:valAx>
        <c:axId val="123222272"/>
        <c:scaling>
          <c:orientation val="minMax"/>
          <c:max val="350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23220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0586875695036316E-2"/>
          <c:y val="0.8196198157753849"/>
          <c:w val="0.91259650190490971"/>
          <c:h val="0.15506292104070571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54517647046677E-2"/>
          <c:y val="3.0996708434486642E-2"/>
          <c:w val="0.89841714373517256"/>
          <c:h val="0.71052421080417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служба</c:v>
                </c:pt>
                <c:pt idx="1">
                  <c:v>уроки</c:v>
                </c:pt>
                <c:pt idx="2">
                  <c:v>внеурочн</c:v>
                </c:pt>
                <c:pt idx="3">
                  <c:v>общешк</c:v>
                </c:pt>
                <c:pt idx="4">
                  <c:v>конс</c:v>
                </c:pt>
                <c:pt idx="5">
                  <c:v>ПК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67.8</c:v>
                </c:pt>
                <c:pt idx="1">
                  <c:v>59.9</c:v>
                </c:pt>
                <c:pt idx="2">
                  <c:v>45.9</c:v>
                </c:pt>
                <c:pt idx="3">
                  <c:v>83.3</c:v>
                </c:pt>
                <c:pt idx="4">
                  <c:v>69</c:v>
                </c:pt>
                <c:pt idx="5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ИННОВАЦ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служба</c:v>
                </c:pt>
                <c:pt idx="1">
                  <c:v>уроки</c:v>
                </c:pt>
                <c:pt idx="2">
                  <c:v>внеурочн</c:v>
                </c:pt>
                <c:pt idx="3">
                  <c:v>общешк</c:v>
                </c:pt>
                <c:pt idx="4">
                  <c:v>конс</c:v>
                </c:pt>
                <c:pt idx="5">
                  <c:v>ПК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73.8</c:v>
                </c:pt>
                <c:pt idx="1">
                  <c:v>64.400000000000006</c:v>
                </c:pt>
                <c:pt idx="2">
                  <c:v>53.8</c:v>
                </c:pt>
                <c:pt idx="3">
                  <c:v>83.2</c:v>
                </c:pt>
                <c:pt idx="4">
                  <c:v>69.599999999999994</c:v>
                </c:pt>
                <c:pt idx="5">
                  <c:v>49.3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ОПОРН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служба</c:v>
                </c:pt>
                <c:pt idx="1">
                  <c:v>уроки</c:v>
                </c:pt>
                <c:pt idx="2">
                  <c:v>внеурочн</c:v>
                </c:pt>
                <c:pt idx="3">
                  <c:v>общешк</c:v>
                </c:pt>
                <c:pt idx="4">
                  <c:v>конс</c:v>
                </c:pt>
                <c:pt idx="5">
                  <c:v>ПК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68.099999999999994</c:v>
                </c:pt>
                <c:pt idx="1">
                  <c:v>56.5</c:v>
                </c:pt>
                <c:pt idx="2">
                  <c:v>42.2</c:v>
                </c:pt>
                <c:pt idx="3">
                  <c:v>80.900000000000006</c:v>
                </c:pt>
                <c:pt idx="4">
                  <c:v>69.5</c:v>
                </c:pt>
                <c:pt idx="5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65792"/>
        <c:axId val="123267328"/>
      </c:barChart>
      <c:catAx>
        <c:axId val="12326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67328"/>
        <c:crosses val="autoZero"/>
        <c:auto val="1"/>
        <c:lblAlgn val="ctr"/>
        <c:lblOffset val="100"/>
        <c:noMultiLvlLbl val="0"/>
      </c:catAx>
      <c:valAx>
        <c:axId val="123267328"/>
        <c:scaling>
          <c:orientation val="minMax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265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631040026264817"/>
          <c:y val="0.89341883229592278"/>
          <c:w val="0.48787229588363851"/>
          <c:h val="8.6166626005367286E-2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372470218238241"/>
          <c:y val="0.13405381604770447"/>
          <c:w val="0.77581543898390992"/>
          <c:h val="0.697981954757967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уроки ФК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</c:v>
                </c:pt>
                <c:pt idx="1">
                  <c:v>135</c:v>
                </c:pt>
                <c:pt idx="2">
                  <c:v>135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 здоровья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65.099999999999994</c:v>
                </c:pt>
                <c:pt idx="1">
                  <c:v>62.4</c:v>
                </c:pt>
                <c:pt idx="2">
                  <c:v>56.1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ф/минутки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43.5</c:v>
                </c:pt>
                <c:pt idx="1">
                  <c:v>44.7</c:v>
                </c:pt>
                <c:pt idx="2">
                  <c:v>54.3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гимнастика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14.2</c:v>
                </c:pt>
                <c:pt idx="1">
                  <c:v>16.600000000000001</c:v>
                </c:pt>
                <c:pt idx="2">
                  <c:v>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дин. перемены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</c:v>
                </c:pt>
                <c:pt idx="1">
                  <c:v>ИННОВАЦ</c:v>
                </c:pt>
                <c:pt idx="2">
                  <c:v>ОПОРН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57.1</c:v>
                </c:pt>
                <c:pt idx="1">
                  <c:v>74</c:v>
                </c:pt>
                <c:pt idx="2">
                  <c:v>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997184"/>
        <c:axId val="124011264"/>
      </c:barChart>
      <c:catAx>
        <c:axId val="12399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011264"/>
        <c:crosses val="autoZero"/>
        <c:auto val="1"/>
        <c:lblAlgn val="ctr"/>
        <c:lblOffset val="100"/>
        <c:noMultiLvlLbl val="0"/>
      </c:catAx>
      <c:valAx>
        <c:axId val="124011264"/>
        <c:scaling>
          <c:orientation val="minMax"/>
          <c:max val="350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23997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239245729296675E-2"/>
          <c:y val="0.8702845533379846"/>
          <c:w val="0.96489419505298768"/>
          <c:h val="9.3514726495720568E-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57023588506756"/>
          <c:y val="0.15716904315998725"/>
          <c:w val="0.5514297641149325"/>
          <c:h val="0.69707888032463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комплексная программа</c:v>
                </c:pt>
                <c:pt idx="1">
                  <c:v>профилактическая программа</c:v>
                </c:pt>
                <c:pt idx="2">
                  <c:v>подпрограмма ПРОУ</c:v>
                </c:pt>
                <c:pt idx="3">
                  <c:v>программа ФГОС</c:v>
                </c:pt>
                <c:pt idx="4">
                  <c:v>программа отсутствует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0.24500000000000002</c:v>
                </c:pt>
                <c:pt idx="1">
                  <c:v>0.21400000000000002</c:v>
                </c:pt>
                <c:pt idx="2">
                  <c:v>0.54600000000000004</c:v>
                </c:pt>
                <c:pt idx="3">
                  <c:v>0.36900000000000011</c:v>
                </c:pt>
                <c:pt idx="4">
                  <c:v>5.1999999999999998E-2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610624"/>
        <c:axId val="39609088"/>
      </c:barChart>
      <c:valAx>
        <c:axId val="396090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9610624"/>
        <c:crosses val="autoZero"/>
        <c:crossBetween val="between"/>
      </c:valAx>
      <c:catAx>
        <c:axId val="39610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609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98932164321173"/>
          <c:y val="3.314262517347711E-2"/>
          <c:w val="0.51888455849415804"/>
          <c:h val="0.88507020916545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конференции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0.42000000000000004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конкурсы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0.21000000000000002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курсы повышения квалификации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0.35000000000000003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совместные проекты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0.15000000000000002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районные мероприятия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0.76000000000000012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37152"/>
        <c:axId val="34763520"/>
      </c:barChart>
      <c:catAx>
        <c:axId val="34737152"/>
        <c:scaling>
          <c:orientation val="minMax"/>
        </c:scaling>
        <c:delete val="1"/>
        <c:axPos val="b"/>
        <c:majorTickMark val="out"/>
        <c:minorTickMark val="none"/>
        <c:tickLblPos val="nextTo"/>
        <c:crossAx val="34763520"/>
        <c:crosses val="autoZero"/>
        <c:auto val="1"/>
        <c:lblAlgn val="ctr"/>
        <c:lblOffset val="100"/>
        <c:noMultiLvlLbl val="0"/>
      </c:catAx>
      <c:valAx>
        <c:axId val="347635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4737152"/>
        <c:crosses val="autoZero"/>
        <c:crossBetween val="between"/>
        <c:minorUnit val="0.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089575012131873E-2"/>
          <c:y val="0.16491454825985788"/>
          <c:w val="0.42107884766135395"/>
          <c:h val="0.7224023853074015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006851406824436"/>
          <c:y val="0.14334952532602341"/>
          <c:w val="0.79918877734396643"/>
          <c:h val="0.635755547941063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и 4 группа здоровья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2-е классы</c:v>
                </c:pt>
                <c:pt idx="1">
                  <c:v>6-е классы</c:v>
                </c:pt>
                <c:pt idx="2">
                  <c:v>11-е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23.8</c:v>
                </c:pt>
                <c:pt idx="1">
                  <c:v>30.3</c:v>
                </c:pt>
                <c:pt idx="2">
                  <c:v>33.5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освобождены от физкультуры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2-е классы</c:v>
                </c:pt>
                <c:pt idx="1">
                  <c:v>6-е классы</c:v>
                </c:pt>
                <c:pt idx="2">
                  <c:v>11-е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6.9</c:v>
                </c:pt>
                <c:pt idx="1">
                  <c:v>9.7000000000000011</c:v>
                </c:pt>
                <c:pt idx="2">
                  <c:v>11.7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инвалидность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2-е классы</c:v>
                </c:pt>
                <c:pt idx="1">
                  <c:v>6-е классы</c:v>
                </c:pt>
                <c:pt idx="2">
                  <c:v>11-е классы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1.2</c:v>
                </c:pt>
                <c:pt idx="1">
                  <c:v>3.2</c:v>
                </c:pt>
                <c:pt idx="2">
                  <c:v>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диспансерный учет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2-е классы</c:v>
                </c:pt>
                <c:pt idx="1">
                  <c:v>6-е классы</c:v>
                </c:pt>
                <c:pt idx="2">
                  <c:v>11-е классы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26.8</c:v>
                </c:pt>
                <c:pt idx="1">
                  <c:v>30.4</c:v>
                </c:pt>
                <c:pt idx="2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81344"/>
        <c:axId val="94695424"/>
      </c:barChart>
      <c:catAx>
        <c:axId val="94681344"/>
        <c:scaling>
          <c:orientation val="minMax"/>
        </c:scaling>
        <c:delete val="0"/>
        <c:axPos val="l"/>
        <c:majorTickMark val="out"/>
        <c:minorTickMark val="none"/>
        <c:tickLblPos val="nextTo"/>
        <c:crossAx val="94695424"/>
        <c:crosses val="autoZero"/>
        <c:auto val="1"/>
        <c:lblAlgn val="ctr"/>
        <c:lblOffset val="100"/>
        <c:noMultiLvlLbl val="0"/>
      </c:catAx>
      <c:valAx>
        <c:axId val="94695424"/>
        <c:scaling>
          <c:orientation val="minMax"/>
          <c:max val="90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94681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4931947770773049E-2"/>
          <c:y val="0.83317074153951642"/>
          <c:w val="0.89850284197726615"/>
          <c:h val="0.14513978191199894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solidFill>
        <a:srgbClr val="4F81BD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86680110464226E-2"/>
          <c:y val="2.3686357926780002E-2"/>
          <c:w val="0.96016230335207697"/>
          <c:h val="0.68380685514218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костно-мышечная</c:v>
                </c:pt>
                <c:pt idx="1">
                  <c:v>зрения</c:v>
                </c:pt>
                <c:pt idx="2">
                  <c:v>серд.-сосуд.</c:v>
                </c:pt>
                <c:pt idx="3">
                  <c:v>ЛОР-заб-я</c:v>
                </c:pt>
                <c:pt idx="4">
                  <c:v>нервная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43.3</c:v>
                </c:pt>
                <c:pt idx="1">
                  <c:v>22.7</c:v>
                </c:pt>
                <c:pt idx="2">
                  <c:v>12.7</c:v>
                </c:pt>
                <c:pt idx="3">
                  <c:v>12</c:v>
                </c:pt>
                <c:pt idx="4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костно-мышечная</c:v>
                </c:pt>
                <c:pt idx="1">
                  <c:v>зрения</c:v>
                </c:pt>
                <c:pt idx="2">
                  <c:v>серд.-сосуд.</c:v>
                </c:pt>
                <c:pt idx="3">
                  <c:v>ЛОР-заб-я</c:v>
                </c:pt>
                <c:pt idx="4">
                  <c:v>нервная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46.9</c:v>
                </c:pt>
                <c:pt idx="1">
                  <c:v>23.6</c:v>
                </c:pt>
                <c:pt idx="2">
                  <c:v>13.6</c:v>
                </c:pt>
                <c:pt idx="3">
                  <c:v>12.2</c:v>
                </c:pt>
                <c:pt idx="4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04768"/>
        <c:axId val="94706304"/>
      </c:barChart>
      <c:catAx>
        <c:axId val="94704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706304"/>
        <c:crosses val="autoZero"/>
        <c:auto val="1"/>
        <c:lblAlgn val="ctr"/>
        <c:lblOffset val="100"/>
        <c:noMultiLvlLbl val="0"/>
      </c:catAx>
      <c:valAx>
        <c:axId val="94706304"/>
        <c:scaling>
          <c:orientation val="minMax"/>
          <c:max val="50"/>
          <c:min val="5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94704768"/>
        <c:crosses val="autoZero"/>
        <c:crossBetween val="between"/>
        <c:majorUnit val="10"/>
      </c:valAx>
      <c:spPr>
        <a:noFill/>
      </c:spPr>
    </c:plotArea>
    <c:legend>
      <c:legendPos val="b"/>
      <c:layout>
        <c:manualLayout>
          <c:xMode val="edge"/>
          <c:yMode val="edge"/>
          <c:x val="0.40215279958238831"/>
          <c:y val="0.88019393204802865"/>
          <c:w val="0.16341390554949442"/>
          <c:h val="8.4247052492216548E-2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4F81BD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391493322881394"/>
          <c:y val="4.4176706827309904E-2"/>
          <c:w val="0.76318275987569639"/>
          <c:h val="0.74398912092510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низкое</c:v>
                </c:pt>
                <c:pt idx="1">
                  <c:v>высокое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низкое</c:v>
                </c:pt>
                <c:pt idx="1">
                  <c:v>высокое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67.7</c:v>
                </c:pt>
                <c:pt idx="1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40480"/>
        <c:axId val="94742016"/>
      </c:barChart>
      <c:catAx>
        <c:axId val="9474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742016"/>
        <c:crossesAt val="0"/>
        <c:auto val="1"/>
        <c:lblAlgn val="ctr"/>
        <c:lblOffset val="100"/>
        <c:noMultiLvlLbl val="0"/>
      </c:catAx>
      <c:valAx>
        <c:axId val="94742016"/>
        <c:scaling>
          <c:orientation val="minMax"/>
          <c:max val="5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474048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37188716089476259"/>
          <c:y val="0.89851991327171055"/>
          <c:w val="0.41685666242056063"/>
          <c:h val="8.7357069496747708E-2"/>
        </c:manualLayout>
      </c:layout>
      <c:overlay val="0"/>
    </c:legend>
    <c:plotVisOnly val="1"/>
    <c:dispBlanksAs val="gap"/>
    <c:showDLblsOverMax val="0"/>
  </c:chart>
  <c:spPr>
    <a:noFill/>
    <a:ln>
      <a:solidFill>
        <a:srgbClr val="4F81BD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74471312263279"/>
          <c:y val="4.4176706827309904E-2"/>
          <c:w val="0.81237253147430677"/>
          <c:h val="0.71035590869572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высокая</c:v>
                </c:pt>
                <c:pt idx="1">
                  <c:v>низкая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высокая</c:v>
                </c:pt>
                <c:pt idx="1">
                  <c:v>низкая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58.6</c:v>
                </c:pt>
                <c:pt idx="1">
                  <c:v>15.9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высокая</c:v>
                </c:pt>
                <c:pt idx="1">
                  <c:v>низкая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60.8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90880"/>
        <c:axId val="96892416"/>
      </c:barChart>
      <c:catAx>
        <c:axId val="9689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92416"/>
        <c:crossesAt val="0"/>
        <c:auto val="1"/>
        <c:lblAlgn val="ctr"/>
        <c:lblOffset val="100"/>
        <c:noMultiLvlLbl val="0"/>
      </c:catAx>
      <c:valAx>
        <c:axId val="96892416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89088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3026830084158875"/>
          <c:y val="0.887864401898949"/>
          <c:w val="0.52142383186757824"/>
          <c:h val="9.1849075921978302E-2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8288692099539"/>
          <c:y val="0"/>
          <c:w val="0.91179963548511489"/>
          <c:h val="0.86257007702615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медкабинет</c:v>
                </c:pt>
                <c:pt idx="1">
                  <c:v>2 спортзала</c:v>
                </c:pt>
                <c:pt idx="2">
                  <c:v>стадион</c:v>
                </c:pt>
                <c:pt idx="3">
                  <c:v>тренажеры</c:v>
                </c:pt>
                <c:pt idx="4">
                  <c:v>бассейн</c:v>
                </c:pt>
                <c:pt idx="5">
                  <c:v>физиотерапия</c:v>
                </c:pt>
                <c:pt idx="6">
                  <c:v>фитобар</c:v>
                </c:pt>
                <c:pt idx="7">
                  <c:v>стоматол.каб.</c:v>
                </c:pt>
                <c:pt idx="8">
                  <c:v>массаж</c:v>
                </c:pt>
                <c:pt idx="9">
                  <c:v>каб.релакс.</c:v>
                </c:pt>
                <c:pt idx="10">
                  <c:v>зимн.сад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3.7000000000000042</c:v>
                </c:pt>
                <c:pt idx="1">
                  <c:v>2.2999999999999972</c:v>
                </c:pt>
                <c:pt idx="2">
                  <c:v>6.6000000000000085</c:v>
                </c:pt>
                <c:pt idx="3">
                  <c:v>0.60000000000000164</c:v>
                </c:pt>
                <c:pt idx="4">
                  <c:v>6.2999999999999989</c:v>
                </c:pt>
                <c:pt idx="5">
                  <c:v>-8.5</c:v>
                </c:pt>
                <c:pt idx="6">
                  <c:v>-1.1000000000000021</c:v>
                </c:pt>
                <c:pt idx="7">
                  <c:v>0.40000000000000008</c:v>
                </c:pt>
                <c:pt idx="8">
                  <c:v>-8.3000000000000007</c:v>
                </c:pt>
                <c:pt idx="9">
                  <c:v>0</c:v>
                </c:pt>
                <c:pt idx="10">
                  <c:v>-4.6000000000000005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67232"/>
        <c:axId val="99173120"/>
      </c:barChart>
      <c:catAx>
        <c:axId val="99167232"/>
        <c:scaling>
          <c:orientation val="minMax"/>
        </c:scaling>
        <c:delete val="0"/>
        <c:axPos val="l"/>
        <c:majorTickMark val="none"/>
        <c:minorTickMark val="none"/>
        <c:tickLblPos val="low"/>
        <c:txPr>
          <a:bodyPr rot="0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173120"/>
        <c:crosses val="autoZero"/>
        <c:auto val="1"/>
        <c:lblAlgn val="ctr"/>
        <c:lblOffset val="100"/>
        <c:noMultiLvlLbl val="0"/>
      </c:catAx>
      <c:valAx>
        <c:axId val="99173120"/>
        <c:scaling>
          <c:orientation val="minMax"/>
          <c:max val="10"/>
          <c:min val="-1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9167232"/>
        <c:crosses val="autoZero"/>
        <c:crossBetween val="between"/>
        <c:majorUnit val="4"/>
      </c:valAx>
      <c:spPr>
        <a:noFill/>
        <a:ln>
          <a:solidFill>
            <a:srgbClr val="4F81BD"/>
          </a:solidFill>
        </a:ln>
      </c:spPr>
    </c:plotArea>
    <c:plotVisOnly val="1"/>
    <c:dispBlanksAs val="gap"/>
    <c:showDLblsOverMax val="0"/>
  </c:chart>
  <c:spPr>
    <a:noFill/>
    <a:ln>
      <a:solidFill>
        <a:srgbClr val="4F81BD"/>
      </a:solidFill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20344-743D-4A3B-9A1B-F80A653B6A8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5DDBA0-C2D0-47D1-B633-B51FD17F871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 Методология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здоровьесозидающий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                        подход к образованию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ru-RU" sz="17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холистический</a:t>
          </a: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подход к индивидуальному здоровью человека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*культурологический подход к обеспечению здоровья человека в системе образования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ru-RU" sz="17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средовый</a:t>
          </a: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подход к решению проблем здоровья в школе</a:t>
          </a:r>
          <a:endParaRPr lang="ru-RU" sz="1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37233-EA66-4429-869C-E0EAD6461D63}" type="parTrans" cxnId="{967B47A6-C911-4A69-A4FD-D2B704358ED7}">
      <dgm:prSet/>
      <dgm:spPr/>
      <dgm:t>
        <a:bodyPr/>
        <a:lstStyle/>
        <a:p>
          <a:endParaRPr lang="ru-RU"/>
        </a:p>
      </dgm:t>
    </dgm:pt>
    <dgm:pt modelId="{249E0ED4-BD16-47DE-9094-9AA42AE766BC}" type="sibTrans" cxnId="{967B47A6-C911-4A69-A4FD-D2B704358ED7}">
      <dgm:prSet/>
      <dgm:spPr/>
      <dgm:t>
        <a:bodyPr/>
        <a:lstStyle/>
        <a:p>
          <a:endParaRPr lang="ru-RU"/>
        </a:p>
      </dgm:t>
    </dgm:pt>
    <dgm:pt modelId="{8A358CF7-75AA-4268-B1FC-4D103CB9D74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200" b="1" dirty="0" smtClean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Модель </a:t>
          </a:r>
          <a:r>
            <a:rPr lang="ru-RU" sz="1800" b="1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здоровьесозидающей</a:t>
          </a:r>
          <a:r>
            <a:rPr lang="ru-RU" sz="1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среды школы </a:t>
          </a:r>
          <a:endParaRPr lang="ru-RU" sz="1800" b="1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058A78-C224-4D10-AABC-53CB6CC3A55B}" type="parTrans" cxnId="{9CA408F7-244D-46F8-AF96-2B57E2F45E2F}">
      <dgm:prSet/>
      <dgm:spPr/>
      <dgm:t>
        <a:bodyPr/>
        <a:lstStyle/>
        <a:p>
          <a:endParaRPr lang="ru-RU"/>
        </a:p>
      </dgm:t>
    </dgm:pt>
    <dgm:pt modelId="{72141243-C8C8-41E4-B9AF-4F50B05BFE28}" type="sibTrans" cxnId="{9CA408F7-244D-46F8-AF96-2B57E2F45E2F}">
      <dgm:prSet/>
      <dgm:spPr/>
      <dgm:t>
        <a:bodyPr/>
        <a:lstStyle/>
        <a:p>
          <a:endParaRPr lang="ru-RU"/>
        </a:p>
      </dgm:t>
    </dgm:pt>
    <dgm:pt modelId="{D897684F-0880-450D-A5DA-07C471DAE29E}">
      <dgm:prSet phldrT="[Текст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Условия, </a:t>
          </a:r>
          <a:r>
            <a:rPr lang="ru-RU" sz="1600" spc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обеспечиваю-щие</a:t>
          </a:r>
          <a:r>
            <a:rPr lang="ru-RU" sz="16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безопасный и </a:t>
          </a:r>
          <a:r>
            <a:rPr lang="ru-RU" sz="1600" spc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здоровьесозидающий</a:t>
          </a:r>
          <a:r>
            <a:rPr lang="ru-RU" sz="16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характер учебного процесса </a:t>
          </a:r>
          <a:endParaRPr lang="ru-RU" sz="1600" spc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79D04F-0B81-4121-93D1-023A89ECAE81}" type="parTrans" cxnId="{3108A387-C67D-496A-9261-D5FEFA034281}">
      <dgm:prSet/>
      <dgm:spPr/>
      <dgm:t>
        <a:bodyPr/>
        <a:lstStyle/>
        <a:p>
          <a:endParaRPr lang="ru-RU"/>
        </a:p>
      </dgm:t>
    </dgm:pt>
    <dgm:pt modelId="{B241C888-6EE8-488F-9003-E24AF5BC2209}" type="sibTrans" cxnId="{3108A387-C67D-496A-9261-D5FEFA034281}">
      <dgm:prSet/>
      <dgm:spPr/>
      <dgm:t>
        <a:bodyPr/>
        <a:lstStyle/>
        <a:p>
          <a:endParaRPr lang="ru-RU"/>
        </a:p>
      </dgm:t>
    </dgm:pt>
    <dgm:pt modelId="{74982C9D-8EE8-4F18-B5C5-6834BE3C366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indent="0" algn="ctr">
            <a:spcAft>
              <a:spcPts val="0"/>
            </a:spcAft>
          </a:pPr>
          <a:r>
            <a:rPr lang="en-US" sz="1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Технология  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1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рганизации </a:t>
          </a:r>
        </a:p>
        <a:p>
          <a:pPr marL="0" indent="0" algn="ctr">
            <a:spcAft>
              <a:spcPts val="0"/>
            </a:spcAft>
          </a:pPr>
          <a:r>
            <a:rPr lang="ru-RU" sz="1800" b="1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здоровьесозидающей</a:t>
          </a:r>
          <a:r>
            <a:rPr lang="ru-RU" sz="1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среды  школы</a:t>
          </a:r>
        </a:p>
        <a:p>
          <a:pPr marL="0" indent="0" algn="l">
            <a:spcAft>
              <a:spcPts val="0"/>
            </a:spcAft>
          </a:pP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*служба здоровья</a:t>
          </a:r>
        </a:p>
        <a:p>
          <a:pPr marL="0" indent="0" algn="l">
            <a:spcAft>
              <a:spcPts val="0"/>
            </a:spcAft>
          </a:pP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*мониторинг здоровья</a:t>
          </a:r>
        </a:p>
        <a:p>
          <a:pPr marL="0" indent="0" algn="l">
            <a:spcAft>
              <a:spcPts val="0"/>
            </a:spcAft>
          </a:pP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*школьная программа здоровья</a:t>
          </a:r>
        </a:p>
        <a:p>
          <a:pPr marL="0" indent="0" algn="l">
            <a:spcAft>
              <a:spcPts val="0"/>
            </a:spcAft>
          </a:pP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*сетевое взаимодействие и социальное партнерство</a:t>
          </a:r>
        </a:p>
        <a:p>
          <a:pPr marL="0" indent="0" algn="ctr">
            <a:spcAft>
              <a:spcPct val="35000"/>
            </a:spcAft>
          </a:pPr>
          <a:endParaRPr lang="ru-RU" sz="2400" b="1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3E2BEE-01A9-48CA-92B8-E4DCC427DD50}" type="parTrans" cxnId="{57C245C0-4EFB-4861-8CF0-B461F81D626B}">
      <dgm:prSet/>
      <dgm:spPr/>
      <dgm:t>
        <a:bodyPr/>
        <a:lstStyle/>
        <a:p>
          <a:endParaRPr lang="ru-RU"/>
        </a:p>
      </dgm:t>
    </dgm:pt>
    <dgm:pt modelId="{E976AD30-7BFE-4C52-B450-38A66DC46197}" type="sibTrans" cxnId="{57C245C0-4EFB-4861-8CF0-B461F81D626B}">
      <dgm:prSet/>
      <dgm:spPr/>
      <dgm:t>
        <a:bodyPr/>
        <a:lstStyle/>
        <a:p>
          <a:endParaRPr lang="ru-RU"/>
        </a:p>
      </dgm:t>
    </dgm:pt>
    <dgm:pt modelId="{42F5A7A2-E18D-47FC-81B8-50273209B788}">
      <dgm:prSet phldrT="[Текст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культуры здоровья участников образовательного процесса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4F52F7-9B59-4FB6-B036-68E1BF624EDC}" type="parTrans" cxnId="{F56D6F42-1FF8-4F45-8526-D2111458BF59}">
      <dgm:prSet/>
      <dgm:spPr/>
      <dgm:t>
        <a:bodyPr/>
        <a:lstStyle/>
        <a:p>
          <a:endParaRPr lang="ru-RU"/>
        </a:p>
      </dgm:t>
    </dgm:pt>
    <dgm:pt modelId="{3E27F61B-BD2B-44C6-9A3C-C7973C628B4B}" type="sibTrans" cxnId="{F56D6F42-1FF8-4F45-8526-D2111458BF59}">
      <dgm:prSet/>
      <dgm:spPr/>
      <dgm:t>
        <a:bodyPr/>
        <a:lstStyle/>
        <a:p>
          <a:endParaRPr lang="ru-RU"/>
        </a:p>
      </dgm:t>
    </dgm:pt>
    <dgm:pt modelId="{B9F3C1C2-2432-419B-9AC1-A366DF15240D}">
      <dgm:prSet phldrT="[Текст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Условий для коррекции  нарушений здоровья и оздоровления учащихся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11F970-E352-4A03-A101-9441A575AC33}" type="sibTrans" cxnId="{5F6F48A3-2117-45D6-B6C6-DD767AFA8222}">
      <dgm:prSet/>
      <dgm:spPr/>
      <dgm:t>
        <a:bodyPr/>
        <a:lstStyle/>
        <a:p>
          <a:endParaRPr lang="ru-RU"/>
        </a:p>
      </dgm:t>
    </dgm:pt>
    <dgm:pt modelId="{AA42B62E-002A-4E74-8371-0AE46D6051B0}" type="parTrans" cxnId="{5F6F48A3-2117-45D6-B6C6-DD767AFA8222}">
      <dgm:prSet/>
      <dgm:spPr/>
      <dgm:t>
        <a:bodyPr/>
        <a:lstStyle/>
        <a:p>
          <a:endParaRPr lang="ru-RU"/>
        </a:p>
      </dgm:t>
    </dgm:pt>
    <dgm:pt modelId="{330E4985-CB31-447F-A70A-A506C2C3E46F}" type="pres">
      <dgm:prSet presAssocID="{34A20344-743D-4A3B-9A1B-F80A653B6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1083C-76D3-440E-9D51-B220ED748ECB}" type="pres">
      <dgm:prSet presAssocID="{74982C9D-8EE8-4F18-B5C5-6834BE3C366C}" presName="boxAndChildren" presStyleCnt="0"/>
      <dgm:spPr/>
    </dgm:pt>
    <dgm:pt modelId="{D0807B85-AF50-42C2-81E3-BB4BE2EB264B}" type="pres">
      <dgm:prSet presAssocID="{74982C9D-8EE8-4F18-B5C5-6834BE3C366C}" presName="parentTextBox" presStyleLbl="node1" presStyleIdx="0" presStyleCnt="3" custScaleY="28933" custLinFactNeighborY="388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D950DF5-45A9-4C71-9E0C-70E534CB42E3}" type="pres">
      <dgm:prSet presAssocID="{72141243-C8C8-41E4-B9AF-4F50B05BFE28}" presName="sp" presStyleCnt="0"/>
      <dgm:spPr/>
    </dgm:pt>
    <dgm:pt modelId="{038CB9DF-9965-45B1-9ACB-3B4BD6C40E41}" type="pres">
      <dgm:prSet presAssocID="{8A358CF7-75AA-4268-B1FC-4D103CB9D743}" presName="arrowAndChildren" presStyleCnt="0"/>
      <dgm:spPr/>
    </dgm:pt>
    <dgm:pt modelId="{DAF36049-C061-480F-B04E-B76E3DAAEC0F}" type="pres">
      <dgm:prSet presAssocID="{8A358CF7-75AA-4268-B1FC-4D103CB9D74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A100BAE-9F8C-45AB-B42D-060D9617790F}" type="pres">
      <dgm:prSet presAssocID="{8A358CF7-75AA-4268-B1FC-4D103CB9D743}" presName="arrow" presStyleLbl="node1" presStyleIdx="1" presStyleCnt="3" custScaleY="20216" custLinFactNeighborY="-1250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F1D1834-0CC7-4C03-9BEE-A6C154043A03}" type="pres">
      <dgm:prSet presAssocID="{8A358CF7-75AA-4268-B1FC-4D103CB9D743}" presName="descendantArrow" presStyleCnt="0"/>
      <dgm:spPr/>
    </dgm:pt>
    <dgm:pt modelId="{4A478EEF-BE1D-499B-94D6-84FF7FBD0CBB}" type="pres">
      <dgm:prSet presAssocID="{D897684F-0880-450D-A5DA-07C471DAE29E}" presName="childTextArrow" presStyleLbl="fgAccFollowNode1" presStyleIdx="0" presStyleCnt="3" custScaleX="107279" custScaleY="50886" custLinFactNeighborX="-27" custLinFactNeighborY="-47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40C3DAE-343C-4E7E-A142-DF444A4544F0}" type="pres">
      <dgm:prSet presAssocID="{42F5A7A2-E18D-47FC-81B8-50273209B788}" presName="childTextArrow" presStyleLbl="fgAccFollowNode1" presStyleIdx="1" presStyleCnt="3" custScaleX="100342" custScaleY="45030" custLinFactNeighborX="-1016" custLinFactNeighborY="1190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97C6C20-97D5-4AFB-8FF2-78C74E7C86AE}" type="pres">
      <dgm:prSet presAssocID="{B9F3C1C2-2432-419B-9AC1-A366DF15240D}" presName="childTextArrow" presStyleLbl="fgAccFollowNode1" presStyleIdx="2" presStyleCnt="3" custScaleX="100097" custScaleY="41749" custLinFactNeighborX="27" custLinFactNeighborY="-66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562FF87-4951-4E44-9EA5-A3A5F83451CF}" type="pres">
      <dgm:prSet presAssocID="{249E0ED4-BD16-47DE-9094-9AA42AE766BC}" presName="sp" presStyleCnt="0"/>
      <dgm:spPr/>
    </dgm:pt>
    <dgm:pt modelId="{EC445F12-FAAF-413E-A880-F00AF22EFFF8}" type="pres">
      <dgm:prSet presAssocID="{255DDBA0-C2D0-47D1-B633-B51FD17F871B}" presName="arrowAndChildren" presStyleCnt="0"/>
      <dgm:spPr/>
    </dgm:pt>
    <dgm:pt modelId="{4448153C-F66E-40B6-95CE-85F55672F8A7}" type="pres">
      <dgm:prSet presAssocID="{255DDBA0-C2D0-47D1-B633-B51FD17F871B}" presName="parentTextArrow" presStyleLbl="node1" presStyleIdx="2" presStyleCnt="3" custAng="0" custScaleY="21968" custLinFactNeighborX="1613" custLinFactNeighborY="-7468"/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39FA9A6C-9BA6-45D2-8807-BC794F8C0C1A}" type="presOf" srcId="{8A358CF7-75AA-4268-B1FC-4D103CB9D743}" destId="{DAF36049-C061-480F-B04E-B76E3DAAEC0F}" srcOrd="0" destOrd="0" presId="urn:microsoft.com/office/officeart/2005/8/layout/process4"/>
    <dgm:cxn modelId="{0E880B6B-1BFD-4003-87C8-8536DB0076D4}" type="presOf" srcId="{255DDBA0-C2D0-47D1-B633-B51FD17F871B}" destId="{4448153C-F66E-40B6-95CE-85F55672F8A7}" srcOrd="0" destOrd="0" presId="urn:microsoft.com/office/officeart/2005/8/layout/process4"/>
    <dgm:cxn modelId="{5F6F48A3-2117-45D6-B6C6-DD767AFA8222}" srcId="{8A358CF7-75AA-4268-B1FC-4D103CB9D743}" destId="{B9F3C1C2-2432-419B-9AC1-A366DF15240D}" srcOrd="2" destOrd="0" parTransId="{AA42B62E-002A-4E74-8371-0AE46D6051B0}" sibTransId="{A611F970-E352-4A03-A101-9441A575AC33}"/>
    <dgm:cxn modelId="{967B47A6-C911-4A69-A4FD-D2B704358ED7}" srcId="{34A20344-743D-4A3B-9A1B-F80A653B6A85}" destId="{255DDBA0-C2D0-47D1-B633-B51FD17F871B}" srcOrd="0" destOrd="0" parTransId="{2F037233-EA66-4429-869C-E0EAD6461D63}" sibTransId="{249E0ED4-BD16-47DE-9094-9AA42AE766BC}"/>
    <dgm:cxn modelId="{57C245C0-4EFB-4861-8CF0-B461F81D626B}" srcId="{34A20344-743D-4A3B-9A1B-F80A653B6A85}" destId="{74982C9D-8EE8-4F18-B5C5-6834BE3C366C}" srcOrd="2" destOrd="0" parTransId="{7F3E2BEE-01A9-48CA-92B8-E4DCC427DD50}" sibTransId="{E976AD30-7BFE-4C52-B450-38A66DC46197}"/>
    <dgm:cxn modelId="{3108A387-C67D-496A-9261-D5FEFA034281}" srcId="{8A358CF7-75AA-4268-B1FC-4D103CB9D743}" destId="{D897684F-0880-450D-A5DA-07C471DAE29E}" srcOrd="0" destOrd="0" parTransId="{2579D04F-0B81-4121-93D1-023A89ECAE81}" sibTransId="{B241C888-6EE8-488F-9003-E24AF5BC2209}"/>
    <dgm:cxn modelId="{27B30FF1-2341-4429-9D9F-54881DA3C936}" type="presOf" srcId="{74982C9D-8EE8-4F18-B5C5-6834BE3C366C}" destId="{D0807B85-AF50-42C2-81E3-BB4BE2EB264B}" srcOrd="0" destOrd="0" presId="urn:microsoft.com/office/officeart/2005/8/layout/process4"/>
    <dgm:cxn modelId="{33A8FF5B-3C42-4739-B26C-A69AA725F6DD}" type="presOf" srcId="{8A358CF7-75AA-4268-B1FC-4D103CB9D743}" destId="{FA100BAE-9F8C-45AB-B42D-060D9617790F}" srcOrd="1" destOrd="0" presId="urn:microsoft.com/office/officeart/2005/8/layout/process4"/>
    <dgm:cxn modelId="{D0242DA6-C6A2-442B-A80B-FD215BD93531}" type="presOf" srcId="{B9F3C1C2-2432-419B-9AC1-A366DF15240D}" destId="{897C6C20-97D5-4AFB-8FF2-78C74E7C86AE}" srcOrd="0" destOrd="0" presId="urn:microsoft.com/office/officeart/2005/8/layout/process4"/>
    <dgm:cxn modelId="{66E6185D-1AA0-4F55-9741-D95839E55B10}" type="presOf" srcId="{42F5A7A2-E18D-47FC-81B8-50273209B788}" destId="{640C3DAE-343C-4E7E-A142-DF444A4544F0}" srcOrd="0" destOrd="0" presId="urn:microsoft.com/office/officeart/2005/8/layout/process4"/>
    <dgm:cxn modelId="{9CA408F7-244D-46F8-AF96-2B57E2F45E2F}" srcId="{34A20344-743D-4A3B-9A1B-F80A653B6A85}" destId="{8A358CF7-75AA-4268-B1FC-4D103CB9D743}" srcOrd="1" destOrd="0" parTransId="{54058A78-C224-4D10-AABC-53CB6CC3A55B}" sibTransId="{72141243-C8C8-41E4-B9AF-4F50B05BFE28}"/>
    <dgm:cxn modelId="{9C228E8C-0633-4545-941A-1891D6539558}" type="presOf" srcId="{34A20344-743D-4A3B-9A1B-F80A653B6A85}" destId="{330E4985-CB31-447F-A70A-A506C2C3E46F}" srcOrd="0" destOrd="0" presId="urn:microsoft.com/office/officeart/2005/8/layout/process4"/>
    <dgm:cxn modelId="{FB6D8CAB-5139-4DB8-B62E-FE2816CF10B2}" type="presOf" srcId="{D897684F-0880-450D-A5DA-07C471DAE29E}" destId="{4A478EEF-BE1D-499B-94D6-84FF7FBD0CBB}" srcOrd="0" destOrd="0" presId="urn:microsoft.com/office/officeart/2005/8/layout/process4"/>
    <dgm:cxn modelId="{F56D6F42-1FF8-4F45-8526-D2111458BF59}" srcId="{8A358CF7-75AA-4268-B1FC-4D103CB9D743}" destId="{42F5A7A2-E18D-47FC-81B8-50273209B788}" srcOrd="1" destOrd="0" parTransId="{FF4F52F7-9B59-4FB6-B036-68E1BF624EDC}" sibTransId="{3E27F61B-BD2B-44C6-9A3C-C7973C628B4B}"/>
    <dgm:cxn modelId="{473FCCD4-0F7C-4C2D-A6A5-16110A0E838B}" type="presParOf" srcId="{330E4985-CB31-447F-A70A-A506C2C3E46F}" destId="{98A1083C-76D3-440E-9D51-B220ED748ECB}" srcOrd="0" destOrd="0" presId="urn:microsoft.com/office/officeart/2005/8/layout/process4"/>
    <dgm:cxn modelId="{D161A25B-BF8F-487B-A506-1A02A6582919}" type="presParOf" srcId="{98A1083C-76D3-440E-9D51-B220ED748ECB}" destId="{D0807B85-AF50-42C2-81E3-BB4BE2EB264B}" srcOrd="0" destOrd="0" presId="urn:microsoft.com/office/officeart/2005/8/layout/process4"/>
    <dgm:cxn modelId="{9002459E-5777-4391-9038-8FCD157CD4AE}" type="presParOf" srcId="{330E4985-CB31-447F-A70A-A506C2C3E46F}" destId="{4D950DF5-45A9-4C71-9E0C-70E534CB42E3}" srcOrd="1" destOrd="0" presId="urn:microsoft.com/office/officeart/2005/8/layout/process4"/>
    <dgm:cxn modelId="{8C3F8A6D-A8F9-4D02-B0EF-321E0114A8ED}" type="presParOf" srcId="{330E4985-CB31-447F-A70A-A506C2C3E46F}" destId="{038CB9DF-9965-45B1-9ACB-3B4BD6C40E41}" srcOrd="2" destOrd="0" presId="urn:microsoft.com/office/officeart/2005/8/layout/process4"/>
    <dgm:cxn modelId="{33E19D3B-6BDB-4F14-AA22-BC411A54CB08}" type="presParOf" srcId="{038CB9DF-9965-45B1-9ACB-3B4BD6C40E41}" destId="{DAF36049-C061-480F-B04E-B76E3DAAEC0F}" srcOrd="0" destOrd="0" presId="urn:microsoft.com/office/officeart/2005/8/layout/process4"/>
    <dgm:cxn modelId="{C1447675-FE07-4126-906F-9129374C2542}" type="presParOf" srcId="{038CB9DF-9965-45B1-9ACB-3B4BD6C40E41}" destId="{FA100BAE-9F8C-45AB-B42D-060D9617790F}" srcOrd="1" destOrd="0" presId="urn:microsoft.com/office/officeart/2005/8/layout/process4"/>
    <dgm:cxn modelId="{456BAE58-BBBC-4980-9C1D-ECAC9B858C51}" type="presParOf" srcId="{038CB9DF-9965-45B1-9ACB-3B4BD6C40E41}" destId="{1F1D1834-0CC7-4C03-9BEE-A6C154043A03}" srcOrd="2" destOrd="0" presId="urn:microsoft.com/office/officeart/2005/8/layout/process4"/>
    <dgm:cxn modelId="{79171364-F4D6-4F6C-8A47-F8E44BB5B32D}" type="presParOf" srcId="{1F1D1834-0CC7-4C03-9BEE-A6C154043A03}" destId="{4A478EEF-BE1D-499B-94D6-84FF7FBD0CBB}" srcOrd="0" destOrd="0" presId="urn:microsoft.com/office/officeart/2005/8/layout/process4"/>
    <dgm:cxn modelId="{15166939-0B21-4CB7-9C78-F900764E14A3}" type="presParOf" srcId="{1F1D1834-0CC7-4C03-9BEE-A6C154043A03}" destId="{640C3DAE-343C-4E7E-A142-DF444A4544F0}" srcOrd="1" destOrd="0" presId="urn:microsoft.com/office/officeart/2005/8/layout/process4"/>
    <dgm:cxn modelId="{88F030A6-43AA-415E-B7F3-B5C611F708DA}" type="presParOf" srcId="{1F1D1834-0CC7-4C03-9BEE-A6C154043A03}" destId="{897C6C20-97D5-4AFB-8FF2-78C74E7C86AE}" srcOrd="2" destOrd="0" presId="urn:microsoft.com/office/officeart/2005/8/layout/process4"/>
    <dgm:cxn modelId="{2BEC1880-0D4B-4628-804D-405F3DD60D14}" type="presParOf" srcId="{330E4985-CB31-447F-A70A-A506C2C3E46F}" destId="{4562FF87-4951-4E44-9EA5-A3A5F83451CF}" srcOrd="3" destOrd="0" presId="urn:microsoft.com/office/officeart/2005/8/layout/process4"/>
    <dgm:cxn modelId="{FBC7D854-5D43-4F18-A788-FE5FF3302BF6}" type="presParOf" srcId="{330E4985-CB31-447F-A70A-A506C2C3E46F}" destId="{EC445F12-FAAF-413E-A880-F00AF22EFFF8}" srcOrd="4" destOrd="0" presId="urn:microsoft.com/office/officeart/2005/8/layout/process4"/>
    <dgm:cxn modelId="{4E217116-451A-4312-A2B7-015A8749B0CF}" type="presParOf" srcId="{EC445F12-FAAF-413E-A880-F00AF22EFFF8}" destId="{4448153C-F66E-40B6-95CE-85F55672F8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07B85-AF50-42C2-81E3-BB4BE2EB264B}">
      <dsp:nvSpPr>
        <dsp:cNvPr id="0" name=""/>
        <dsp:cNvSpPr/>
      </dsp:nvSpPr>
      <dsp:spPr>
        <a:xfrm>
          <a:off x="0" y="4120389"/>
          <a:ext cx="9144000" cy="169320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Технология  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18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рганизации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здоровьесозидающей</a:t>
          </a:r>
          <a:r>
            <a:rPr lang="ru-RU" sz="18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среды  школы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*служба здоровья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*мониторинг здоровья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*школьная программа здоровья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*сетевое взаимодействие и социальное партнерство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39108" y="4368354"/>
        <a:ext cx="6465784" cy="1197278"/>
      </dsp:txXfrm>
    </dsp:sp>
    <dsp:sp modelId="{FA100BAE-9F8C-45AB-B42D-060D9617790F}">
      <dsp:nvSpPr>
        <dsp:cNvPr id="0" name=""/>
        <dsp:cNvSpPr/>
      </dsp:nvSpPr>
      <dsp:spPr>
        <a:xfrm rot="10800000">
          <a:off x="0" y="2048679"/>
          <a:ext cx="9144000" cy="181956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200" b="1" kern="1200" dirty="0" smtClean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Модель </a:t>
          </a:r>
          <a:r>
            <a:rPr lang="ru-RU" sz="1800" b="1" kern="1200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здоровьесозидающей</a:t>
          </a:r>
          <a:r>
            <a:rPr lang="ru-RU" sz="18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среды школы </a:t>
          </a:r>
          <a:endParaRPr lang="ru-RU" sz="1800" b="1" kern="1200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2048679"/>
        <a:ext cx="9144000" cy="638668"/>
      </dsp:txXfrm>
    </dsp:sp>
    <dsp:sp modelId="{4A478EEF-BE1D-499B-94D6-84FF7FBD0CBB}">
      <dsp:nvSpPr>
        <dsp:cNvPr id="0" name=""/>
        <dsp:cNvSpPr/>
      </dsp:nvSpPr>
      <dsp:spPr>
        <a:xfrm>
          <a:off x="2938" y="2262974"/>
          <a:ext cx="3185243" cy="136943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Условия, </a:t>
          </a:r>
          <a:r>
            <a:rPr lang="ru-RU" sz="1600" kern="1200" spc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обеспечиваю-щие</a:t>
          </a:r>
          <a:r>
            <a:rPr lang="ru-RU" sz="1600" kern="12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безопасный и </a:t>
          </a:r>
          <a:r>
            <a:rPr lang="ru-RU" sz="1600" kern="1200" spc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здоровьесозидающий</a:t>
          </a:r>
          <a:r>
            <a:rPr lang="ru-RU" sz="1600" kern="12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характер учебного процесса </a:t>
          </a:r>
          <a:endParaRPr lang="ru-RU" sz="1600" kern="1200" spc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406" y="2463524"/>
        <a:ext cx="2252307" cy="968339"/>
      </dsp:txXfrm>
    </dsp:sp>
    <dsp:sp modelId="{640C3DAE-343C-4E7E-A142-DF444A4544F0}">
      <dsp:nvSpPr>
        <dsp:cNvPr id="0" name=""/>
        <dsp:cNvSpPr/>
      </dsp:nvSpPr>
      <dsp:spPr>
        <a:xfrm>
          <a:off x="3158817" y="2789990"/>
          <a:ext cx="2979275" cy="121184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культуры здоровья участников образовательного процесса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95122" y="2967460"/>
        <a:ext cx="2106665" cy="856903"/>
      </dsp:txXfrm>
    </dsp:sp>
    <dsp:sp modelId="{897C6C20-97D5-4AFB-8FF2-78C74E7C86AE}">
      <dsp:nvSpPr>
        <dsp:cNvPr id="0" name=""/>
        <dsp:cNvSpPr/>
      </dsp:nvSpPr>
      <dsp:spPr>
        <a:xfrm>
          <a:off x="6169060" y="2334412"/>
          <a:ext cx="2972001" cy="112354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Условий для коррекции  нарушений здоровья и оздоровления учащихся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04299" y="2498951"/>
        <a:ext cx="2101523" cy="794467"/>
      </dsp:txXfrm>
    </dsp:sp>
    <dsp:sp modelId="{4448153C-F66E-40B6-95CE-85F55672F8A7}">
      <dsp:nvSpPr>
        <dsp:cNvPr id="0" name=""/>
        <dsp:cNvSpPr/>
      </dsp:nvSpPr>
      <dsp:spPr>
        <a:xfrm rot="10800000">
          <a:off x="0" y="0"/>
          <a:ext cx="9144000" cy="197726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sz="1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 Методология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здоровьесозидающий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                        подход к образованию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ru-RU" sz="17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холистический</a:t>
          </a: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подход к индивидуальному здоровью человека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*культурологический подход к обеспечению здоровья человека в системе образования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ru-RU" sz="17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средовый</a:t>
          </a: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подход к решению проблем здоровья в школе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339108" y="289563"/>
        <a:ext cx="6465784" cy="139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0.02597</cdr:x>
      <cdr:y>0.02564</cdr:y>
    </cdr:from>
    <cdr:to>
      <cdr:x>0.97403</cdr:x>
      <cdr:y>0.15385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42876" y="71435"/>
          <a:ext cx="5214974" cy="3571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="horz" anchor="b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Какой мониторинг здоровья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</a:t>
          </a:r>
          <a:r>
            <a:rPr kumimoji="0" lang="ru-RU" sz="140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роводится</a:t>
          </a:r>
          <a:r>
            <a: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в вашей школе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?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0.18147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3714776" cy="440771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</cdr:spPr>
      <cdr:txBody>
        <a:bodyPr xmlns:a="http://schemas.openxmlformats.org/drawingml/2006/main" vert="horz" anchor="b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Создана ли в вашей школе </a:t>
          </a:r>
        </a:p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служба здоровья</a:t>
          </a:r>
          <a:r>
            <a:rPr kumimoji="0" lang="ru-RU" sz="1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? </a:t>
          </a:r>
          <a:endParaRPr kumimoji="0" lang="ru-RU" sz="14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0.01493</cdr:x>
      <cdr:y>0</cdr:y>
    </cdr:from>
    <cdr:to>
      <cdr:x>1</cdr:x>
      <cdr:y>0.12195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1438" y="0"/>
          <a:ext cx="4714876" cy="304921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</cdr:spPr>
      <cdr:txBody>
        <a:bodyPr xmlns:a="http://schemas.openxmlformats.org/drawingml/2006/main" vert="horz" anchor="b">
          <a:normAutofit fontScale="97500" lnSpcReduction="10000"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lvl="0" algn="ctr" eaLnBrk="0" hangingPunct="0">
            <a:defRPr/>
          </a:pPr>
          <a:r>
            <a: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Какая программа здоровья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</a:t>
          </a:r>
          <a:r>
            <a:rPr kumimoji="0" lang="ru-RU" sz="140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ействует</a:t>
          </a:r>
          <a:r>
            <a: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в вашей школе</a:t>
          </a:r>
          <a:r>
            <a:rPr kumimoji="0" lang="ru-RU" sz="1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? </a:t>
          </a:r>
          <a:endParaRPr kumimoji="0" lang="ru-RU" sz="14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0.575</cdr:x>
      <cdr:y>0</cdr:y>
    </cdr:from>
    <cdr:to>
      <cdr:x>1</cdr:x>
      <cdr:y>0.56411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643074" y="0"/>
          <a:ext cx="1214446" cy="1571636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</cdr:spPr>
      <cdr:txBody>
        <a:bodyPr xmlns:a="http://schemas.openxmlformats.org/drawingml/2006/main" vert="horz" anchor="b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Нарушения режима питания учащихся разного возраста </a:t>
          </a:r>
        </a:p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(2014 г.), накопление %</a:t>
          </a:r>
          <a:endParaRPr kumimoji="0" lang="ru-RU" sz="12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0.65854</cdr:x>
      <cdr:y>0.05263</cdr:y>
    </cdr:from>
    <cdr:to>
      <cdr:x>1</cdr:x>
      <cdr:y>0.5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928836" y="142872"/>
          <a:ext cx="1000122" cy="1214450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</cdr:spPr>
      <cdr:txBody>
        <a:bodyPr xmlns:a="http://schemas.openxmlformats.org/drawingml/2006/main" vert="horz" anchor="b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Режим дня учащихся в будни,  </a:t>
          </a:r>
          <a:r>
            <a:rPr kumimoji="0" lang="ru-RU" sz="120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нормирова-ние</a:t>
          </a:r>
          <a:r>
            <a: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, час/день</a:t>
          </a:r>
          <a:endParaRPr kumimoji="0" lang="ru-RU" sz="12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0.65854</cdr:x>
      <cdr:y>0.08108</cdr:y>
    </cdr:from>
    <cdr:to>
      <cdr:x>0.97561</cdr:x>
      <cdr:y>0.45946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928826" y="214314"/>
          <a:ext cx="928694" cy="1000132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</cdr:spPr>
      <cdr:txBody>
        <a:bodyPr xmlns:a="http://schemas.openxmlformats.org/drawingml/2006/main" vert="horz" anchor="b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Структура досуга учащихся,  </a:t>
          </a:r>
          <a:r>
            <a:rPr kumimoji="0" lang="ru-RU" sz="120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нормиро-вание</a:t>
          </a:r>
          <a:r>
            <a: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, %</a:t>
          </a:r>
          <a:endParaRPr kumimoji="0" lang="ru-RU" sz="12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0.56636</cdr:x>
      <cdr:y>0.02632</cdr:y>
    </cdr:from>
    <cdr:to>
      <cdr:x>0.97825</cdr:x>
      <cdr:y>0.52632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571636" y="71438"/>
          <a:ext cx="1143008" cy="1357322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</cdr:spPr>
      <cdr:txBody>
        <a:bodyPr xmlns:a="http://schemas.openxmlformats.org/drawingml/2006/main" vert="horz" anchor="b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Кол-во знакомых сверстников,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употребляю-щих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алкоголь, %</a:t>
          </a:r>
          <a:endParaRPr kumimoji="0" lang="ru-RU" sz="12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0.56636</cdr:x>
      <cdr:y>0.05405</cdr:y>
    </cdr:from>
    <cdr:to>
      <cdr:x>1</cdr:x>
      <cdr:y>0.45946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571636" y="142876"/>
          <a:ext cx="1203351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</cdr:spPr>
      <cdr:txBody>
        <a:bodyPr xmlns:a="http://schemas.openxmlformats.org/drawingml/2006/main" vert="horz" anchor="b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Кол-во знакомых сверстников,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употребляю-щих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ПАВ, %</a:t>
          </a:r>
          <a:endParaRPr kumimoji="0" lang="ru-RU" sz="12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0.15425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643470" cy="440769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</cdr:spPr>
      <cdr:txBody>
        <a:bodyPr xmlns:a="http://schemas.openxmlformats.org/drawingml/2006/main" vert="horz" anchor="b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Оздоровительная инфраструктура школ с разными особенностями обр. деятельности (2014 г.), накопление  %</a:t>
          </a:r>
          <a:endParaRPr kumimoji="0" lang="ru-RU" sz="14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182EC-848F-4D1F-8705-816786A2635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273CA-6FE3-4767-B654-A36F7A1F5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7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DD547-EA17-474C-A801-E7CD449B58D9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FC8348-0749-45F7-99BE-27F3C92BC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5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84D15A-76F6-479B-8ACE-1ED709B1EC8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981B6-19AE-4A60-8D93-8D9272C220D6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из презентации главного педиатра СПб, д.м.н., профессора Л.А. Эрдмана</a:t>
            </a: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5430-5B54-4C8C-AF5B-876D872E61C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B6814-26EC-4DB1-AA0C-0F9EE88AE104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B6814-26EC-4DB1-AA0C-0F9EE88AE104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1853E-AB9F-4E05-97C6-F660044004FE}" type="slidenum">
              <a:rPr lang="ru-RU"/>
              <a:pPr/>
              <a:t>2</a:t>
            </a:fld>
            <a:endParaRPr 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B2154-FCD7-40D0-B2D5-094BDCE3CE34}" type="slidenum">
              <a:rPr lang="ru-RU" smtClean="0">
                <a:latin typeface="Arial" pitchFamily="34" charset="0"/>
              </a:rPr>
              <a:pPr/>
              <a:t>29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из презентации главного педиатра СПб, д.м.н., профессора Л.А. Эрдмана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3B9F6-D6DB-4EEB-8A03-F7BC27DF545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0AE06-1425-468F-BDA0-6D0FB18E22F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из презентации главного педиатра СПб, д.м.н., профессора Л.А. Эрдмана</a:t>
            </a: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3B9F6-D6DB-4EEB-8A03-F7BC27DF5459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A296D-3A3C-4700-9313-4C2308344824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15F18-0181-48A6-9375-335B7E111AE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24A3-9AFB-4D1C-90ED-F31D54FA506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FD09-48A0-4FCC-8EAD-2900AC8B3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41BBC-2DD8-4BAA-9ADD-67D6724CE6D7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68A0-EBA1-4F01-84C3-35DDF9024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3777-4A2B-40A3-A672-1993ABB4F03B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7D6E-8195-4F83-AABD-C9DC6E545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63988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59313" y="1639888"/>
            <a:ext cx="4038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436A-67CA-46C0-B6C0-94711AC5C646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69DE-F1E1-49B1-8096-E03B9A9BE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BABD-E9AA-4D12-87BF-4364E5E0EF1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502E-B79E-4639-8173-E7737B774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B463-591E-4BB6-9BCF-79A428A54ED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CCA4-CC3E-4DE6-BFF9-0C00A73CE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DEDD-66C9-4869-B1AB-C392DBD0EB4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7CE5-CFE2-4E07-B1E1-B4F8485CE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5357-3CB4-4C38-864D-0478EBC6B36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DB54-6456-467D-9DF4-4D1FE2360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94D5-2C8F-46C2-A1CF-F9C75938E67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4F8-7B4E-482A-B901-5C5DE7AC8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C45B-2779-4E3F-A7F3-B103456CA607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938E-9A13-4638-B719-37147ED45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6AF4-C96E-4571-ABE2-55E43BA994E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94C-A3EA-40FE-AFDE-62650B67B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65FC68-1A5F-45C5-9B6B-717DFDC6254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79EF36-E8A5-452F-8CEC-96FEE0F6D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file:///I:\&#1069;&#1050;&#1057;&#1055;&#1045;&#1056;&#1048;&#1052;&#1045;&#1053;&#1058;\&#1064;&#1050;&#1054;&#1051;&#1067;\391%20&#1096;&#1082;&#1086;&#1083;&#1072;%202004-2005\&#1088;&#1072;&#1081;&#1086;&#1085;&#1085;&#1099;&#1081;%20&#1089;&#1077;&#1084;&#1080;&#1085;&#1072;&#1088;%2021.11.07\a_&#1057;&#1072;&#1081;&#1090;\index.htm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500034" y="1643050"/>
            <a:ext cx="82296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Мониторинг  здоровья обучающихся как средство развития образовательной среды школы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71600" y="4786322"/>
            <a:ext cx="7058052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М.Г. Колесникова,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кафедры педагогики окружающей среды, безопасности и здоровья человека, к.п.н.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2379778" cy="2786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857224" y="1214422"/>
            <a:ext cx="793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endParaRPr lang="ru-RU" b="1" i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35844" name="Rectangle 5"/>
          <p:cNvSpPr>
            <a:spLocks noChangeArrowheads="1"/>
          </p:cNvSpPr>
          <p:nvPr/>
        </p:nvSpPr>
        <p:spPr bwMode="auto">
          <a:xfrm>
            <a:off x="142844" y="1142984"/>
            <a:ext cx="5929354" cy="92869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 dirty="0" smtClean="0">
                <a:latin typeface="Times New Roman"/>
                <a:ea typeface="Times New Roman"/>
              </a:rPr>
              <a:t>АИС разработана на основе СУБД </a:t>
            </a:r>
            <a:r>
              <a:rPr lang="en-US" sz="1600" dirty="0" smtClean="0">
                <a:latin typeface="Times New Roman"/>
                <a:ea typeface="Times New Roman"/>
              </a:rPr>
              <a:t>Microsoft SQL Server</a:t>
            </a:r>
            <a:r>
              <a:rPr lang="ru-RU" sz="1600" dirty="0" smtClean="0">
                <a:latin typeface="Times New Roman"/>
                <a:ea typeface="Times New Roman"/>
              </a:rPr>
              <a:t> 2000, выход с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-сайта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«Служба здоровья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учреждений» 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 szou.webmerit.ru</a:t>
            </a:r>
            <a:endParaRPr lang="ru-RU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43042" y="142852"/>
            <a:ext cx="7358082" cy="928694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результаты: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проведены многолетние тестовые испытания автоматизированной системы (АИС) мониторинга ЗОС</a:t>
            </a:r>
            <a:endParaRPr lang="ru-RU" sz="2000" i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313" r="19154" b="33630"/>
          <a:stretch>
            <a:fillRect/>
          </a:stretch>
        </p:blipFill>
        <p:spPr bwMode="auto">
          <a:xfrm>
            <a:off x="1785886" y="2357430"/>
            <a:ext cx="242378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22" y="2714620"/>
            <a:ext cx="225375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l="19565" r="21617" b="50719"/>
          <a:stretch>
            <a:fillRect/>
          </a:stretch>
        </p:blipFill>
        <p:spPr bwMode="auto">
          <a:xfrm>
            <a:off x="4714844" y="3286124"/>
            <a:ext cx="2292556" cy="24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 l="15369" t="9593" r="30739"/>
          <a:stretch>
            <a:fillRect/>
          </a:stretch>
        </p:blipFill>
        <p:spPr bwMode="auto">
          <a:xfrm>
            <a:off x="6643670" y="3643314"/>
            <a:ext cx="23709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929322" y="1285860"/>
            <a:ext cx="307180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Пользователи системы имеют возможность заполнения электронных форм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Интернет-браузере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 одновременной передачей данных в общую базу и получения обработанных данных на основе ограниченного доступа в графической (диаграммы) и количественной форме (солидаризация с ситуативными нормами)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5"/>
          <p:cNvSpPr>
            <a:spLocks noGrp="1"/>
          </p:cNvSpPr>
          <p:nvPr>
            <p:ph idx="1"/>
          </p:nvPr>
        </p:nvSpPr>
        <p:spPr>
          <a:xfrm>
            <a:off x="142844" y="5286388"/>
            <a:ext cx="5329246" cy="1428760"/>
          </a:xfrm>
        </p:spPr>
        <p:txBody>
          <a:bodyPr/>
          <a:lstStyle/>
          <a:p>
            <a:pPr>
              <a:buNone/>
            </a:pPr>
            <a:r>
              <a:rPr lang="ru-RU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настоящее время в базе данных: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 - 147 (из них 54 - 2 среза и более)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педагогов  - 2716 чел.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учащихся - 10145 чел.  </a:t>
            </a:r>
          </a:p>
          <a:p>
            <a:pPr>
              <a:buAutoNum type="arabicParenR" startAt="2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85820" y="142852"/>
            <a:ext cx="7858180" cy="917596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результаты:</a:t>
            </a:r>
            <a:r>
              <a:rPr lang="ru-RU" sz="22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отрабатывается применение результатов мониторинга ЗОС для оптимизации образовательной среды школы 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7072330" y="2643182"/>
            <a:ext cx="642942" cy="2063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929322" y="5643578"/>
            <a:ext cx="2928959" cy="83099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575F6D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Выявление результативности школы по реализации школьной программы здоровья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929322" y="2000240"/>
            <a:ext cx="2882453" cy="58477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575F6D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администрации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специалистов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педагогов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929290" y="2857496"/>
            <a:ext cx="2928990" cy="830997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575F6D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Проведение констатирующего среза мониторинга,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проблем и ресурсов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школы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929322" y="4786322"/>
            <a:ext cx="2928958" cy="58477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575F6D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школьной программы здоровья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929322" y="3929066"/>
            <a:ext cx="2928958" cy="58477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575F6D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Проектирование школьной программы здоровья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7072330" y="3714752"/>
            <a:ext cx="642942" cy="2063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7072330" y="4572008"/>
            <a:ext cx="642942" cy="2063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7072330" y="5429264"/>
            <a:ext cx="642942" cy="2063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7072330" y="1714488"/>
            <a:ext cx="642942" cy="2063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929322" y="1071546"/>
            <a:ext cx="2882453" cy="58477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575F6D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школьной службы здоровья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42844" y="1071546"/>
            <a:ext cx="5643602" cy="5572164"/>
          </a:xfrm>
        </p:spPr>
        <p:txBody>
          <a:bodyPr/>
          <a:lstStyle/>
          <a:p>
            <a:pPr marL="9525" indent="349250">
              <a:buAutoNum type="arabicParenR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Подготовка школ к проведению очередного среза мониторинга: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оповещение участников с помощью ГМО «Здоровье в школе»; проведение городских семинаров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«Организация мониторинга», «Анализ и применение результатов мониторинга»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поддержка корректного заполнения базы данных; консультирование участников; размещение информации о мониторинге и его методического обеспечения на сайте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«Служба здоровья ОУ» </a:t>
            </a:r>
            <a:r>
              <a:rPr lang="en-US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szou.webmerit.ru</a:t>
            </a:r>
            <a:endPara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" indent="349250">
              <a:buAutoNum type="arabicParenR" startAt="2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Оптимизация образовательной среды школ  с разными особенностями образовательной деятельности: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 особенностей обр. деятельности; повышенного уровня (гимназии, лицеи,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изуч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.), для детей с нарушениями здоровья и развития; позиционирующие себя как «Школа здоровья»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(инновационные, опорные школы районов)</a:t>
            </a:r>
          </a:p>
          <a:p>
            <a:pPr marL="9525" indent="34925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u="sng" dirty="0" smtClean="0">
                <a:latin typeface="Times New Roman"/>
                <a:ea typeface="Times New Roman"/>
              </a:rPr>
              <a:t>Оптимизация образовательной среды в школах района, выстраивание их сетевого взаимодействия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400" dirty="0" smtClean="0">
                <a:latin typeface="Times New Roman"/>
                <a:ea typeface="Times New Roman"/>
              </a:rPr>
              <a:t>Петроградский, Кировский, </a:t>
            </a:r>
            <a:r>
              <a:rPr lang="ru-RU" sz="1400" dirty="0" err="1" smtClean="0">
                <a:latin typeface="Times New Roman"/>
                <a:ea typeface="Times New Roman"/>
              </a:rPr>
              <a:t>Фрунзенский</a:t>
            </a:r>
            <a:r>
              <a:rPr lang="ru-RU" sz="1600" dirty="0" smtClean="0">
                <a:latin typeface="Times New Roman"/>
                <a:ea typeface="Times New Roman"/>
              </a:rPr>
              <a:t>)</a:t>
            </a:r>
          </a:p>
          <a:p>
            <a:pPr marL="9525" indent="349250">
              <a:buNone/>
            </a:pPr>
            <a:r>
              <a:rPr lang="ru-RU" sz="1600" dirty="0" smtClean="0">
                <a:latin typeface="Times New Roman"/>
                <a:ea typeface="Times New Roman"/>
              </a:rPr>
              <a:t>4) </a:t>
            </a:r>
            <a:r>
              <a:rPr lang="ru-RU" sz="1600" u="sng" dirty="0" smtClean="0">
                <a:latin typeface="Times New Roman"/>
                <a:ea typeface="Times New Roman"/>
              </a:rPr>
              <a:t>Включение мониторинга ЗОС в разработку системы оценки качества общего образования в Приморском районе </a:t>
            </a:r>
            <a:r>
              <a:rPr lang="ru-RU" sz="1400" dirty="0" smtClean="0">
                <a:latin typeface="Times New Roman"/>
                <a:ea typeface="Times New Roman"/>
              </a:rPr>
              <a:t>(совместно с ИТМО)</a:t>
            </a:r>
          </a:p>
          <a:p>
            <a:pPr marL="9525" indent="349250">
              <a:buNone/>
            </a:pPr>
            <a:r>
              <a:rPr lang="ru-RU" sz="1600" dirty="0" smtClean="0">
                <a:latin typeface="Times New Roman"/>
                <a:cs typeface="Times New Roman" pitchFamily="18" charset="0"/>
              </a:rPr>
              <a:t>5) </a:t>
            </a:r>
            <a:r>
              <a:rPr lang="ru-RU" sz="1600" u="sng" dirty="0" smtClean="0">
                <a:latin typeface="Times New Roman"/>
                <a:cs typeface="Times New Roman" pitchFamily="18" charset="0"/>
              </a:rPr>
              <a:t>Проведение городского конкурса «Школа здоровья Санкт-Петербурга»</a:t>
            </a:r>
            <a:r>
              <a:rPr lang="ru-RU" sz="1600" dirty="0" smtClean="0">
                <a:latin typeface="Times New Roman"/>
                <a:cs typeface="Times New Roman" pitchFamily="18" charset="0"/>
              </a:rPr>
              <a:t> - </a:t>
            </a:r>
            <a:r>
              <a:rPr lang="ru-RU" sz="1400" dirty="0" smtClean="0">
                <a:latin typeface="Times New Roman"/>
                <a:cs typeface="Times New Roman" pitchFamily="18" charset="0"/>
              </a:rPr>
              <a:t>критерии анализа деятельности школ-участниц соответствуют критериям мониторинга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\\Puma\фото\итоговое заседание ГМО\IMG_9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426347" cy="2286016"/>
          </a:xfrm>
          <a:prstGeom prst="rect">
            <a:avLst/>
          </a:prstGeom>
          <a:noFill/>
        </p:spPr>
      </p:pic>
      <p:pic>
        <p:nvPicPr>
          <p:cNvPr id="8" name="Picture 4" descr="Конф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8260" y="4429132"/>
            <a:ext cx="26957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181848" cy="785818"/>
          </a:xfrm>
        </p:spPr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результаты: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предъявление и обсуждение результатов мониторинга</a:t>
            </a:r>
            <a:endParaRPr lang="ru-RU" sz="200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N:\IMAG010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929066"/>
            <a:ext cx="2216882" cy="1857388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3929066"/>
            <a:ext cx="4857752" cy="10001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 мониторинга опубликованы в 1 монографии, 3 научно-методических пособиях, 5 периодических изданиях, 4 сборниках материалов конференций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34" y="4857760"/>
            <a:ext cx="1214414" cy="1689964"/>
          </a:xfrm>
          <a:prstGeom prst="rect">
            <a:avLst/>
          </a:prstGeom>
          <a:noFill/>
          <a:ln w="9525" cmpd="sng" algn="ctr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" name="Picture 7" descr="PB210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285852" y="4857760"/>
            <a:ext cx="128985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16" name="Picture 1" descr="N:\Users\Маргарита\Documents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143108" y="4857760"/>
            <a:ext cx="1168984" cy="17859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9" name="Группа 18"/>
          <p:cNvGrpSpPr/>
          <p:nvPr/>
        </p:nvGrpSpPr>
        <p:grpSpPr>
          <a:xfrm>
            <a:off x="3143240" y="4857760"/>
            <a:ext cx="1785950" cy="1805003"/>
            <a:chOff x="2357422" y="928670"/>
            <a:chExt cx="1785950" cy="1805003"/>
          </a:xfrm>
        </p:grpSpPr>
        <p:pic>
          <p:nvPicPr>
            <p:cNvPr id="17" name="Picture 3" descr="F:\Scan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57422" y="928670"/>
              <a:ext cx="1285884" cy="1770730"/>
            </a:xfrm>
            <a:prstGeom prst="rect">
              <a:avLst/>
            </a:prstGeom>
            <a:noFill/>
          </p:spPr>
        </p:pic>
        <p:pic>
          <p:nvPicPr>
            <p:cNvPr id="18" name="Picture 1" descr="N:\Users\Маргарита\Documents\Книга Здоровая школа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2705086" y="1295387"/>
              <a:ext cx="1662126" cy="121444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</p:pic>
      </p:grpSp>
      <p:sp>
        <p:nvSpPr>
          <p:cNvPr id="21" name="Текст 3"/>
          <p:cNvSpPr txBox="1">
            <a:spLocks/>
          </p:cNvSpPr>
          <p:nvPr/>
        </p:nvSpPr>
        <p:spPr bwMode="auto">
          <a:xfrm>
            <a:off x="0" y="1071546"/>
            <a:ext cx="4786314" cy="15716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Городское методическое объединение «Здоровье в школе»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- 18 методистов ИМЦ, 37 представителей опорных школ районов СПб</a:t>
            </a:r>
          </a:p>
          <a:p>
            <a:pPr marL="1588"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научно-методическое сопровождение и координация деятельности ОО Санкт-Петербурга, заинтересованных в решении  проблемы здоровья  участников образовательного процесса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072034" y="1285860"/>
            <a:ext cx="4071966" cy="28575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Ежегодные мероприятия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Городская научно-практическая конференция «Служба здоровья в ОУ СПб»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секция «Организация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 в школе»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сероссийская научно-практическая конференция «На пути к школе здоровья»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(секция «Мониторинги здоровья в школе»)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«Здоровье и образ жизни учащихся: союз врача и педагога» (н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аучный симпозиум «Мониторинги здоровья в санкт-петербургской школе»)</a:t>
            </a:r>
            <a:endParaRPr lang="en-US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 useBgFill="1"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2976" y="214290"/>
            <a:ext cx="8001024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по направлению «Здоровье в школе»: </a:t>
            </a:r>
            <a:r>
              <a:rPr kumimoji="0" lang="ru-RU" sz="2200" i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программа исследования</a:t>
            </a:r>
            <a:endParaRPr kumimoji="0" lang="ru-RU" sz="220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108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2786058"/>
            <a:ext cx="3500462" cy="3286148"/>
          </a:xfrm>
        </p:spPr>
        <p:txBody>
          <a:bodyPr/>
          <a:lstStyle/>
          <a:p>
            <a:pPr marL="1588" indent="15875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Нормативные основания: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Распоряжение Комитета по образованию от 30.12.2013 № 3159-р «Об утверждении плана-заказа на повышение квалификации и профессиональную переподготовку педагогических и руководящих кадров образовательных учреждений,  находящихся в ведении Комитета по образованию и администраций районов Санкт-Петербурга, в 2014 году», раздел 2,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6.1.1, 6.1.2, 6.1.3, 6.1.4, 6.1.7.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анализ состояния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деятельности в образовательных организациях (ОО) Санкт-Петербурга для определения направлений ее оптимизации.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1"/>
          </p:nvPr>
        </p:nvSpPr>
        <p:spPr>
          <a:xfrm>
            <a:off x="3786182" y="1142984"/>
            <a:ext cx="5357818" cy="5143536"/>
          </a:xfrm>
        </p:spPr>
        <p:txBody>
          <a:bodyPr/>
          <a:lstStyle/>
          <a:p>
            <a:pPr marL="0" indent="17938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анализа данных:*</a:t>
            </a:r>
          </a:p>
          <a:p>
            <a:pPr marL="0" indent="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данными мониторинга ЗОС за 2010 г.</a:t>
            </a:r>
          </a:p>
          <a:p>
            <a:pPr marL="0" indent="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данными предшествующих городских исследований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1999 г., 2002 г., 2005 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возрастной динамике данных учащихся по ступеням обучения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(2, 6, 11 классы) </a:t>
            </a:r>
          </a:p>
          <a:p>
            <a:pPr marL="0" indent="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зависимости от особенностей образовательной деятельности  школ - участников исследования</a:t>
            </a:r>
          </a:p>
          <a:p>
            <a:pPr marL="358775" indent="179388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особенностей образ. деятельности 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</a:p>
          <a:p>
            <a:pPr marL="358775" indent="179388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повышенного уровня –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</a:t>
            </a:r>
          </a:p>
          <a:p>
            <a:pPr marL="358775" indent="179388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с ОВЗ –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</a:t>
            </a:r>
          </a:p>
          <a:p>
            <a:pPr marL="0" indent="179388">
              <a:spcBef>
                <a:spcPts val="0"/>
              </a:spcBef>
            </a:pPr>
            <a:r>
              <a:rPr lang="ru-RU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зависимости от позиционирования школы  как «Школы здоровья»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179388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инновационные школы 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</a:t>
            </a:r>
          </a:p>
          <a:p>
            <a:pPr marL="358775" indent="179388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опорные школы районов 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ОПОРН</a:t>
            </a:r>
          </a:p>
          <a:p>
            <a:pPr marL="0" indent="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 анкетированием школ СПб в 2012 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(служба здоровья в школе)</a:t>
            </a:r>
          </a:p>
          <a:p>
            <a:pPr marL="0" indent="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 результатами гор. конкурса «Школа здоровья СПб»</a:t>
            </a:r>
          </a:p>
          <a:p>
            <a:pPr marL="0" indent="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сравнение мнений педагогов и учащихся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(удовлетворенность деятельностью школы)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79388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_______________________________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*Выделены красным критерии анализа результатов мониторинга ЗОС</a:t>
            </a:r>
            <a:endParaRPr lang="ru-RU" sz="14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000108"/>
          <a:ext cx="8792871" cy="5723139"/>
        </p:xfrm>
        <a:graphic>
          <a:graphicData uri="http://schemas.openxmlformats.org/drawingml/2006/table">
            <a:tbl>
              <a:tblPr/>
              <a:tblGrid>
                <a:gridCol w="2015743"/>
                <a:gridCol w="753966"/>
                <a:gridCol w="773748"/>
                <a:gridCol w="904587"/>
                <a:gridCol w="1170593"/>
                <a:gridCol w="1587117"/>
                <a:gridCol w="1587117"/>
              </a:tblGrid>
              <a:tr h="85725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Инструментарий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мониторинга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Всего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школ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в т.ч.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школ с разными особенностями обр. деятельности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в т.ч. занимающихся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здоровьесозидающей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деятельностью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ОБЩ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ВЫС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КОРР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ИННОВАЦ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ОПОРН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«Паспорт школы»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6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«Паспорт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класса - 1»,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 т.ч.: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2-х классов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6-х классов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11-х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6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«Анкета школьника», в т.ч.: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2643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1646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841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819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2-х классов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6-х классов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11-х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«Анкета педагога»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1459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00166" y="142852"/>
            <a:ext cx="7643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defRPr/>
            </a:pPr>
            <a:r>
              <a:rPr lang="ru-RU" sz="2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направлению «Здоровье в школе»: </a:t>
            </a:r>
            <a:r>
              <a:rPr lang="ru-RU" sz="2200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участников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000528" cy="5214974"/>
          </a:xfrm>
        </p:spPr>
        <p:txBody>
          <a:bodyPr/>
          <a:lstStyle/>
          <a:p>
            <a:pPr marL="0" lvl="0" indent="358775">
              <a:buNone/>
            </a:pPr>
            <a:r>
              <a:rPr lang="ru-RU" sz="2000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 здоровья школьников остается актуальной для системы образования</a:t>
            </a:r>
          </a:p>
          <a:p>
            <a:pPr marL="0" indent="358775">
              <a:spcBef>
                <a:spcPts val="0"/>
              </a:spcBef>
              <a:buAutoNum type="arabicPeriod"/>
            </a:pPr>
            <a:r>
              <a:rPr lang="ru-RU" sz="1800" u="sng" dirty="0" smtClean="0">
                <a:latin typeface="Times New Roman"/>
                <a:ea typeface="Times New Roman"/>
              </a:rPr>
              <a:t>Подтвердились негативные тенденции, выявленные в более ранних исследованиях:</a:t>
            </a:r>
          </a:p>
          <a:p>
            <a:pPr marL="0" indent="358775"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Times New Roman"/>
              </a:rPr>
              <a:t>общий низкий уровень здоровья учащихся; </a:t>
            </a:r>
          </a:p>
          <a:p>
            <a:pPr marL="0" indent="358775"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Times New Roman"/>
              </a:rPr>
              <a:t>ухудшение его при переходе по ступеням обучения; </a:t>
            </a:r>
          </a:p>
          <a:p>
            <a:pPr marL="0" indent="358775"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Times New Roman"/>
              </a:rPr>
              <a:t>доминирование "</a:t>
            </a:r>
            <a:r>
              <a:rPr lang="ru-RU" sz="1600" dirty="0" err="1" smtClean="0">
                <a:latin typeface="Times New Roman"/>
                <a:ea typeface="Times New Roman"/>
              </a:rPr>
              <a:t>школьнозависимых</a:t>
            </a:r>
            <a:r>
              <a:rPr lang="ru-RU" sz="1600" dirty="0" smtClean="0">
                <a:latin typeface="Times New Roman"/>
                <a:ea typeface="Times New Roman"/>
              </a:rPr>
              <a:t>" болезней; </a:t>
            </a:r>
          </a:p>
          <a:p>
            <a:pPr marL="0" indent="358775"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Times New Roman"/>
              </a:rPr>
              <a:t>повышение острой заболеваемости в период адаптации к учебному году и в третьей четверти;</a:t>
            </a:r>
          </a:p>
          <a:p>
            <a:pPr marL="0" indent="358775">
              <a:spcBef>
                <a:spcPts val="0"/>
              </a:spcBef>
            </a:pPr>
            <a:r>
              <a:rPr lang="ru-RU" sz="1600" dirty="0" smtClean="0">
                <a:latin typeface="Times New Roman"/>
                <a:ea typeface="Times New Roman"/>
              </a:rPr>
              <a:t> наличие определенной группы учащихся с высоким уровнем </a:t>
            </a:r>
            <a:r>
              <a:rPr lang="ru-RU" sz="1600" dirty="0" err="1" smtClean="0">
                <a:latin typeface="Times New Roman"/>
                <a:ea typeface="Times New Roman"/>
              </a:rPr>
              <a:t>психоэмоционального</a:t>
            </a:r>
            <a:r>
              <a:rPr lang="ru-RU" sz="1600" dirty="0" smtClean="0">
                <a:latin typeface="Times New Roman"/>
                <a:ea typeface="Times New Roman"/>
              </a:rPr>
              <a:t> напряжения и низкой школьной мотивацией</a:t>
            </a:r>
          </a:p>
          <a:p>
            <a:pPr marL="0" indent="358775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1604" y="357166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48 ОО, 2643 уч-ся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4500562" y="1428736"/>
            <a:ext cx="4286280" cy="5143535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Наблюдаются определенные позитивные тенденции</a:t>
            </a:r>
          </a:p>
          <a:p>
            <a:pPr marL="1588" indent="15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sz="1800" u="sng" dirty="0" smtClean="0">
                <a:latin typeface="Times New Roman"/>
                <a:ea typeface="Times New Roman"/>
                <a:cs typeface="Times New Roman"/>
              </a:rPr>
              <a:t>Наблюдается некоторое повышение адаптивности школьников по ступеням обучения: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снижение острой заболеваемости,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повышение физической подготовленности.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15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3. Наблюдаются позитивные изменения по сравнению с более ранними исследованиями по показателям, </a:t>
            </a:r>
            <a:r>
              <a:rPr lang="ru-RU" sz="1800" u="sng" dirty="0" smtClean="0">
                <a:latin typeface="Times New Roman"/>
                <a:ea typeface="Times New Roman"/>
                <a:cs typeface="Times New Roman"/>
              </a:rPr>
              <a:t>наиболее зависящим от </a:t>
            </a:r>
            <a:r>
              <a:rPr lang="ru-RU" sz="1800" u="sng" dirty="0" err="1" smtClean="0">
                <a:latin typeface="Times New Roman"/>
                <a:ea typeface="Times New Roman"/>
                <a:cs typeface="Times New Roman"/>
              </a:rPr>
              <a:t>внутришкольных</a:t>
            </a:r>
            <a:r>
              <a:rPr lang="ru-RU" sz="1800" u="sng" dirty="0" smtClean="0">
                <a:latin typeface="Times New Roman"/>
                <a:ea typeface="Times New Roman"/>
                <a:cs typeface="Times New Roman"/>
              </a:rPr>
              <a:t> влияний: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острая заболеваемость учащихся,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физическая подготовленность,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школьная мотивация. </a:t>
            </a:r>
          </a:p>
          <a:p>
            <a:pPr marL="1588" indent="-158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ea typeface="Calibri"/>
              <a:cs typeface="Times New Roman"/>
            </a:endParaRPr>
          </a:p>
          <a:p>
            <a:pPr marL="0" indent="358775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5852" y="357166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48 ОО, 2643 уч-ся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3" y="1500174"/>
          <a:ext cx="5072097" cy="233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14282" y="4071942"/>
          <a:ext cx="5143535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929322" y="1285860"/>
          <a:ext cx="28575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000760" y="4000504"/>
          <a:ext cx="2741363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1285860"/>
            <a:ext cx="3714776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Нарушения здоровья учащихся на разных ступенях обучения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(2014 г.), накопление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58082" y="1643050"/>
            <a:ext cx="1643074" cy="785818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Психоэмоциональ-ное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напряжение 11-классников, %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71604" y="4143380"/>
            <a:ext cx="3714776" cy="642942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Распределение учащихся по наиболее выраженным нозологиям хронических болезней (2014г.),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429520" y="4357694"/>
            <a:ext cx="1500198" cy="714380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Школьная мотивация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2-классников, %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786346" cy="5214973"/>
          </a:xfrm>
        </p:spPr>
        <p:txBody>
          <a:bodyPr/>
          <a:lstStyle/>
          <a:p>
            <a:pPr marL="1588" indent="15875" algn="just"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Наблюдаются следующие позитивные изменения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образовательной среды школ</a:t>
            </a: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по сравнению с более ранними исследованиями:</a:t>
            </a:r>
            <a:endParaRPr lang="ru-RU" sz="1400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увеличивается количество оборудования и инфраструктуры, в т.ч. оздоровительной (особенно – для занятий физической культурой);</a:t>
            </a:r>
            <a:endParaRPr lang="ru-RU" sz="1600" dirty="0" smtClean="0"/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объем и расписание учебной нагрузки учащихся в целом соответствует гигиеническим нормативам и кривой работоспособности;</a:t>
            </a:r>
            <a:endParaRPr lang="ru-RU" sz="1600" dirty="0" smtClean="0"/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Увеличивается уровень профессионального образования педагогов; </a:t>
            </a:r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увеличивается количество специалистов </a:t>
            </a:r>
            <a:r>
              <a:rPr lang="ru-RU" sz="1600" dirty="0" err="1" smtClean="0">
                <a:latin typeface="Times New Roman"/>
                <a:ea typeface="Times New Roman"/>
              </a:rPr>
              <a:t>здоровьесозидающей</a:t>
            </a:r>
            <a:r>
              <a:rPr lang="ru-RU" sz="1600" dirty="0" smtClean="0">
                <a:latin typeface="Times New Roman"/>
                <a:ea typeface="Times New Roman"/>
              </a:rPr>
              <a:t> направленности, особенности в области физической культуры; </a:t>
            </a:r>
            <a:endParaRPr lang="ru-RU" sz="1600" dirty="0" smtClean="0"/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объем двигательной активности (ДА) школьников не уменьшается, происходит перераспределение структуры ДА в сторону увеличения доли уроков физкультуры;</a:t>
            </a:r>
            <a:endParaRPr lang="ru-RU" sz="1600" dirty="0" smtClean="0"/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во всех школах проводится значительное количество мероприятий </a:t>
            </a:r>
            <a:r>
              <a:rPr lang="ru-RU" sz="1600" dirty="0" err="1" smtClean="0">
                <a:latin typeface="Times New Roman"/>
                <a:ea typeface="Times New Roman"/>
              </a:rPr>
              <a:t>здоровьесозидающей</a:t>
            </a:r>
            <a:r>
              <a:rPr lang="ru-RU" sz="1600" dirty="0" smtClean="0">
                <a:latin typeface="Times New Roman"/>
                <a:ea typeface="Times New Roman"/>
              </a:rPr>
              <a:t> направленности.</a:t>
            </a:r>
            <a:endParaRPr lang="ru-RU" sz="1600" dirty="0" smtClean="0"/>
          </a:p>
          <a:p>
            <a:pPr marL="0" indent="358775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1604" y="142852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4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4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48 ОО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5214942" y="1142984"/>
            <a:ext cx="3786214" cy="5143535"/>
          </a:xfrm>
        </p:spPr>
        <p:txBody>
          <a:bodyPr/>
          <a:lstStyle/>
          <a:p>
            <a:pPr marL="1588" indent="-1588"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Выявлены общие негативные особенности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образовательной среды школ</a:t>
            </a: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800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увеличивается изношенность школьных зданий;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школах работает значительное количество педагогов </a:t>
            </a:r>
            <a:r>
              <a:rPr lang="ru-RU" sz="1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предпенсионного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и пенсионного возраста; </a:t>
            </a:r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среди </a:t>
            </a:r>
            <a:r>
              <a:rPr lang="ru-RU" sz="1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здоровьесозидающих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специальностей уменьшается количество педагогов дополнительного образования;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объем ДА учащихся снижается по ступеням обучения за счет уменьшения в два раза доли малых форм;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357188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количество мероприятий </a:t>
            </a:r>
            <a:r>
              <a:rPr lang="ru-RU" sz="1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здоровьесозидающей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направленности в школах снижается от 2-х к 11-м классам в два раза (кроме Дней здоровья)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 smtClean="0"/>
          </a:p>
          <a:p>
            <a:pPr marL="0" indent="358775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5852" y="142852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48 ОО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500173"/>
          <a:ext cx="8286808" cy="228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0" y="4000504"/>
          <a:ext cx="8286808" cy="229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928794" y="1000108"/>
            <a:ext cx="5072098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Кол-во школ, имеющих оздоровительную инфраструктуру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(в 2014 г.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тносительно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2010 г.),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00298" y="3786190"/>
            <a:ext cx="4714908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Структура двигательной активности учащихся разных возрастных групп (2014 г.), накопление 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14842" cy="5214973"/>
          </a:xfrm>
        </p:spPr>
        <p:txBody>
          <a:bodyPr/>
          <a:lstStyle/>
          <a:p>
            <a:pPr indent="15875" algn="just">
              <a:lnSpc>
                <a:spcPct val="115000"/>
              </a:lnSpc>
              <a:spcAft>
                <a:spcPts val="0"/>
              </a:spcAft>
              <a:buNone/>
              <a:tabLst>
                <a:tab pos="228600" algn="l"/>
              </a:tabLst>
            </a:pP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Выявлены следующие особенности личностной готовности педагогов к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здоровьесозидающей</a:t>
            </a: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деятельности:</a:t>
            </a:r>
            <a:endParaRPr lang="ru-RU" sz="1400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22860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по сравнению с более ранними исследованиями педагоги более оптимистично оценивают свое здоровье и образ жизни; больше педагогов регулярно занимаются физической культурой;</a:t>
            </a:r>
            <a:endParaRPr lang="ru-RU" sz="1600" dirty="0" smtClean="0"/>
          </a:p>
          <a:p>
            <a:pPr algn="just">
              <a:spcAft>
                <a:spcPts val="0"/>
              </a:spcAft>
              <a:tabLst>
                <a:tab pos="22860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в то же время около половины педагогов не считают образ жизни наиболее важным фактором сохранения здоровья; педагоги продолжают относительно низко оценивать такие компоненты своего образа жизни как закаливание, сон, двигательную активность, питание; регулярно занимаются физической культурой не более трети педагогов. </a:t>
            </a:r>
            <a:endParaRPr lang="ru-RU" sz="1600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1604" y="357166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48 ОО, 1459 педагогов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786314" y="1357299"/>
            <a:ext cx="3786214" cy="4857784"/>
          </a:xfrm>
        </p:spPr>
        <p:txBody>
          <a:bodyPr/>
          <a:lstStyle/>
          <a:p>
            <a:pPr indent="-74613">
              <a:lnSpc>
                <a:spcPct val="115000"/>
              </a:lnSpc>
              <a:spcAft>
                <a:spcPts val="0"/>
              </a:spcAft>
              <a:buNone/>
              <a:tabLst>
                <a:tab pos="228600" algn="l"/>
              </a:tabLs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Возросла профессиональная готовность педагогов к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здоровьесозидающей</a:t>
            </a: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деятельности:</a:t>
            </a:r>
            <a:endParaRPr lang="ru-RU" sz="1400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педагоги более оптимистично оценивают здоровье школьников, в т.ч. в период пребывания в школе;</a:t>
            </a:r>
            <a:endParaRPr lang="ru-RU" sz="1600" dirty="0" smtClean="0"/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наблюдается значительное возрастание осознанности педагогов в необходимости всех видов комплексной деятельности школ в области </a:t>
            </a:r>
            <a:r>
              <a:rPr lang="ru-RU" sz="1600" dirty="0" err="1" smtClean="0">
                <a:latin typeface="Times New Roman"/>
                <a:ea typeface="Times New Roman"/>
              </a:rPr>
              <a:t>здоровьесозидания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  <a:endParaRPr lang="ru-RU" sz="1600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785794"/>
            <a:ext cx="7793038" cy="571504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“Without data, you are just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another person with an opinion”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00166" y="357166"/>
            <a:ext cx="7643834" cy="45370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i="0" kern="0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Актуальность мониторингов здоровья в образовании</a:t>
            </a:r>
            <a:endParaRPr lang="ru-RU" sz="2400" b="1" i="0" kern="0" dirty="0">
              <a:solidFill>
                <a:srgbClr val="C00000"/>
              </a:solidFill>
              <a:latin typeface="Times New Roman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928802"/>
            <a:ext cx="850112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здоровья с использованием современных информационных технологий рассматривается как необходимый компонент общего и дополнительного образования детей. При этом на него возлагаются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основные задачи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513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здоровья рассматривается как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 оценки качества образования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области влияния его на здоровье участников образовательного процесса, который обеспечивает индивидуальный характер образования;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513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здоровья является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средством самоанализа,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побуждающим школьников (воспитанников) и их родителей заботиться о здоровье.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5852" y="357166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1459 педагогов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785926"/>
          <a:ext cx="514350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643570" y="1785926"/>
          <a:ext cx="314327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214422"/>
            <a:ext cx="5143536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Представление педагогов о необходимых формах 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деятельности в школе, 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5008" y="1285860"/>
            <a:ext cx="3143272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Двигательная активность педагогов (2014 г.),   нормирование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000528" cy="5286411"/>
          </a:xfrm>
        </p:spPr>
        <p:txBody>
          <a:bodyPr/>
          <a:lstStyle/>
          <a:p>
            <a:pPr marL="1588" indent="-1588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Исследование выявило следующие позитивные особенности и тенденции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образа жизни учащихся</a:t>
            </a: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по сравнению с более ранними исследованиями:</a:t>
            </a:r>
            <a:endParaRPr lang="ru-RU" sz="1800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1588" indent="357188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количество социально неблагополучных детей не увеличивается;</a:t>
            </a:r>
            <a:endParaRPr lang="ru-RU" sz="1600" dirty="0" smtClean="0"/>
          </a:p>
          <a:p>
            <a:pPr marL="1588" indent="357188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структура питания относительно благополучна и устойчива; несколько уменьшилось количество нарушений режима питания учащихся;</a:t>
            </a:r>
            <a:endParaRPr lang="ru-RU" sz="1600" dirty="0" smtClean="0"/>
          </a:p>
          <a:p>
            <a:pPr marL="1588" indent="357188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в структуре досуга учащихся уменьшается доля времени на просмотр </a:t>
            </a:r>
            <a:r>
              <a:rPr lang="ru-RU" sz="1600" dirty="0" err="1" smtClean="0">
                <a:latin typeface="Times New Roman"/>
                <a:ea typeface="Times New Roman"/>
              </a:rPr>
              <a:t>ТВ-передач</a:t>
            </a:r>
            <a:r>
              <a:rPr lang="ru-RU" sz="1600" dirty="0" smtClean="0">
                <a:latin typeface="Times New Roman"/>
                <a:ea typeface="Times New Roman"/>
              </a:rPr>
              <a:t>;</a:t>
            </a:r>
            <a:endParaRPr lang="ru-RU" sz="1600" dirty="0" smtClean="0"/>
          </a:p>
          <a:p>
            <a:pPr marL="1588" indent="357188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уменьшается количество школьников, употребляющих </a:t>
            </a:r>
            <a:r>
              <a:rPr lang="ru-RU" sz="1600" dirty="0" err="1" smtClean="0">
                <a:latin typeface="Times New Roman"/>
                <a:ea typeface="Times New Roman"/>
              </a:rPr>
              <a:t>психоактивные</a:t>
            </a:r>
            <a:r>
              <a:rPr lang="ru-RU" sz="1600" dirty="0" smtClean="0">
                <a:latin typeface="Times New Roman"/>
                <a:ea typeface="Times New Roman"/>
              </a:rPr>
              <a:t> вещества;</a:t>
            </a:r>
            <a:endParaRPr lang="ru-RU" sz="1600" dirty="0" smtClean="0"/>
          </a:p>
          <a:p>
            <a:pPr marL="1588" indent="357188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повышается уровень воспитательного эффекта деятельности школы по формированию здорового образа жизни учащихся</a:t>
            </a:r>
            <a:endParaRPr lang="ru-RU" sz="1600" dirty="0"/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1604" y="357166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48 ОО, 2643 уч-ся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429092" y="1285860"/>
            <a:ext cx="4714908" cy="521497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228600" algn="l"/>
              </a:tabLst>
            </a:pP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то же время наблюдаются следующие негативные особенности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образа жизни учащихся</a:t>
            </a:r>
            <a:r>
              <a:rPr lang="ru-RU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800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lvl="0" indent="268288">
              <a:spcBef>
                <a:spcPts val="0"/>
              </a:spcBef>
              <a:spcAft>
                <a:spcPts val="60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наблюдаются значительные негативные изменения режима питания с переходом в основную и среднюю школу;</a:t>
            </a:r>
            <a:endParaRPr lang="ru-RU" sz="1600" dirty="0" smtClean="0">
              <a:ea typeface="Calibri"/>
              <a:cs typeface="Times New Roman"/>
            </a:endParaRPr>
          </a:p>
          <a:p>
            <a:pPr marL="0" lvl="0" indent="268288">
              <a:spcBef>
                <a:spcPts val="0"/>
              </a:spcBef>
              <a:spcAft>
                <a:spcPts val="60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увеличиваются негативные отличия режима дня школьников от гигиенических нормативов; </a:t>
            </a:r>
            <a:endParaRPr lang="ru-RU" sz="1600" dirty="0" smtClean="0">
              <a:ea typeface="Calibri"/>
              <a:cs typeface="Times New Roman"/>
            </a:endParaRPr>
          </a:p>
          <a:p>
            <a:pPr marL="0" lvl="0" indent="268288">
              <a:spcBef>
                <a:spcPts val="0"/>
              </a:spcBef>
              <a:spcAft>
                <a:spcPts val="60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в структуре досуга доминирующими предпочтениями являются досуг с друзьями, просмотр ТВ, игры на компьютере;</a:t>
            </a:r>
            <a:endParaRPr lang="ru-RU" sz="1600" dirty="0" smtClean="0">
              <a:ea typeface="Calibri"/>
              <a:cs typeface="Times New Roman"/>
            </a:endParaRPr>
          </a:p>
          <a:p>
            <a:pPr marL="0" lvl="0" indent="268288">
              <a:spcBef>
                <a:spcPts val="0"/>
              </a:spcBef>
              <a:spcAft>
                <a:spcPts val="60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сохраняется значительный прирост риска </a:t>
            </a:r>
            <a:r>
              <a:rPr lang="ru-RU" sz="1600" dirty="0" err="1" smtClean="0">
                <a:latin typeface="Times New Roman"/>
                <a:ea typeface="Times New Roman"/>
                <a:cs typeface="Times New Roman"/>
              </a:rPr>
              <a:t>наркотизма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от основной ступени обучения к старшим классам;</a:t>
            </a:r>
            <a:endParaRPr lang="ru-RU" sz="1600" dirty="0" smtClean="0">
              <a:ea typeface="Calibri"/>
              <a:cs typeface="Times New Roman"/>
            </a:endParaRPr>
          </a:p>
          <a:p>
            <a:pPr marL="0" lvl="0" indent="268288">
              <a:spcBef>
                <a:spcPts val="0"/>
              </a:spcBef>
              <a:spcAft>
                <a:spcPts val="600"/>
              </a:spcAft>
              <a:buFont typeface="Symbol"/>
              <a:buChar char=""/>
              <a:tabLst>
                <a:tab pos="228600" algn="l"/>
              </a:tabLs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от основной к старшей ступни обучения происходит снижение воспитательного эффекта школьных мероприятий по формированию готовности учащихся к здоровому образу жизни. </a:t>
            </a:r>
            <a:endParaRPr lang="ru-RU" sz="1600" dirty="0" smtClean="0">
              <a:ea typeface="Calibri"/>
              <a:cs typeface="Times New Roman"/>
            </a:endParaRPr>
          </a:p>
          <a:p>
            <a:pPr marL="1588" indent="-158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ea typeface="Calibri"/>
              <a:cs typeface="Times New Roman"/>
            </a:endParaRPr>
          </a:p>
          <a:p>
            <a:pPr marL="0" indent="358775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5852" y="357166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2643 уч-ся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142984"/>
          <a:ext cx="285752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42844" y="3929066"/>
          <a:ext cx="2857520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071802" y="1142984"/>
          <a:ext cx="292895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071802" y="3929066"/>
          <a:ext cx="292895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215074" y="1142984"/>
          <a:ext cx="2774987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143636" y="3929066"/>
          <a:ext cx="2774987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2143108" y="1357298"/>
            <a:ext cx="928694" cy="1500198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Структура питания учащихся разного возраста (2014 г.), </a:t>
            </a:r>
            <a:r>
              <a:rPr kumimoji="0" lang="ru-RU" sz="1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накопле-ние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%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00108"/>
            <a:ext cx="9001156" cy="5715040"/>
          </a:xfrm>
        </p:spPr>
        <p:txBody>
          <a:bodyPr/>
          <a:lstStyle/>
          <a:p>
            <a:pPr marL="9525" lvl="0" indent="-9525"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Выявлены отличия образовательной среды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школах с разными особенностями образовательной деятельности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" lvl="0" indent="-9525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школах повышенного уровня (гимназия, лицей, школа с углубленным изучением иностранного языка)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образовательная среда школы оказывает противоречивое влияние на здоровье и образ жизни школьников.</a:t>
            </a:r>
          </a:p>
          <a:p>
            <a:pPr marL="9525" lvl="0" indent="-9525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Позитивное влияние оказывает:</a:t>
            </a:r>
          </a:p>
          <a:p>
            <a:pPr marL="9525" indent="34925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выше исходный уровень здоровья и социального благополучия школьников; </a:t>
            </a:r>
          </a:p>
          <a:p>
            <a:pPr marL="9525" indent="349250">
              <a:spcBef>
                <a:spcPts val="0"/>
              </a:spcBef>
            </a:pPr>
            <a:r>
              <a:rPr lang="ru-RU" sz="1800" dirty="0" smtClean="0">
                <a:latin typeface="Times New Roman"/>
                <a:ea typeface="Times New Roman"/>
              </a:rPr>
              <a:t>более высокая материально-техническая обеспеченность учебного процесса, в т.ч. физкультурно-оздоровительная;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9525" indent="34925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возможно, школа лучше регламентирует и организует образ жизни школьников (учащиеся меньше времени досуга проводят за ТВ и ПК, меньше употребляют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вещества).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</a:p>
          <a:p>
            <a:pPr marL="9525" indent="-9525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Негативное влияние оказывает:</a:t>
            </a:r>
          </a:p>
          <a:p>
            <a:pPr marL="9525" indent="349250">
              <a:spcBef>
                <a:spcPts val="0"/>
              </a:spcBef>
            </a:pPr>
            <a:r>
              <a:rPr lang="ru-RU" sz="1800" dirty="0" smtClean="0">
                <a:latin typeface="Times New Roman"/>
                <a:ea typeface="Times New Roman"/>
              </a:rPr>
              <a:t>наибольший объем учебной нагрузки, наиболее жестко регламентированный учебный процесс с наибольшей </a:t>
            </a:r>
            <a:r>
              <a:rPr lang="ru-RU" sz="1800" dirty="0" err="1" smtClean="0">
                <a:latin typeface="Times New Roman"/>
                <a:ea typeface="Times New Roman"/>
              </a:rPr>
              <a:t>инновационностью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9525" indent="34925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значительно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бОльшая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ориентация педагогов на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знаниевую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парадигму образования;</a:t>
            </a: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525" indent="349250">
              <a:spcBef>
                <a:spcPts val="0"/>
              </a:spcBef>
            </a:pPr>
            <a:r>
              <a:rPr lang="ru-RU" sz="1800" dirty="0" smtClean="0">
                <a:latin typeface="Times New Roman"/>
                <a:ea typeface="Times New Roman"/>
              </a:rPr>
              <a:t>уменьшенное разнообразие видов двигательной активности учащихся в течение учебного дня;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9525" indent="349250">
              <a:spcBef>
                <a:spcPts val="0"/>
              </a:spcBef>
            </a:pPr>
            <a:r>
              <a:rPr lang="ru-RU" sz="1800" dirty="0" smtClean="0">
                <a:latin typeface="Times New Roman"/>
                <a:ea typeface="Times New Roman"/>
              </a:rPr>
              <a:t>функциональное состояние учащихся больше ухудшается от 2-х к 11-м классам (растет острая заболеваемость, эмоциональная напряженность школьников).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9525" lvl="0" indent="-9525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1604" y="142852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12 ОО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28670"/>
            <a:ext cx="8892480" cy="5786454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Выявлены отличия образовательной среды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школах с разными особенностями образовательной деятельности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Школы для детей с нарушениями здоровья и развития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являются безусловно благоприятным фактором, способным уменьшить негативное влияние социального неблагополучия учащихся и позитивно повлиять на состояние их здоровья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905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 таких школах обучаются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социально неблагополучные дети; учащиеся имеют неблагоприятное состояние здоровья, сниженные адаптивные возможности.</a:t>
            </a:r>
          </a:p>
          <a:p>
            <a:pPr marL="1588" indent="-1588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Специфика контингента учащихся определяет специфику образовательной среды таких школ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588" lvl="0" indent="2667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наименьший объем учебной нагрузки, большинство работают в режиме полного дня, наиболее оптимально с гигиенической точки зрения построено расписание занятий;</a:t>
            </a:r>
            <a:endParaRPr lang="ru-RU" sz="1600" dirty="0" smtClean="0">
              <a:ea typeface="Calibri"/>
              <a:cs typeface="Times New Roman"/>
            </a:endParaRPr>
          </a:p>
          <a:p>
            <a:pPr marL="1588" lvl="0" indent="2667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один специалист </a:t>
            </a:r>
            <a:r>
              <a:rPr lang="ru-RU" sz="1600" dirty="0" err="1" smtClean="0">
                <a:latin typeface="Times New Roman"/>
                <a:ea typeface="Times New Roman"/>
                <a:cs typeface="Times New Roman"/>
              </a:rPr>
              <a:t>здоровьесозидающей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направленности работает со значительно меньшим количеством учащихся;</a:t>
            </a:r>
            <a:endParaRPr lang="ru-RU" sz="1600" dirty="0" smtClean="0">
              <a:ea typeface="Calibri"/>
              <a:cs typeface="Times New Roman"/>
            </a:endParaRPr>
          </a:p>
          <a:p>
            <a:pPr marL="1588" lvl="0" indent="2667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объем двигательной активности учащихся  выше общих данных, во всех школах представлены все виды ДА;</a:t>
            </a:r>
          </a:p>
          <a:p>
            <a:pPr marL="1588" lvl="0" indent="2667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</a:rPr>
              <a:t>педагоги проявляют более высокую степень осознания необходимости всех видов </a:t>
            </a:r>
            <a:r>
              <a:rPr lang="ru-RU" sz="1600" dirty="0" err="1" smtClean="0">
                <a:latin typeface="Times New Roman"/>
                <a:ea typeface="Times New Roman"/>
              </a:rPr>
              <a:t>здоровьесозидающей</a:t>
            </a:r>
            <a:r>
              <a:rPr lang="ru-RU" sz="1600" dirty="0" smtClean="0">
                <a:latin typeface="Times New Roman"/>
                <a:ea typeface="Times New Roman"/>
              </a:rPr>
              <a:t> деятельности школы.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905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Образ жизни учащихся зависит как от социальных особенностей, так и от влияния образовательной среды школы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выражены нарушения режима дня учащихся (меньше читают, больше времени досуга проводят за ТВ и ПК);</a:t>
            </a:r>
            <a:endParaRPr lang="ru-RU" sz="1600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наблюдается наиболее благополучная структура и режим питания школьников; </a:t>
            </a:r>
            <a:endParaRPr lang="ru-RU" sz="1600" dirty="0" smtClean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наблюдается наименьший уровень употребления </a:t>
            </a:r>
            <a:r>
              <a:rPr lang="ru-RU" sz="1600" dirty="0" err="1" smtClean="0">
                <a:latin typeface="Times New Roman"/>
                <a:ea typeface="Times New Roman"/>
                <a:cs typeface="Times New Roman"/>
              </a:rPr>
              <a:t>психоактивных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веществ.  </a:t>
            </a:r>
            <a:endParaRPr lang="ru-RU" sz="1600" dirty="0" smtClean="0">
              <a:ea typeface="Calibri"/>
              <a:cs typeface="Times New Roman"/>
            </a:endParaRPr>
          </a:p>
          <a:p>
            <a:pPr marL="0" indent="1905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905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 useBgFill="1"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71604" y="142852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ct val="8000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8000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7 ОО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57290" y="214290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48 ОО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142984"/>
          <a:ext cx="464347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42844" y="3857628"/>
          <a:ext cx="4643470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929190" y="1142984"/>
          <a:ext cx="407196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000628" y="3786190"/>
          <a:ext cx="3929090" cy="291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1000108"/>
            <a:ext cx="4643470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Нарушения здоровья учащихся школ с разными особенностями обр. деятельности (2014 г.), накопление 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57752" y="1000108"/>
            <a:ext cx="4286248" cy="500066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Представление педагогов о необходимых формах 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здоровьесозид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деятельности в школе (2014 г.), 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358082" y="3929066"/>
            <a:ext cx="1785918" cy="1428760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Нарушения режима питания учащихся школ с разными особенностями обр. деятельности (2014 г.), накопление 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9001156" cy="5429288"/>
          </a:xfrm>
        </p:spPr>
        <p:txBody>
          <a:bodyPr/>
          <a:lstStyle/>
          <a:p>
            <a:pPr marL="9525" lvl="0" indent="-9525"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Выявлены отличия образовательной среды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«Школах здоровья»</a:t>
            </a:r>
          </a:p>
          <a:p>
            <a:pPr marL="9525" lvl="0" indent="-9525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школах, имеющих инновационный статус в области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деятельности </a:t>
            </a:r>
          </a:p>
          <a:p>
            <a:pPr lvl="0">
              <a:spcAft>
                <a:spcPts val="0"/>
              </a:spcAft>
              <a:buAutoNum type="arabicPeriod"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Состояние здоровья и функциональное состояние учащихся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целом совпадает с общими данными; однако, значительно улучшилось по сравнению с данными 2010 г.</a:t>
            </a: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предположить, что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позитивное влияние оказывает образовательная среда школы: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</a:rPr>
              <a:t>лучше представлена оздоровительная инфраструктура; </a:t>
            </a:r>
            <a:endParaRPr lang="ru-RU" sz="1600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</a:rPr>
              <a:t>больше специалистов сопровождения;</a:t>
            </a:r>
            <a:endParaRPr lang="ru-RU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800" u="sng" dirty="0" smtClean="0">
                <a:latin typeface="Times New Roman"/>
                <a:ea typeface="Times New Roman"/>
                <a:cs typeface="Times New Roman"/>
              </a:rPr>
              <a:t>Наиболее серьезные позитивные отличия характеризуют педагогический коллектив таких школ:</a:t>
            </a:r>
            <a:endParaRPr lang="ru-RU" sz="1800" u="sng" dirty="0" smtClean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меньше педагогов болеют в течение года;</a:t>
            </a:r>
            <a:endParaRPr lang="ru-RU" sz="1600" dirty="0" smtClean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</a:rPr>
              <a:t>несколько больше педагогов ежедневно или регулярно занимаются физкультурой;</a:t>
            </a:r>
            <a:endParaRPr lang="ru-RU" sz="1600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педагоги проявляют наибольшую степень осознания необходимости всех видов </a:t>
            </a:r>
            <a:r>
              <a:rPr lang="ru-RU" sz="1600" dirty="0" err="1" smtClean="0">
                <a:latin typeface="Times New Roman"/>
                <a:ea typeface="Times New Roman"/>
                <a:cs typeface="Times New Roman"/>
              </a:rPr>
              <a:t>здоровьесозидающей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деятельности школ. 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ru-RU" sz="1800" u="sng" dirty="0" smtClean="0">
                <a:latin typeface="Times New Roman"/>
                <a:ea typeface="Times New Roman"/>
                <a:cs typeface="Times New Roman"/>
              </a:rPr>
              <a:t>Деятельность школы находит отражение в образе жизни школьников:</a:t>
            </a:r>
            <a:endParaRPr lang="ru-RU" sz="1800" u="sng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выше воспитательный эффект по формированию готовности учащихся к здоровому образу жизни.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9525" lvl="0" indent="-9525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1604" y="142852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12 ОО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9001156" cy="5429288"/>
          </a:xfrm>
        </p:spPr>
        <p:txBody>
          <a:bodyPr/>
          <a:lstStyle/>
          <a:p>
            <a:pPr marL="9525" lvl="0" indent="-9525"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Выявлены отличия образовательной среды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«Школах здоровья»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" lvl="0" indent="-9525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школах, не имеющих инновационного статуса, но являющихся опорными школами районов в области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деятельности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Состояние здоровья и функциональное состояние учащихся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снижено по сравнению с общими данными</a:t>
            </a: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предположить, что образовательная среда школы может оказать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меньшее позитивное влияние по сравнению с инновационными школами: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ремонт требуется половине школ;</a:t>
            </a:r>
            <a:endParaRPr lang="ru-RU" sz="1600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в школах меньше оздоровительной инфраструктуры и оборудования;</a:t>
            </a:r>
            <a:endParaRPr lang="ru-RU" sz="1600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кадровый состав специалистов </a:t>
            </a:r>
            <a:r>
              <a:rPr lang="ru-RU" sz="1600" dirty="0" err="1" smtClean="0">
                <a:latin typeface="Times New Roman"/>
                <a:ea typeface="Times New Roman"/>
              </a:rPr>
              <a:t>здоровьесозидающей</a:t>
            </a:r>
            <a:r>
              <a:rPr lang="ru-RU" sz="1600" dirty="0" smtClean="0">
                <a:latin typeface="Times New Roman"/>
                <a:ea typeface="Times New Roman"/>
              </a:rPr>
              <a:t> направленности лучше общих данных;</a:t>
            </a:r>
            <a:endParaRPr lang="ru-RU" sz="1600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70510" algn="l"/>
              </a:tabLs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объем двигательной активности учащихся меньше общих данных.</a:t>
            </a:r>
            <a:endParaRPr lang="ru-RU" sz="1200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800" u="sng" dirty="0" smtClean="0">
                <a:latin typeface="Times New Roman"/>
                <a:ea typeface="Times New Roman"/>
                <a:cs typeface="Times New Roman"/>
              </a:rPr>
              <a:t>Наибольшей проблемой является недостаточная готовность педагогического коллектива:</a:t>
            </a:r>
            <a:endParaRPr lang="ru-RU" sz="1800" u="sng" dirty="0" smtClean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больше педагогов болеют в течение года;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меньше педагогов признают влияние образа жизни на здоровье;</a:t>
            </a:r>
            <a:endParaRPr lang="ru-RU" sz="1200" dirty="0" smtClean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</a:rPr>
              <a:t>меньше педагогов ежедневно или регулярно занимаются физкультурой;</a:t>
            </a:r>
            <a:endParaRPr lang="ru-RU" sz="1600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меньше педагогов признают наличие проблемы </a:t>
            </a:r>
            <a:r>
              <a:rPr lang="ru-RU" sz="1600" dirty="0" err="1" smtClean="0">
                <a:latin typeface="Times New Roman"/>
                <a:ea typeface="Times New Roman"/>
                <a:cs typeface="Times New Roman"/>
              </a:rPr>
              <a:t>наркозависимости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учащихся.</a:t>
            </a:r>
            <a:endParaRPr lang="ru-RU" sz="12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sz="1800" u="sng" dirty="0" smtClean="0">
                <a:latin typeface="Times New Roman"/>
                <a:ea typeface="Times New Roman"/>
                <a:cs typeface="Times New Roman"/>
              </a:rPr>
              <a:t>В результате школа меньше способна повлиять на образ жизни учащихся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, который практически не имеет позитивных отличий от общих данных.</a:t>
            </a:r>
            <a:endParaRPr lang="ru-RU" sz="1800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9525" lvl="0" indent="-9525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1604" y="142852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11 ОО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5852" y="357166"/>
            <a:ext cx="7572396" cy="7143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СПб АППО 2014 г.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направлению «Здоровье в школе»: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среза мониторинга ЗОС, 48 ОО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357298"/>
          <a:ext cx="4143404" cy="248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4000504"/>
          <a:ext cx="428624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357686" y="1285860"/>
          <a:ext cx="478631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429124" y="3929066"/>
          <a:ext cx="4586364" cy="265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1071546"/>
            <a:ext cx="4071966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Нарушения здоровья учащихся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«Школ здоровья» (2014 г.), накопление 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3929066"/>
            <a:ext cx="4071966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Оздоровительная инфраструктура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«Школ здоровья» (2014 г.), накопление 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57686" y="1071546"/>
            <a:ext cx="4572000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Представления о необходимой здоровьесозидающей деятельности педагогов «Школ здоровья» (2014 г.),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43438" y="3857628"/>
            <a:ext cx="4214810" cy="440771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Структура двигательной активности учащихся  «Школ здоровья»(2014 г.), накопление 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Мероприятия 2009 года</a:t>
            </a:r>
          </a:p>
        </p:txBody>
      </p:sp>
      <p:sp>
        <p:nvSpPr>
          <p:cNvPr id="25604" name="Содержимое 3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000496" cy="5429288"/>
          </a:xfrm>
        </p:spPr>
        <p:txBody>
          <a:bodyPr/>
          <a:lstStyle/>
          <a:p>
            <a:pPr marL="57785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Многолетняя апробация мониторинга здоровья в системе образования Санкт-Петербурга показала:</a:t>
            </a:r>
          </a:p>
          <a:p>
            <a:pPr marL="57785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</a:rPr>
              <a:t>решение проблемы здоровья учащихся стало неотъемлемым компонентом жизнедеятельности санкт-петербургской школы;</a:t>
            </a:r>
          </a:p>
          <a:p>
            <a:pPr marL="57785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</a:rPr>
              <a:t>мониторинг здоровья является важной составляющей оценки качества общего образования в контексте новых образовательных стандартов;</a:t>
            </a:r>
          </a:p>
          <a:p>
            <a:pPr marL="1588" indent="357188">
              <a:spcBef>
                <a:spcPts val="0"/>
              </a:spcBef>
            </a:pPr>
            <a:r>
              <a:rPr lang="ru-RU" sz="1800" dirty="0" smtClean="0">
                <a:latin typeface="Times New Roman"/>
                <a:ea typeface="Calibri"/>
              </a:rPr>
              <a:t>в рамках научной работы СПб АППО создана система мониторинга, которая дает возможность детального исследования  (в том числе </a:t>
            </a:r>
            <a:r>
              <a:rPr lang="ru-RU" sz="1800" dirty="0" err="1" smtClean="0">
                <a:latin typeface="Times New Roman"/>
                <a:ea typeface="Calibri"/>
              </a:rPr>
              <a:t>самоаудита</a:t>
            </a:r>
            <a:r>
              <a:rPr lang="ru-RU" sz="1800" dirty="0" smtClean="0">
                <a:latin typeface="Times New Roman"/>
                <a:ea typeface="Calibri"/>
              </a:rPr>
              <a:t>) </a:t>
            </a:r>
            <a:r>
              <a:rPr lang="ru-RU" sz="1800" dirty="0" err="1" smtClean="0">
                <a:latin typeface="Times New Roman"/>
                <a:ea typeface="Calibri"/>
              </a:rPr>
              <a:t>здоровьесозидающего</a:t>
            </a:r>
            <a:r>
              <a:rPr lang="ru-RU" sz="1800" dirty="0" smtClean="0">
                <a:latin typeface="Times New Roman"/>
                <a:ea typeface="Calibri"/>
              </a:rPr>
              <a:t> потенциала образовательной среды школы и ее дальнейшей оптимизации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</p:txBody>
      </p:sp>
      <p:sp useBgFill="1"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9144000" cy="70483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 и предложения</a:t>
            </a:r>
            <a:endParaRPr lang="ru-RU" sz="24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1"/>
          </p:nvPr>
        </p:nvSpPr>
        <p:spPr>
          <a:xfrm>
            <a:off x="4214810" y="928670"/>
            <a:ext cx="4783464" cy="5715040"/>
          </a:xfrm>
        </p:spPr>
        <p:txBody>
          <a:bodyPr/>
          <a:lstStyle/>
          <a:p>
            <a:pPr marL="57785" algn="just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Для дальнейшего развития мониторинга здоровья в системе образования Санкт-Петербурга необходимо:</a:t>
            </a:r>
          </a:p>
          <a:p>
            <a:pPr marL="57785"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</a:rPr>
              <a:t>подготовить к публикации результаты городского исследования по направлению "Здоровье в школе", в котором применялся мониторинг здоровья, и разработать методические рекомендации по оптимизации образовательной среды школы на его основе;</a:t>
            </a:r>
          </a:p>
          <a:p>
            <a:pPr marL="57785"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</a:rPr>
              <a:t>усовершенствовать методику мониторинга здоровья школьников с учетом новых подходов к сохранению и укреплению здоровья, развитию культуры здоровья в образовательных организациях;</a:t>
            </a:r>
          </a:p>
          <a:p>
            <a:pPr marL="57785"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организовать информационное обеспечение системы мониторинга здоровья школьников в образовательных организациях Санкт-Петербурга, в т.ч.  дальнейшее развитие АИС мониторинга (совместно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РЦОКОиИТ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 методов мониторинга здоровья в образовании (по данным ИОВ РАО, 2007)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61375" cy="53578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медицинские: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динамический контроль показателей здоровья и оценки заболеваемости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гигиенические: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оценка санитарного состояния учебных и вспомогательных помещений школы, учебного режима и режима учебной нагрузки учащихся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физиологические: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оценка функционального состояния различных систем организма ребенка, напряжения механизмов адаптации в процессе обучения, работоспособности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психологические: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оценка личностных качеств учащихся (тревожность, мотивация,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напряжение и т.п.)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социологические: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самооценка здоровья, готовности к здоровому образу жизни, образа жизни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оценка двигательной подготовленности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00166" y="2285992"/>
            <a:ext cx="5559425" cy="153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 !</a:t>
            </a:r>
          </a:p>
        </p:txBody>
      </p:sp>
      <p:graphicFrame>
        <p:nvGraphicFramePr>
          <p:cNvPr id="585729" name="Object 2"/>
          <p:cNvGraphicFramePr>
            <a:graphicFrameLocks noChangeAspect="1"/>
          </p:cNvGraphicFramePr>
          <p:nvPr/>
        </p:nvGraphicFramePr>
        <p:xfrm>
          <a:off x="7704137" y="0"/>
          <a:ext cx="1439863" cy="666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0" name="Clip" r:id="rId4" imgW="432720" imgH="2781360" progId="">
                  <p:embed/>
                </p:oleObj>
              </mc:Choice>
              <mc:Fallback>
                <p:oleObj name="Clip" r:id="rId4" imgW="432720" imgH="2781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137" y="0"/>
                        <a:ext cx="1439863" cy="666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71538" y="0"/>
            <a:ext cx="8229600" cy="85723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автоматических диагностических комплексов</a:t>
            </a:r>
          </a:p>
        </p:txBody>
      </p:sp>
      <p:pic>
        <p:nvPicPr>
          <p:cNvPr id="5" name="Picture 10" descr="КМ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2643174" cy="2380737"/>
          </a:xfrm>
          <a:prstGeom prst="rect">
            <a:avLst/>
          </a:prstGeom>
          <a:noFill/>
          <a:ln w="9525" cmpd="thickThin">
            <a:solidFill>
              <a:schemeClr val="tx1"/>
            </a:solidFill>
            <a:round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14686"/>
            <a:ext cx="2571768" cy="2000263"/>
          </a:xfrm>
          <a:prstGeom prst="rect">
            <a:avLst/>
          </a:prstGeom>
          <a:noFill/>
          <a:ln w="9525" cmpd="thickThin">
            <a:solidFill>
              <a:schemeClr val="tx1"/>
            </a:solidFill>
            <a:round/>
            <a:headEnd/>
            <a:tailEnd/>
          </a:ln>
        </p:spPr>
      </p:pic>
      <p:pic>
        <p:nvPicPr>
          <p:cNvPr id="557061" name="Picture 5" descr="C:\Users\Маргарита\Documents\Снимо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214422"/>
            <a:ext cx="3000396" cy="3449645"/>
          </a:xfrm>
          <a:prstGeom prst="rect">
            <a:avLst/>
          </a:prstGeom>
          <a:noFill/>
          <a:ln cmpd="thickThin">
            <a:solidFill>
              <a:schemeClr val="tx1"/>
            </a:solidFill>
          </a:ln>
        </p:spPr>
      </p:pic>
      <p:pic>
        <p:nvPicPr>
          <p:cNvPr id="557063" name="Picture 7" descr="http://zdortex.ru/images/photos/medium/shop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000372"/>
            <a:ext cx="2786082" cy="2000264"/>
          </a:xfrm>
          <a:prstGeom prst="rect">
            <a:avLst/>
          </a:prstGeom>
          <a:noFill/>
          <a:ln cmpd="thickThin">
            <a:solidFill>
              <a:schemeClr val="tx1"/>
            </a:solidFill>
          </a:ln>
        </p:spPr>
      </p:pic>
      <p:pic>
        <p:nvPicPr>
          <p:cNvPr id="12" name="Picture 3" descr="sacr2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 l="35574" t="4845" r="4596" b="8984"/>
          <a:stretch>
            <a:fillRect/>
          </a:stretch>
        </p:blipFill>
        <p:spPr bwMode="auto">
          <a:xfrm>
            <a:off x="6143636" y="1643050"/>
            <a:ext cx="2714644" cy="1980956"/>
          </a:xfrm>
          <a:prstGeom prst="rect">
            <a:avLst/>
          </a:prstGeom>
          <a:noFill/>
          <a:ln w="57150" cmpd="thinThick">
            <a:solidFill>
              <a:srgbClr val="772754"/>
            </a:solidFill>
            <a:miter lim="800000"/>
            <a:headEnd/>
            <a:tailEnd/>
          </a:ln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143636" y="857233"/>
            <a:ext cx="2786082" cy="64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</a:rPr>
              <a:t>Саногенетический</a:t>
            </a:r>
            <a:r>
              <a:rPr lang="ru-RU" b="1" dirty="0" smtClean="0">
                <a:latin typeface="Times New Roman" pitchFamily="18" charset="0"/>
              </a:rPr>
              <a:t> мониторинг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00364" y="1000108"/>
            <a:ext cx="2786082" cy="5869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Аппаратно-программный комплекс «АРМИС»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1000108"/>
            <a:ext cx="2786082" cy="64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МДК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«Здоровый ребенок»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929198"/>
            <a:ext cx="2500330" cy="1722472"/>
          </a:xfrm>
          <a:prstGeom prst="rect">
            <a:avLst/>
          </a:prstGeom>
          <a:noFill/>
          <a:ln cmpd="thickThin">
            <a:solidFill>
              <a:schemeClr val="tx1"/>
            </a:solidFill>
          </a:ln>
        </p:spPr>
      </p:pic>
      <p:pic>
        <p:nvPicPr>
          <p:cNvPr id="18" name="Picture 4" descr="ris_4_5(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3000372"/>
            <a:ext cx="2786050" cy="20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10">
            <a:lum bright="-6000" contrast="30000"/>
          </a:blip>
          <a:srcRect/>
          <a:stretch>
            <a:fillRect/>
          </a:stretch>
        </p:blipFill>
        <p:spPr bwMode="auto">
          <a:xfrm>
            <a:off x="6357949" y="4786322"/>
            <a:ext cx="2786051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7060" name="Picture 4" descr="http://alisov.peschanokopskoe.ru/images/stories/materiali/2012-2013uch-god/28.01.2013nov/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4500570"/>
            <a:ext cx="2714644" cy="2143140"/>
          </a:xfrm>
          <a:prstGeom prst="rect">
            <a:avLst/>
          </a:prstGeom>
          <a:noFill/>
          <a:ln cmpd="thickThin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 мониторингов здоровья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системе образования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555069" cy="5715040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Предлагаемые варианты мониторинга здоровья направлены на исследование индивидуального здоровья и развития учащихся, поэтому с их помощью нельзя провести системный анализ образовательной среды школы;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отсутствуют ситуативные нормы, позволяющие определить место исследуемой группы субъектов среди подобных социальных групп;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мониторинга здоровья в школе требует значительных кадровых и временных затрат;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специалисты школы не обладают соответствующей квалификацией для проведения, анализа и применения результатов мониторинга здоровья для оптимизации образовательной среды ОО; 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аппаратурных диагностических комплексов требует значительных материальных затрат, что резко ограничивает круг участников мониторинга.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500034" y="1285860"/>
            <a:ext cx="8229600" cy="2000264"/>
          </a:xfrm>
        </p:spPr>
        <p:txBody>
          <a:bodyPr spcFirstLastPara="1" wrap="none" numCol="1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  <a:t/>
            </a:r>
            <a:br>
              <a:rPr lang="ru-RU" sz="24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</a:br>
            <a:r>
              <a:rPr lang="ru-RU" sz="32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  <a:t/>
            </a:r>
            <a:br>
              <a:rPr lang="ru-RU" sz="32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</a:br>
            <a:r>
              <a:rPr lang="ru-RU" sz="32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  <a:t> </a:t>
            </a:r>
            <a:endParaRPr lang="ru-RU" sz="3200" b="1" kern="10" dirty="0">
              <a:ln w="9525" algn="ctr">
                <a:solidFill>
                  <a:srgbClr val="FFFF00"/>
                </a:solidFill>
                <a:round/>
                <a:headEnd/>
                <a:tailEnd/>
              </a:ln>
              <a:solidFill>
                <a:srgbClr val="CD3354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5"/>
          <p:cNvSpPr txBox="1">
            <a:spLocks/>
          </p:cNvSpPr>
          <p:nvPr/>
        </p:nvSpPr>
        <p:spPr>
          <a:xfrm>
            <a:off x="1428728" y="142852"/>
            <a:ext cx="7572428" cy="64294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образовательной среды (ЗОС) школы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50099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санкт-петербургских школ, 2012 г.: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организационных механизмов ЗОС, в том числе мониторингов здоровья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N=4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643306" y="3714752"/>
          <a:ext cx="5500694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142844" y="1142984"/>
          <a:ext cx="371477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3929058" y="1214422"/>
          <a:ext cx="478631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42844" y="4143380"/>
          <a:ext cx="3428992" cy="257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3500438"/>
            <a:ext cx="3143272" cy="714380"/>
          </a:xfrm>
          <a:prstGeom prst="rect">
            <a:avLst/>
          </a:prstGeom>
          <a:solidFill>
            <a:srgbClr val="EEECE1"/>
          </a:solidFill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Участие ОУ в совместных мероприятиях по направлению «Здоровье в школе»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73" name="Rectangle 21"/>
          <p:cNvSpPr>
            <a:spLocks noChangeArrowheads="1"/>
          </p:cNvSpPr>
          <p:nvPr/>
        </p:nvSpPr>
        <p:spPr bwMode="auto">
          <a:xfrm>
            <a:off x="2928926" y="2571744"/>
            <a:ext cx="142872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ru-RU" sz="24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</a:t>
            </a:r>
          </a:p>
        </p:txBody>
      </p:sp>
      <p:sp>
        <p:nvSpPr>
          <p:cNvPr id="637955" name="Rectangle 3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37959" name="Rectangle 7"/>
          <p:cNvSpPr>
            <a:spLocks noChangeArrowheads="1"/>
          </p:cNvSpPr>
          <p:nvPr/>
        </p:nvSpPr>
        <p:spPr bwMode="auto">
          <a:xfrm>
            <a:off x="1214414" y="928670"/>
            <a:ext cx="3857652" cy="1714512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9388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Факторы внутренней </a:t>
            </a:r>
          </a:p>
          <a:p>
            <a:pPr marL="179388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школы: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инфраструктура</a:t>
            </a:r>
          </a:p>
          <a:p>
            <a:pPr marL="1793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учебный процесс</a:t>
            </a:r>
          </a:p>
          <a:p>
            <a:pPr marL="1793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кадровый потенциал</a:t>
            </a:r>
          </a:p>
          <a:p>
            <a:pPr marL="1793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готовность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педколлектива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>
              <a:lnSpc>
                <a:spcPct val="8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marL="1793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сохранение </a:t>
            </a:r>
          </a:p>
          <a:p>
            <a:pPr marL="179388">
              <a:lnSpc>
                <a:spcPct val="8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укрепление здоровья, формирование ЗОЖ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37963" name="Rectangle 11"/>
          <p:cNvSpPr>
            <a:spLocks noChangeArrowheads="1"/>
          </p:cNvSpPr>
          <p:nvPr/>
        </p:nvSpPr>
        <p:spPr bwMode="auto">
          <a:xfrm>
            <a:off x="5715008" y="2571744"/>
            <a:ext cx="145414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/>
            <a:r>
              <a:rPr lang="ru-RU" sz="24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</a:t>
            </a:r>
          </a:p>
        </p:txBody>
      </p:sp>
      <p:sp>
        <p:nvSpPr>
          <p:cNvPr id="637964" name="Rectangle 12"/>
          <p:cNvSpPr>
            <a:spLocks noChangeArrowheads="1"/>
          </p:cNvSpPr>
          <p:nvPr/>
        </p:nvSpPr>
        <p:spPr bwMode="auto">
          <a:xfrm>
            <a:off x="5799138" y="4092575"/>
            <a:ext cx="4953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37971" name="Rectangle 19"/>
          <p:cNvSpPr>
            <a:spLocks noChangeArrowheads="1"/>
          </p:cNvSpPr>
          <p:nvPr/>
        </p:nvSpPr>
        <p:spPr bwMode="auto">
          <a:xfrm>
            <a:off x="5214942" y="928670"/>
            <a:ext cx="3714776" cy="1714512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890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среды, внешней </a:t>
            </a:r>
          </a:p>
          <a:p>
            <a:pPr marL="8890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отношению к школе: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характеристика семьи</a:t>
            </a:r>
          </a:p>
          <a:p>
            <a:pPr marL="88900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условия жизни</a:t>
            </a:r>
          </a:p>
          <a:p>
            <a:pPr marL="88900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Полноценность и регулярность питания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режим дня</a:t>
            </a:r>
          </a:p>
          <a:p>
            <a:pPr marL="88900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 физическая активность</a:t>
            </a:r>
          </a:p>
          <a:p>
            <a:pPr marL="88900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наркогенное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заражение окружения</a:t>
            </a:r>
          </a:p>
          <a:p>
            <a:pPr marL="88900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7) готовность к здоровому образу жизни</a:t>
            </a:r>
          </a:p>
        </p:txBody>
      </p:sp>
      <p:sp>
        <p:nvSpPr>
          <p:cNvPr id="637974" name="Line 22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37975" name="Line 23"/>
          <p:cNvSpPr>
            <a:spLocks noChangeShapeType="1"/>
          </p:cNvSpPr>
          <p:nvPr/>
        </p:nvSpPr>
        <p:spPr bwMode="auto">
          <a:xfrm>
            <a:off x="790575" y="5084763"/>
            <a:ext cx="83534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37976" name="Line 24"/>
          <p:cNvSpPr>
            <a:spLocks noChangeShapeType="1"/>
          </p:cNvSpPr>
          <p:nvPr/>
        </p:nvSpPr>
        <p:spPr bwMode="auto">
          <a:xfrm>
            <a:off x="395288" y="1125538"/>
            <a:ext cx="0" cy="8413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37977" name="Line 25"/>
          <p:cNvSpPr>
            <a:spLocks noChangeShapeType="1"/>
          </p:cNvSpPr>
          <p:nvPr/>
        </p:nvSpPr>
        <p:spPr bwMode="auto">
          <a:xfrm>
            <a:off x="8748713" y="1125538"/>
            <a:ext cx="0" cy="8413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37978" name="Line 26"/>
          <p:cNvSpPr>
            <a:spLocks noChangeShapeType="1"/>
          </p:cNvSpPr>
          <p:nvPr/>
        </p:nvSpPr>
        <p:spPr bwMode="auto">
          <a:xfrm>
            <a:off x="395288" y="4092575"/>
            <a:ext cx="0" cy="84931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37979" name="Line 27"/>
          <p:cNvSpPr>
            <a:spLocks noChangeShapeType="1"/>
          </p:cNvSpPr>
          <p:nvPr/>
        </p:nvSpPr>
        <p:spPr bwMode="auto">
          <a:xfrm>
            <a:off x="8748713" y="4092575"/>
            <a:ext cx="0" cy="84931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37981" name="Rectangle 29"/>
          <p:cNvSpPr>
            <a:spLocks noChangeArrowheads="1"/>
          </p:cNvSpPr>
          <p:nvPr/>
        </p:nvSpPr>
        <p:spPr bwMode="auto">
          <a:xfrm>
            <a:off x="3071802" y="2928934"/>
            <a:ext cx="4071966" cy="1643074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indent="268288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Состояние здоровья и функциональной</a:t>
            </a:r>
            <a:b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напряженности учащихся:</a:t>
            </a:r>
          </a:p>
          <a:p>
            <a:pPr indent="2682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1)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комплексная оценка здоровья </a:t>
            </a:r>
          </a:p>
          <a:p>
            <a:pPr indent="268288">
              <a:lnSpc>
                <a:spcPct val="8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) хронические болезни </a:t>
            </a:r>
          </a:p>
          <a:p>
            <a:pPr indent="2682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3) острая заболеваемость </a:t>
            </a:r>
          </a:p>
          <a:p>
            <a:pPr indent="2682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4) физическое развитие</a:t>
            </a:r>
          </a:p>
          <a:p>
            <a:pPr indent="2682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5) физическая подготовленность</a:t>
            </a:r>
          </a:p>
          <a:p>
            <a:pPr indent="268288">
              <a:lnSpc>
                <a:spcPct val="8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6)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</a:rPr>
              <a:t>психоэмоциональное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напряжение</a:t>
            </a:r>
          </a:p>
          <a:p>
            <a:pPr indent="268288">
              <a:lnSpc>
                <a:spcPct val="8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7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) школьная мотивация</a:t>
            </a:r>
          </a:p>
          <a:p>
            <a:pPr indent="268288">
              <a:lnSpc>
                <a:spcPct val="8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714480" y="142852"/>
            <a:ext cx="707236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</a:rPr>
              <a:t>Мониторинг ЗОС  -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система, обеспечивающая непрерывное слежение за состоянием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среды школы и прогнозирование ее развития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142844" y="4643446"/>
            <a:ext cx="8715436" cy="2071702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и апробация мониторинга ЗОС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Широкомасштабный федеральный эксперимент по модернизации общего образования (модель психофизиологического мониторинга ИВФ РАО, 2001-2006 гг.)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Городской эксперимент  по созданию службы здоровья в ОУ СПб (2005-2007 гг.)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«Программа развития региональной системы оценки качества общего и дополнительного образования детей СПб на 2008-2011 гг.»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Научно-исследовательская работа СПб АППО по направлению «Здоровье в школе» (2011-2014 гг.)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 rot="10800000">
            <a:off x="5000628" y="2571744"/>
            <a:ext cx="145414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/>
            <a:r>
              <a:rPr lang="ru-RU" sz="24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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0800000">
            <a:off x="3571868" y="2571744"/>
            <a:ext cx="142872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ru-RU" sz="24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6930" name="Rectangle 2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4714908" cy="5357850"/>
          </a:xfrm>
        </p:spPr>
        <p:txBody>
          <a:bodyPr/>
          <a:lstStyle/>
          <a:p>
            <a:pPr marL="74613" indent="14288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 и анализ первичной информации для выявления результативности деятельности школы по сохранению и укреплению  здоровья, </a:t>
            </a:r>
          </a:p>
          <a:p>
            <a:pPr marL="74613" indent="14288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повышению культуры здоровья участников  образовательного процесса </a:t>
            </a:r>
          </a:p>
          <a:p>
            <a:pPr marL="74613" indent="14288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организации и проведения: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613" indent="14288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ежегодный сбор и аналитическая обработка данных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(январь-март)</a:t>
            </a:r>
          </a:p>
          <a:p>
            <a:pPr marL="74613" indent="14288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Субъекты:</a:t>
            </a: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613" indent="14288" eaLnBrk="1" hangingPunct="1">
              <a:spcBef>
                <a:spcPct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учащиеся 2, 6, 11 классов,</a:t>
            </a:r>
          </a:p>
          <a:p>
            <a:pPr marL="74613" indent="14288" eaLnBrk="1" hangingPunct="1">
              <a:spcBef>
                <a:spcPct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класс (группа), </a:t>
            </a:r>
          </a:p>
          <a:p>
            <a:pPr marL="74613" indent="14288" eaLnBrk="1" hangingPunct="1">
              <a:spcBef>
                <a:spcPct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педагогический коллектив</a:t>
            </a:r>
            <a:r>
              <a:rPr lang="ru-RU" sz="1800" dirty="0" smtClean="0"/>
              <a:t> </a:t>
            </a:r>
          </a:p>
          <a:p>
            <a:pPr marL="74613" indent="14288" eaLnBrk="1" hangingPunct="1">
              <a:spcBef>
                <a:spcPct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marL="74613" lvl="0" indent="14288"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marL="1588" lvl="0" indent="15875"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анкетирование, психологическое и моторное тестирование, анализ деятельности</a:t>
            </a:r>
          </a:p>
        </p:txBody>
      </p:sp>
      <p:sp useBgFill="1"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85918" y="285728"/>
            <a:ext cx="7358082" cy="928694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результаты: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определена методология, разработана система индикаторов мониторинга ЗОС и методика его проведения</a:t>
            </a:r>
            <a:endParaRPr lang="ru-RU" sz="2000" i="1" dirty="0" smtClean="0"/>
          </a:p>
        </p:txBody>
      </p:sp>
      <p:sp useBgFill="1"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929190" y="1428736"/>
            <a:ext cx="396398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«Паспорт школы» (анкета руководителя школы);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«Паспорт класса – 1» (анкета классного руководителя);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«Паспорт класса – 2» (анкета медицинского работника);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«Паспорт класса – 3» (анкета учителя физкультуры);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«Анкета школьника 2 класса» (заполняется родителями учащихся);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«Анкета школьника 6, 11 класса» (заполняется учащимся);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Анкета XII – «Анкета педагога» (заполняется педагогами).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3469</Words>
  <Application>Microsoft Office PowerPoint</Application>
  <PresentationFormat>Экран (4:3)</PresentationFormat>
  <Paragraphs>459</Paragraphs>
  <Slides>30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Clip</vt:lpstr>
      <vt:lpstr>М.Г. Колесникова,  доцент кафедры педагогики окружающей среды, безопасности и здоровья человека, к.п.н. </vt:lpstr>
      <vt:lpstr>“Without data, you are just another person with an opinion”</vt:lpstr>
      <vt:lpstr>Группы методов мониторинга здоровья в образовании (по данным ИОВ РАО, 2007)</vt:lpstr>
      <vt:lpstr>Примеры автоматических диагностических комплексов</vt:lpstr>
      <vt:lpstr>Проблемы мониторингов здоровья  в системе образования</vt:lpstr>
      <vt:lpstr>   </vt:lpstr>
      <vt:lpstr>Результаты анкетирования санкт-петербургских школ, 2012 г.: реализация организационных механизмов ЗОС, в том числе мониторингов здоровья (N=458 ОО)</vt:lpstr>
      <vt:lpstr>Презентация PowerPoint</vt:lpstr>
      <vt:lpstr>Полученные результаты:  определена методология, разработана система индикаторов мониторинга ЗОС и методика его проведения</vt:lpstr>
      <vt:lpstr>Полученные результаты:  проведены многолетние тестовые испытания автоматизированной системы (АИС) мониторинга ЗОС</vt:lpstr>
      <vt:lpstr>Полученные результаты: отрабатывается применение результатов мониторинга ЗОС для оптимизации образовательной среды школы </vt:lpstr>
      <vt:lpstr>Полученные результаты: предъявление и обсуждение результатов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СПбАППО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лще</cp:lastModifiedBy>
  <cp:revision>233</cp:revision>
  <dcterms:created xsi:type="dcterms:W3CDTF">2012-09-07T11:21:22Z</dcterms:created>
  <dcterms:modified xsi:type="dcterms:W3CDTF">2017-11-09T14:03:53Z</dcterms:modified>
</cp:coreProperties>
</file>