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4" r:id="rId4"/>
    <p:sldId id="260" r:id="rId5"/>
    <p:sldId id="263" r:id="rId6"/>
    <p:sldId id="265" r:id="rId7"/>
    <p:sldId id="266" r:id="rId8"/>
    <p:sldId id="269" r:id="rId9"/>
    <p:sldId id="267" r:id="rId10"/>
    <p:sldId id="268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93AC86C-0D3B-4986-802F-A2E728A9221C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4C51F14-DC83-421C-A43E-28E337074CD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520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C86C-0D3B-4986-802F-A2E728A9221C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1F14-DC83-421C-A43E-28E337074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1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C86C-0D3B-4986-802F-A2E728A9221C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1F14-DC83-421C-A43E-28E337074CD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98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C86C-0D3B-4986-802F-A2E728A9221C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1F14-DC83-421C-A43E-28E337074CD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302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C86C-0D3B-4986-802F-A2E728A9221C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1F14-DC83-421C-A43E-28E337074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904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C86C-0D3B-4986-802F-A2E728A9221C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1F14-DC83-421C-A43E-28E337074CD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622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C86C-0D3B-4986-802F-A2E728A9221C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1F14-DC83-421C-A43E-28E337074CD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971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C86C-0D3B-4986-802F-A2E728A9221C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1F14-DC83-421C-A43E-28E337074CD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299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C86C-0D3B-4986-802F-A2E728A9221C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1F14-DC83-421C-A43E-28E337074CD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96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C86C-0D3B-4986-802F-A2E728A9221C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1F14-DC83-421C-A43E-28E337074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716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C86C-0D3B-4986-802F-A2E728A9221C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1F14-DC83-421C-A43E-28E337074CD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17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C86C-0D3B-4986-802F-A2E728A9221C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1F14-DC83-421C-A43E-28E337074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14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C86C-0D3B-4986-802F-A2E728A9221C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1F14-DC83-421C-A43E-28E337074CD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26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C86C-0D3B-4986-802F-A2E728A9221C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1F14-DC83-421C-A43E-28E337074CD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39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C86C-0D3B-4986-802F-A2E728A9221C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1F14-DC83-421C-A43E-28E337074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35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C86C-0D3B-4986-802F-A2E728A9221C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1F14-DC83-421C-A43E-28E337074CD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37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C86C-0D3B-4986-802F-A2E728A9221C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1F14-DC83-421C-A43E-28E337074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48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3AC86C-0D3B-4986-802F-A2E728A9221C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C51F14-DC83-421C-A43E-28E337074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2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7007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Развитие функциональной грамотности на уроках музыки в пятом классе на примере изучения симфонической миниатюры </a:t>
            </a:r>
            <a:r>
              <a:rPr lang="ru-RU" sz="3200" b="1" dirty="0" err="1" smtClean="0">
                <a:solidFill>
                  <a:srgbClr val="C00000"/>
                </a:solidFill>
              </a:rPr>
              <a:t>А.К.Лядова</a:t>
            </a:r>
            <a:r>
              <a:rPr lang="ru-RU" sz="3200" b="1" dirty="0" smtClean="0">
                <a:solidFill>
                  <a:srgbClr val="C00000"/>
                </a:solidFill>
              </a:rPr>
              <a:t> «Кикимора»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6765" y="5223164"/>
            <a:ext cx="772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Подготовила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ru-RU" dirty="0" err="1" smtClean="0">
                <a:solidFill>
                  <a:srgbClr val="C00000"/>
                </a:solidFill>
              </a:rPr>
              <a:t>Озлем</a:t>
            </a:r>
            <a:r>
              <a:rPr lang="ru-RU" dirty="0" smtClean="0">
                <a:solidFill>
                  <a:srgbClr val="C00000"/>
                </a:solidFill>
              </a:rPr>
              <a:t> Анна Михайловна, учитель музыки ГБОУ СОШ №283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9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54183"/>
            <a:ext cx="9580416" cy="101138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План работы над произведением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1927" y="1717589"/>
            <a:ext cx="751627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Знакомство с текстом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C00000"/>
                </a:solidFill>
              </a:rPr>
              <a:t>Прочитать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C00000"/>
                </a:solidFill>
              </a:rPr>
              <a:t>Разделить текст на части, дать им названия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C00000"/>
                </a:solidFill>
              </a:rPr>
              <a:t>Выделить действующие лица, описать их.</a:t>
            </a: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 startAt="2"/>
            </a:pPr>
            <a:r>
              <a:rPr lang="ru-RU" sz="2400" b="1" dirty="0" smtClean="0">
                <a:solidFill>
                  <a:srgbClr val="C00000"/>
                </a:solidFill>
              </a:rPr>
              <a:t>Прослушивание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C00000"/>
                </a:solidFill>
              </a:rPr>
              <a:t>Найти в миниатюре части повествования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C00000"/>
                </a:solidFill>
              </a:rPr>
              <a:t>Выделить музыкальные образы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C00000"/>
                </a:solidFill>
              </a:rPr>
              <a:t>Дать характеристику музыкальных образов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C00000"/>
                </a:solidFill>
              </a:rPr>
              <a:t>Определить музыкальные инструменты симфонического оркестра, озвучивающие эти образы.</a:t>
            </a:r>
          </a:p>
          <a:p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3. Оформление и заполнение таблицы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96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28963" y="35639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474951"/>
              </p:ext>
            </p:extLst>
          </p:nvPr>
        </p:nvGraphicFramePr>
        <p:xfrm>
          <a:off x="1257299" y="700088"/>
          <a:ext cx="9772651" cy="5414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7093">
                  <a:extLst>
                    <a:ext uri="{9D8B030D-6E8A-4147-A177-3AD203B41FA5}">
                      <a16:colId xmlns:a16="http://schemas.microsoft.com/office/drawing/2014/main" val="2145356683"/>
                    </a:ext>
                  </a:extLst>
                </a:gridCol>
                <a:gridCol w="3247093">
                  <a:extLst>
                    <a:ext uri="{9D8B030D-6E8A-4147-A177-3AD203B41FA5}">
                      <a16:colId xmlns:a16="http://schemas.microsoft.com/office/drawing/2014/main" val="1136977604"/>
                    </a:ext>
                  </a:extLst>
                </a:gridCol>
                <a:gridCol w="3278465">
                  <a:extLst>
                    <a:ext uri="{9D8B030D-6E8A-4147-A177-3AD203B41FA5}">
                      <a16:colId xmlns:a16="http://schemas.microsoft.com/office/drawing/2014/main" val="3762212821"/>
                    </a:ext>
                  </a:extLst>
                </a:gridCol>
              </a:tblGrid>
              <a:tr h="129692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Работа по слушанию симфонической миниатюры «Кикимора </a:t>
                      </a:r>
                      <a:r>
                        <a:rPr lang="ru-RU" sz="2400" b="1" dirty="0" err="1" smtClean="0">
                          <a:solidFill>
                            <a:srgbClr val="C00000"/>
                          </a:solidFill>
                          <a:effectLst/>
                        </a:rPr>
                        <a:t>А.К.Лядова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745037"/>
                  </a:ext>
                </a:extLst>
              </a:tr>
              <a:tr h="11119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Музыкальный образ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Характеристика музыкального образа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Музыкальные инструменты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292969"/>
                  </a:ext>
                </a:extLst>
              </a:tr>
              <a:tr h="9501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Царство Кудесника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Сказочное, загадочное, мрачное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Контрабас,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бас-кларнет,</a:t>
                      </a:r>
                      <a:r>
                        <a:rPr lang="ru-RU" sz="1400" baseline="0" dirty="0" smtClean="0">
                          <a:effectLst/>
                        </a:rPr>
                        <a:t> фагот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литавры,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деревянные</a:t>
                      </a:r>
                      <a:r>
                        <a:rPr lang="ru-RU" sz="1400" baseline="0" dirty="0" smtClean="0">
                          <a:effectLst/>
                        </a:rPr>
                        <a:t> духовые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575244"/>
                  </a:ext>
                </a:extLst>
              </a:tr>
              <a:tr h="637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Кот-</a:t>
                      </a:r>
                      <a:r>
                        <a:rPr lang="ru-RU" sz="1400" dirty="0" err="1" smtClean="0">
                          <a:effectLst/>
                        </a:rPr>
                        <a:t>Баюн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Ласковый, убаюкивающий, терпеливый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Английский рожок струнные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смычковые, деревянные духовые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406991"/>
                  </a:ext>
                </a:extLst>
              </a:tr>
              <a:tr h="708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Хрустальная колыбелька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Волшебная, изящная, умиротворяющая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Челеста,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Деревянные</a:t>
                      </a:r>
                      <a:r>
                        <a:rPr lang="ru-RU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духовые,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Струнные -смычковые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584943"/>
                  </a:ext>
                </a:extLst>
              </a:tr>
              <a:tr h="710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Кикимора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Беспокойная,</a:t>
                      </a:r>
                      <a:r>
                        <a:rPr lang="ru-RU" sz="1400" baseline="0" dirty="0" smtClean="0">
                          <a:effectLst/>
                        </a:rPr>
                        <a:t> подвижная, шумная, деятельная, быстрая, визгливая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Флейта-пикколо, деревянные духовые, струнные смычковые, медные духовые, ударные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20290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9962" y="2847685"/>
            <a:ext cx="19043218" cy="105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4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651166"/>
            <a:ext cx="9434946" cy="560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93" y="644576"/>
            <a:ext cx="9653666" cy="559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87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Функциональная грамотность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Вчера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Владение базовыми навыками счета и письма, позволяющими человеку решать простейшие задачи, связанные с функционированием в обществе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Сегодня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Способность использовать все знания и приобретенные навыки для решения самого широкого спектра задач в различных сферах человеческой деятельности, общения и социальных отношений.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72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433405" cy="1331577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Развитие функциональной грамотности предполагает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0655" y="2313709"/>
            <a:ext cx="9864436" cy="356215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4000" b="1" dirty="0" err="1" smtClean="0">
                <a:solidFill>
                  <a:srgbClr val="C00000"/>
                </a:solidFill>
              </a:rPr>
              <a:t>Метапредметность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4000" b="1" dirty="0" smtClean="0">
                <a:solidFill>
                  <a:srgbClr val="C00000"/>
                </a:solidFill>
              </a:rPr>
              <a:t>Развитие умения работать с информацией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51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109605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Основные компоненты функциональной грамотности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0874" y="3214255"/>
            <a:ext cx="9254835" cy="2909454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4000" b="1" dirty="0">
                <a:solidFill>
                  <a:srgbClr val="C00000"/>
                </a:solidFill>
              </a:rPr>
              <a:t>Читательская грамотность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4000" b="1" dirty="0">
                <a:solidFill>
                  <a:srgbClr val="C00000"/>
                </a:solidFill>
              </a:rPr>
              <a:t>Математическая грамотность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4000" b="1" dirty="0">
                <a:solidFill>
                  <a:srgbClr val="C00000"/>
                </a:solidFill>
              </a:rPr>
              <a:t>Естественно-научная грамотность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4000" b="1" dirty="0">
                <a:solidFill>
                  <a:srgbClr val="C00000"/>
                </a:solidFill>
              </a:rPr>
              <a:t>Финансовая грамотность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4000" b="1" dirty="0">
                <a:solidFill>
                  <a:srgbClr val="C00000"/>
                </a:solidFill>
              </a:rPr>
              <a:t>Глобальные компетенции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4000" b="1" dirty="0">
                <a:solidFill>
                  <a:srgbClr val="C00000"/>
                </a:solidFill>
              </a:rPr>
              <a:t>Креативное мышление</a:t>
            </a:r>
          </a:p>
          <a:p>
            <a:endParaRPr lang="ru-RU" sz="4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8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350277" cy="130386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Компоненты функциональной грамотности, которые возможно развивать на уроках музыки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03868" y="3020291"/>
            <a:ext cx="9544241" cy="28555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Читательская грамотность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Математическая грамотность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Креативное мышление</a:t>
            </a:r>
          </a:p>
          <a:p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461114" cy="123459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Читательская грамотность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5345" y="2119745"/>
            <a:ext cx="9656619" cy="3463637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dirty="0" smtClean="0">
                <a:solidFill>
                  <a:srgbClr val="C00000"/>
                </a:solidFill>
              </a:rPr>
              <a:t>Это способность </a:t>
            </a:r>
            <a:r>
              <a:rPr lang="ru-RU" sz="5100" b="1" dirty="0">
                <a:solidFill>
                  <a:srgbClr val="C00000"/>
                </a:solidFill>
              </a:rPr>
              <a:t>человека понимать и использовать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жизни.</a:t>
            </a:r>
          </a:p>
          <a:p>
            <a:endParaRPr lang="ru-RU" sz="5100" b="1" dirty="0" smtClean="0">
              <a:solidFill>
                <a:srgbClr val="C00000"/>
              </a:solidFill>
            </a:endParaRPr>
          </a:p>
          <a:p>
            <a:endParaRPr lang="ru-RU" sz="2800" b="1" dirty="0">
              <a:solidFill>
                <a:srgbClr val="C00000"/>
              </a:solidFill>
            </a:endParaRPr>
          </a:p>
          <a:p>
            <a:pPr algn="just"/>
            <a:r>
              <a:rPr lang="ru-RU" sz="5000" b="1" dirty="0">
                <a:solidFill>
                  <a:srgbClr val="C00000"/>
                </a:solidFill>
              </a:rPr>
              <a:t>Читать – это ещё ничего не значит: что читать и как понимать </a:t>
            </a:r>
            <a:r>
              <a:rPr lang="ru-RU" sz="5000" b="1" dirty="0" smtClean="0">
                <a:solidFill>
                  <a:srgbClr val="C00000"/>
                </a:solidFill>
              </a:rPr>
              <a:t>читаемое </a:t>
            </a:r>
            <a:r>
              <a:rPr lang="ru-RU" sz="5000" b="1" dirty="0">
                <a:solidFill>
                  <a:srgbClr val="C00000"/>
                </a:solidFill>
              </a:rPr>
              <a:t>– вот в чём </a:t>
            </a:r>
            <a:r>
              <a:rPr lang="ru-RU" sz="5000" b="1" dirty="0" smtClean="0">
                <a:solidFill>
                  <a:srgbClr val="C00000"/>
                </a:solidFill>
              </a:rPr>
              <a:t>главное  дело</a:t>
            </a:r>
            <a:r>
              <a:rPr lang="ru-RU" sz="5000" b="1" dirty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ru-RU" sz="3600" b="1" dirty="0" err="1" smtClean="0">
                <a:solidFill>
                  <a:srgbClr val="C00000"/>
                </a:solidFill>
              </a:rPr>
              <a:t>К.Д.Ушинский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46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Урок </a:t>
            </a:r>
            <a:r>
              <a:rPr lang="ru-RU" sz="2400" b="1" dirty="0">
                <a:solidFill>
                  <a:srgbClr val="C00000"/>
                </a:solidFill>
              </a:rPr>
              <a:t>музыки в 5 классе по УМК </a:t>
            </a:r>
            <a:r>
              <a:rPr lang="ru-RU" sz="2400" b="1" dirty="0" err="1" smtClean="0">
                <a:solidFill>
                  <a:srgbClr val="C00000"/>
                </a:solidFill>
              </a:rPr>
              <a:t>Г.П.Сергеевой</a:t>
            </a:r>
            <a:r>
              <a:rPr lang="ru-RU" sz="2400" b="1" dirty="0" smtClean="0">
                <a:solidFill>
                  <a:srgbClr val="C00000"/>
                </a:solidFill>
              </a:rPr>
              <a:t> и Е.Д. </a:t>
            </a:r>
            <a:r>
              <a:rPr lang="ru-RU" sz="2400" b="1" dirty="0">
                <a:solidFill>
                  <a:srgbClr val="C00000"/>
                </a:solidFill>
              </a:rPr>
              <a:t>Критской «Фольклор в музыке русских </a:t>
            </a:r>
            <a:r>
              <a:rPr lang="ru-RU" sz="2400" b="1" dirty="0" smtClean="0">
                <a:solidFill>
                  <a:srgbClr val="C00000"/>
                </a:solidFill>
              </a:rPr>
              <a:t>композиторов» в рамках раздела «Музыка и литература»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Музыкальное произведение – симфоническая миниатюра </a:t>
            </a:r>
            <a:r>
              <a:rPr lang="ru-RU" b="1" dirty="0" err="1" smtClean="0">
                <a:solidFill>
                  <a:srgbClr val="C00000"/>
                </a:solidFill>
              </a:rPr>
              <a:t>А.К.Лядова</a:t>
            </a:r>
            <a:r>
              <a:rPr lang="ru-RU" b="1" dirty="0" smtClean="0">
                <a:solidFill>
                  <a:srgbClr val="C00000"/>
                </a:solidFill>
              </a:rPr>
              <a:t> «Кикимора».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Цель 2. </a:t>
            </a:r>
            <a:r>
              <a:rPr lang="ru-RU" b="1" dirty="0">
                <a:solidFill>
                  <a:srgbClr val="C00000"/>
                </a:solidFill>
              </a:rPr>
              <a:t>Проследить единство и связи литературы и музыки на примере русского фольклорного персонажа и его музыкального изображения.</a:t>
            </a:r>
          </a:p>
          <a:p>
            <a:pPr lvl="0" algn="ctr"/>
            <a:r>
              <a:rPr lang="ru-RU" b="1" dirty="0" smtClean="0">
                <a:solidFill>
                  <a:srgbClr val="C00000"/>
                </a:solidFill>
              </a:rPr>
              <a:t>Цель 2. Учить </a:t>
            </a:r>
            <a:r>
              <a:rPr lang="ru-RU" b="1" dirty="0">
                <a:solidFill>
                  <a:srgbClr val="C00000"/>
                </a:solidFill>
              </a:rPr>
              <a:t>понимать выразительные возможности музыки в характеристике конкретных сказочных персонажей.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Цель 3. Составить таблицу – анализ музыкального произведения.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07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23456"/>
            <a:ext cx="9601196" cy="164868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Народное сказание «Кикимора», записанное фольклористом </a:t>
            </a:r>
            <a:r>
              <a:rPr lang="ru-RU" sz="3200" b="1" dirty="0" err="1" smtClean="0">
                <a:solidFill>
                  <a:srgbClr val="C00000"/>
                </a:solidFill>
              </a:rPr>
              <a:t>И.Сахаровым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8982" y="2854036"/>
            <a:ext cx="10238509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Живет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растет Кикимора у кудесника в каменных горах. От утра до вечера тешит Кикимору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Кот-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Баюн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говорит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сказки заморские.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вечера до бела света качают Кикимору во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хрустальной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колыбельке. Ровно через семь лет вырастает Кикимора.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Тонешенька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чернешенька та Кикимора, а голова-то у нее малым-малешенька, со наперсточек, а туловища не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спознать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соломиной. Стучит, гремит Кикимора от утра и до вечера; свистит, шипит Кикимора со вечера до полуночи; со полуночи до бела света прядет кудель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конопельную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сучит пряжу пеньковую, снует основу шелковую. Зло держит Кикимора на весь люд честной. (Сказания русского народа. И.П. Сахаров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6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28963" y="35639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818366"/>
              </p:ext>
            </p:extLst>
          </p:nvPr>
        </p:nvGraphicFramePr>
        <p:xfrm>
          <a:off x="1257299" y="1191490"/>
          <a:ext cx="9872665" cy="4723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0324">
                  <a:extLst>
                    <a:ext uri="{9D8B030D-6E8A-4147-A177-3AD203B41FA5}">
                      <a16:colId xmlns:a16="http://schemas.microsoft.com/office/drawing/2014/main" val="2145356683"/>
                    </a:ext>
                  </a:extLst>
                </a:gridCol>
                <a:gridCol w="3280324">
                  <a:extLst>
                    <a:ext uri="{9D8B030D-6E8A-4147-A177-3AD203B41FA5}">
                      <a16:colId xmlns:a16="http://schemas.microsoft.com/office/drawing/2014/main" val="1136977604"/>
                    </a:ext>
                  </a:extLst>
                </a:gridCol>
                <a:gridCol w="3312017">
                  <a:extLst>
                    <a:ext uri="{9D8B030D-6E8A-4147-A177-3AD203B41FA5}">
                      <a16:colId xmlns:a16="http://schemas.microsoft.com/office/drawing/2014/main" val="3762212821"/>
                    </a:ext>
                  </a:extLst>
                </a:gridCol>
              </a:tblGrid>
              <a:tr h="123570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Работа по слушанию симфонической миниатюры «Кикимора </a:t>
                      </a:r>
                      <a:r>
                        <a:rPr lang="ru-RU" sz="2400" b="1" dirty="0" err="1">
                          <a:solidFill>
                            <a:srgbClr val="C00000"/>
                          </a:solidFill>
                          <a:effectLst/>
                        </a:rPr>
                        <a:t>А.К.Лядова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745037"/>
                  </a:ext>
                </a:extLst>
              </a:tr>
              <a:tr h="10594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Музыкальный образ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Характеристика музыкального образа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Музыкальные инструменты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292969"/>
                  </a:ext>
                </a:extLst>
              </a:tr>
              <a:tr h="607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575244"/>
                  </a:ext>
                </a:extLst>
              </a:tr>
              <a:tr h="607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406991"/>
                  </a:ext>
                </a:extLst>
              </a:tr>
              <a:tr h="607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584943"/>
                  </a:ext>
                </a:extLst>
              </a:tr>
              <a:tr h="6070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20290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9962" y="2847685"/>
            <a:ext cx="19043218" cy="105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0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213</TotalTime>
  <Words>506</Words>
  <Application>Microsoft Office PowerPoint</Application>
  <PresentationFormat>Широкоэкранный</PresentationFormat>
  <Paragraphs>84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Развитие функциональной грамотности на уроках музыки в пятом классе на примере изучения симфонической миниатюры А.К.Лядова «Кикимора»</vt:lpstr>
      <vt:lpstr>Функциональная грамотность</vt:lpstr>
      <vt:lpstr>Развитие функциональной грамотности предполагает:</vt:lpstr>
      <vt:lpstr>Основные компоненты функциональной грамотности</vt:lpstr>
      <vt:lpstr>Компоненты функциональной грамотности, которые возможно развивать на уроках музыки</vt:lpstr>
      <vt:lpstr>Читательская грамотность</vt:lpstr>
      <vt:lpstr>Урок музыки в 5 классе по УМК Г.П.Сергеевой и Е.Д. Критской «Фольклор в музыке русских композиторов» в рамках раздела «Музыка и литература»</vt:lpstr>
      <vt:lpstr>Народное сказание «Кикимора», записанное фольклористом И.Сахаровым</vt:lpstr>
      <vt:lpstr>Презентация PowerPoint</vt:lpstr>
      <vt:lpstr>План работы над произведением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Михайловна</dc:creator>
  <cp:lastModifiedBy>Гость</cp:lastModifiedBy>
  <cp:revision>29</cp:revision>
  <dcterms:created xsi:type="dcterms:W3CDTF">2022-10-16T15:27:18Z</dcterms:created>
  <dcterms:modified xsi:type="dcterms:W3CDTF">2022-10-19T11:51:53Z</dcterms:modified>
</cp:coreProperties>
</file>