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0" r:id="rId2"/>
    <p:sldId id="332" r:id="rId3"/>
    <p:sldId id="333" r:id="rId4"/>
    <p:sldId id="334" r:id="rId5"/>
    <p:sldId id="331" r:id="rId6"/>
    <p:sldId id="335" r:id="rId7"/>
    <p:sldId id="336" r:id="rId8"/>
    <p:sldId id="337" r:id="rId9"/>
    <p:sldId id="338" r:id="rId10"/>
    <p:sldId id="339" r:id="rId11"/>
    <p:sldId id="267" r:id="rId12"/>
    <p:sldId id="340" r:id="rId13"/>
    <p:sldId id="308" r:id="rId14"/>
    <p:sldId id="310" r:id="rId15"/>
    <p:sldId id="311" r:id="rId16"/>
    <p:sldId id="312" r:id="rId17"/>
    <p:sldId id="313" r:id="rId18"/>
    <p:sldId id="341" r:id="rId19"/>
    <p:sldId id="342" r:id="rId20"/>
    <p:sldId id="314" r:id="rId21"/>
    <p:sldId id="316" r:id="rId22"/>
    <p:sldId id="343" r:id="rId23"/>
    <p:sldId id="315" r:id="rId24"/>
    <p:sldId id="31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917E-664A-4FA0-B34C-CFD769C80A3F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80DC0-4F75-403D-8E8E-0BD6C48A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9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7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7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5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5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0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1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6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3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DC345-BD1C-4287-8955-56F5C2F2962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18B2-BB57-4B6F-A118-93B2EAAE2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7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24936" cy="3267794"/>
          </a:xfrm>
        </p:spPr>
        <p:txBody>
          <a:bodyPr>
            <a:noAutofit/>
          </a:bodyPr>
          <a:lstStyle/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школы по созданию условий для профессионального самоопределения школьников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технических профессий)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семинар для заместителей директоров ОУ Кировского района Санкт-Петербурга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54943"/>
            <a:ext cx="89289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необходима ранняя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профессиональному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самоопределению школьников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профессиональному самоопределению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трёх направлений: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к выбору профессии,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школьником профессиональных проб.  </a:t>
            </a:r>
          </a:p>
        </p:txBody>
      </p:sp>
    </p:spTree>
    <p:extLst>
      <p:ext uri="{BB962C8B-B14F-4D97-AF65-F5344CB8AC3E}">
        <p14:creationId xmlns:p14="http://schemas.microsoft.com/office/powerpoint/2010/main" val="237885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942" y="908720"/>
            <a:ext cx="849694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и вызовы времени: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государства.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количества квалифицированных инженеров, в том числе, подготовка специалистов для робототехники, производства новых материалов, биотехнологии и др. </a:t>
            </a:r>
          </a:p>
          <a:p>
            <a:pPr algn="just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общества</a:t>
            </a:r>
            <a:r>
              <a:rPr lang="ru-RU" sz="2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семьи. </a:t>
            </a: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профессии – семейная проблема. Необходимость создания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раннего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профориентирования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инженерно-технических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120207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88640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ПРОФОРИЕНТАЦИОННЫЙ СЕТЕВОЙ ПРОЕКТ 	В ОБЛАСТИ ИНЖЕНЕРНО-ТЕХНИЧЕСКИХ ПРОФЕССИЙ 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ТВОЙ ШАГ В БУДУЩЕЕ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http://stepstep.ru/</a:t>
            </a:r>
            <a:endParaRPr lang="ru-RU" sz="28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91" y="4653136"/>
            <a:ext cx="1952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2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740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 сетевой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</a:t>
            </a:r>
          </a:p>
          <a:p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«Твой шаг в будущее»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675" y="2025908"/>
            <a:ext cx="849694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Организаторы: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образования администрации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Санкт-Петербурга.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ИМЦ Кировского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Санкт-Петербурга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ЦДЮТТ Кировского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Санкт-Петербурга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503 Кировского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Санкт-Петербурга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740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Противоречия, разрешение которых обеспечивает проект: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675" y="2025908"/>
            <a:ext cx="849694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1.Противоречие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представлением современной семьи о будущей профессии своего ребенка и потребностями государства в квалифицированных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специалистах. 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Непонимание подростком, а часто и его родителями, сущности инженерной профессии, в том числе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специфики инженерного труда; непонимание перспектив будущей профессиональной деятельности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преемственности между ВУЗом и Школой в требованиях к уровню освоению учебных предметов;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самообучения.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88766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740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Проекта как нового формата взаимодействия: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674" y="2025908"/>
            <a:ext cx="866279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1.Системное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партнеров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lvl="0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2.Целевая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– ученик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3.Семейный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в вопросе профессионального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самоопределения.</a:t>
            </a:r>
          </a:p>
          <a:p>
            <a:pPr lvl="0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4.Возможность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регулярного прямого диалога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 и колледжей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целевой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аудиторией.</a:t>
            </a:r>
          </a:p>
          <a:p>
            <a:pPr lvl="0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Специально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опорные площадки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(школы)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14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740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Проекта как нового формата взаимодействия: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675" y="2025908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6.Информационный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ресурс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stepstep.ru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позволяющий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систематизировать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визуализировать все этапы реализации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проекта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имеющиеся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появляющие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ресурсы ВУЗов 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колледжей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будущими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Система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школьников на базе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различных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и средних специальных заведений,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обеспечивающих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профессиями и особенностями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обучения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учебных заведениях в форме, интересной 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популярной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молодежи.</a:t>
            </a:r>
          </a:p>
        </p:txBody>
      </p:sp>
    </p:spTree>
    <p:extLst>
      <p:ext uri="{BB962C8B-B14F-4D97-AF65-F5344CB8AC3E}">
        <p14:creationId xmlns:p14="http://schemas.microsoft.com/office/powerpoint/2010/main" val="343631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740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проекта на 2016-2017 учебный год: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4482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ОПОРНЫХ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 (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ОУ: 264, 378, 389, 392, 503)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ВУЗами                                  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КОЛЛЕДЖАМИ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                                             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                                            ЯНВАРЬ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                                            МАРТ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КВЕСТЫ ДЛЯ УЧАЩИХСЯ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4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740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44824"/>
            <a:ext cx="77048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на опорной площадке (2-3 отрасли промышленности региона):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отраслей.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подготовки специалистов для отраслей (ВУЗы и колледжи).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трудоустройства.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Существующая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остребованность специалистов на рынке труда и перспективы.</a:t>
            </a:r>
          </a:p>
          <a:p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отраслей промышленности на каждой площадке в течение года (5-9 отраслей промышленности за год).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833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740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04864"/>
            <a:ext cx="77048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часть -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фрагмент о ВУЗе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(видеофильм, презентация)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Групповая работа  -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(колледжи),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вопросно-ответный диалог, индивидуальные консультации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(ВУЗы)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23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 лидерами глобального развития становятся те страны, которые способны создавать прорывные технологии и на их основе формировать собственную мощную производственную базу.  Качество инженерных кадров становится одним из ключевых факторов конкурентоспособности государства и, что принципиально важно, основой для его технологической, экономической независимости». </a:t>
            </a:r>
          </a:p>
          <a:p>
            <a:pPr algn="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В.Путин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4" y="322604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5827" y="1158135"/>
            <a:ext cx="743866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часть – представление ВУЗа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факультетов и кафедр (иных структурных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обучения: наличие бюджетных и платных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мест,.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вступительных испытаний на каждую специальность и приблизительные проходные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выпускников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трудоустройства).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продолжения образования (ВУЗ, магистратура, аспирантура).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студентов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(общежития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стипендии,,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отдыха, экскурсий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личностного 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работа, научная работа, кружки, секции, программы международного обмена и т.п.).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9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4" y="322604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628800"/>
            <a:ext cx="743866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часть – малые группы: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представителями ВУЗов, колледжей.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5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4" y="322604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видеоматериалов об инженерных профессиях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988840"/>
            <a:ext cx="7823445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ведущих направлениях промышленности в Санкт-Петербурге;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профессиях, востребованных в рамках данных направлений;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предприятиях, работающих по данным направлениям, их оснащенности, об уровне заработной платы, социальных пакетах;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ВУЗах и колледжах, готовящих специалистов по данным направлениям, условиях и особенностях обучения в них.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95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4" y="322604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проекта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78" y="591988"/>
            <a:ext cx="1949033" cy="66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4772"/>
            <a:ext cx="8217104" cy="461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8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9" y="322604"/>
            <a:ext cx="13681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01891" y="63491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34772"/>
            <a:ext cx="834200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возможностями продолжения образования и перспективами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 с выбором будущей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временные затраты на знакомство с особенностями обучения в ВУЗах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постоянно обновляющуюся информацию об образовательных и иных событиях в ВУЗах и колледжах для будущих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абитуриентов;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различных специализированных олимпиадах и конкурсах, организуемых в рамках работы по привлечению и отбору будущих студентов. 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6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yuzmash.ru/sites/default/files/styles/news_content_691/public/field/image/news/fvvpfib210715-900_0.jpg?itok=1TnGY85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0" y="116632"/>
            <a:ext cx="797208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293096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«Нельзя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допустить, чтобы существующий кадровый дефицит, а он наблюдается на наших ведущих предприятиях, стал сдерживающим фактором развития экономики, так же как и недостаточная квалификация выпускников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freepik.com/free-icon/robot-with-flexible-arms-and-legs_318-64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26" y="1758497"/>
            <a:ext cx="1022431" cy="10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cons.iconarchive.com/icons/icons8/android/512/Industry-Biote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63" y="3284984"/>
            <a:ext cx="895681" cy="8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wnloadicons.net/sites/default/files/medicine-cabinet-icon-275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04520"/>
            <a:ext cx="880663" cy="8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0.iconfinder.com/data/icons/construction-2/512/contra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137204"/>
            <a:ext cx="1109400" cy="110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dn1.iconfinder.com/data/icons/web-design-seo/512/3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52" y="4700781"/>
            <a:ext cx="983097" cy="9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kzbydocs.com/tw_files2/urls_2/8/d-7952/7952_html_2a0f231b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12682"/>
            <a:ext cx="936103" cy="9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924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инженеров на ближайшие  5-10 лет формируется, исходя из направлений, которые определят новый технологический уклад: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7368" y="185759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708920"/>
            <a:ext cx="594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новых материалов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8327" y="3471215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159" y="4161967"/>
            <a:ext cx="536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превентивная и персональная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5172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479" y="49330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6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445" y="980728"/>
            <a:ext cx="87129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школьников в области технических профессии стало насущной проблемой государства.</a:t>
            </a:r>
          </a:p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кадров в стране составляет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800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1936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92917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вузах увеличено количество мест на инженерные специальности, есть рабочие места и установлена достаточно высокая зарплата для специалистов.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особого притока абитуриентов на технические специальности и молодых специалистов на предприятия пока не наблюдается. </a:t>
            </a:r>
          </a:p>
        </p:txBody>
      </p:sp>
    </p:spTree>
    <p:extLst>
      <p:ext uri="{BB962C8B-B14F-4D97-AF65-F5344CB8AC3E}">
        <p14:creationId xmlns:p14="http://schemas.microsoft.com/office/powerpoint/2010/main" val="232370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56" y="548680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инженерные специальности в вузы поступают, в общей сложности,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больше 200 тыс. чел.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Выпускаются, в общей сложности, порядка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180-190 тыс. человек.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86104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по которым школьники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поступают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технические специальности: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условий и особенностей труда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инженера.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подготовка по техническим и точным наукам.</a:t>
            </a:r>
          </a:p>
        </p:txBody>
      </p:sp>
    </p:spTree>
    <p:extLst>
      <p:ext uri="{BB962C8B-B14F-4D97-AF65-F5344CB8AC3E}">
        <p14:creationId xmlns:p14="http://schemas.microsoft.com/office/powerpoint/2010/main" val="204736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668" y="1124744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отсутствия притока молодых специалистов на предприятия: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поступивших не завершает образование, по причине сложности обучения или несоответствия своих ожиданий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ВПО и СПО не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работать по специальности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Почти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россиян работает не по специальности.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07726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этого является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профессионального самоопределения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школьников, студентов и выпускников вузов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педагогические исследования, к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– 15 годам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определяются с выбором профессии около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школьников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окончанию школы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около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причем выбор «гуманитарных» профессий (журналистика, лингвистика, филология, педагогика) осуществляется раньше, технические специальности учащиеся выбирают, в основном, в последние два года обучения в школе (10-11 класс).</a:t>
            </a:r>
          </a:p>
        </p:txBody>
      </p:sp>
    </p:spTree>
    <p:extLst>
      <p:ext uri="{BB962C8B-B14F-4D97-AF65-F5344CB8AC3E}">
        <p14:creationId xmlns:p14="http://schemas.microsoft.com/office/powerpoint/2010/main" val="4268957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702</Words>
  <Application>Microsoft Office PowerPoint</Application>
  <PresentationFormat>Экран (4:3)</PresentationFormat>
  <Paragraphs>153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Система работы школы по созданию условий для профессионального самоопределения школьников  (на примере технических профессий)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школы по созданию условий для профессионального самоопределения школьников  (на примере технических профессий)</dc:title>
  <dc:creator>Microsoft Office</dc:creator>
  <cp:lastModifiedBy>IMC-18</cp:lastModifiedBy>
  <cp:revision>68</cp:revision>
  <dcterms:created xsi:type="dcterms:W3CDTF">2016-10-11T23:44:54Z</dcterms:created>
  <dcterms:modified xsi:type="dcterms:W3CDTF">2016-10-20T06:40:37Z</dcterms:modified>
</cp:coreProperties>
</file>